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1" r:id="rId1"/>
  </p:sldMasterIdLst>
  <p:notesMasterIdLst>
    <p:notesMasterId r:id="rId20"/>
  </p:notesMasterIdLst>
  <p:handoutMasterIdLst>
    <p:handoutMasterId r:id="rId21"/>
  </p:handoutMasterIdLst>
  <p:sldIdLst>
    <p:sldId id="262" r:id="rId2"/>
    <p:sldId id="415" r:id="rId3"/>
    <p:sldId id="263" r:id="rId4"/>
    <p:sldId id="369" r:id="rId5"/>
    <p:sldId id="266" r:id="rId6"/>
    <p:sldId id="368" r:id="rId7"/>
    <p:sldId id="370" r:id="rId8"/>
    <p:sldId id="421" r:id="rId9"/>
    <p:sldId id="267" r:id="rId10"/>
    <p:sldId id="423" r:id="rId11"/>
    <p:sldId id="269" r:id="rId12"/>
    <p:sldId id="416" r:id="rId13"/>
    <p:sldId id="419" r:id="rId14"/>
    <p:sldId id="417" r:id="rId15"/>
    <p:sldId id="420" r:id="rId16"/>
    <p:sldId id="425" r:id="rId17"/>
    <p:sldId id="424" r:id="rId18"/>
    <p:sldId id="45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Tatel" initials="J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3B4C51"/>
    <a:srgbClr val="39E1DE"/>
    <a:srgbClr val="63B6FA"/>
    <a:srgbClr val="337DAB"/>
    <a:srgbClr val="B0B6BB"/>
    <a:srgbClr val="45535F"/>
    <a:srgbClr val="78A12E"/>
    <a:srgbClr val="0182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1" autoAdjust="0"/>
    <p:restoredTop sz="73194" autoAdjust="0"/>
  </p:normalViewPr>
  <p:slideViewPr>
    <p:cSldViewPr snapToGrid="0" snapToObjects="1">
      <p:cViewPr varScale="1">
        <p:scale>
          <a:sx n="77" d="100"/>
          <a:sy n="77" d="100"/>
        </p:scale>
        <p:origin x="1800" y="176"/>
      </p:cViewPr>
      <p:guideLst>
        <p:guide orient="horz" pos="2160"/>
        <p:guide pos="3840"/>
      </p:guideLst>
    </p:cSldViewPr>
  </p:slideViewPr>
  <p:outlineViewPr>
    <p:cViewPr>
      <p:scale>
        <a:sx n="33" d="100"/>
        <a:sy n="33" d="100"/>
      </p:scale>
      <p:origin x="0" y="-6336"/>
    </p:cViewPr>
  </p:outlineViewPr>
  <p:notesTextViewPr>
    <p:cViewPr>
      <p:scale>
        <a:sx n="125" d="100"/>
        <a:sy n="125" d="100"/>
      </p:scale>
      <p:origin x="0" y="0"/>
    </p:cViewPr>
  </p:notesTextViewPr>
  <p:sorterViewPr>
    <p:cViewPr>
      <p:scale>
        <a:sx n="200" d="100"/>
        <a:sy n="200" d="100"/>
      </p:scale>
      <p:origin x="0" y="10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1CE16-D99D-4314-9FF1-F5F4FB5D264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9189E2BF-28FE-40B1-B6FC-FDFAC3854229}">
      <dgm:prSet custT="1"/>
      <dgm:spPr>
        <a:solidFill>
          <a:schemeClr val="accent5"/>
        </a:solidFill>
      </dgm:spPr>
      <dgm:t>
        <a:bodyPr/>
        <a:lstStyle/>
        <a:p>
          <a:r>
            <a:rPr lang="en-US" sz="3200" dirty="0">
              <a:latin typeface="Helvetica Neue" panose="02000503000000020004" pitchFamily="2" charset="0"/>
              <a:ea typeface="Helvetica Neue" panose="02000503000000020004" pitchFamily="2" charset="0"/>
              <a:cs typeface="Helvetica Neue" panose="02000503000000020004" pitchFamily="2" charset="0"/>
            </a:rPr>
            <a:t>Adiabatic Storage</a:t>
          </a:r>
        </a:p>
      </dgm:t>
    </dgm:pt>
    <dgm:pt modelId="{913D61CF-9439-4270-8736-AC242FFAA924}" type="parTrans" cxnId="{04B2EF0E-00B6-45AB-B4CC-BF9A98942BBA}">
      <dgm:prSet/>
      <dgm:spPr/>
      <dgm:t>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dgm:t>
    </dgm:pt>
    <dgm:pt modelId="{AE4CA69F-4B1D-4DB8-BD6E-098A2DF54E7A}" type="sibTrans" cxnId="{04B2EF0E-00B6-45AB-B4CC-BF9A98942BBA}">
      <dgm:prSet/>
      <dgm:spPr/>
      <dgm:t>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dgm:t>
    </dgm:pt>
    <dgm:pt modelId="{E18453FF-1FBB-4A75-97C6-A70BF530DB7D}">
      <dgm:prSet custT="1"/>
      <dgm:spPr>
        <a:ln>
          <a:solidFill>
            <a:schemeClr val="accent5"/>
          </a:solidFill>
        </a:ln>
      </dgm:spPr>
      <dgm:t>
        <a:bodyPr/>
        <a:lstStyle/>
        <a:p>
          <a:r>
            <a:rPr lang="en-US" sz="24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Compresses air for storage and retains the produced heat. </a:t>
          </a:r>
          <a:r>
            <a:rPr lang="en-US" sz="2400" b="1"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Recovered heat is used to generate electricity.</a:t>
          </a:r>
        </a:p>
      </dgm:t>
    </dgm:pt>
    <dgm:pt modelId="{7EECB943-5596-410B-A312-3820E06D43C5}" type="parTrans" cxnId="{521C2D22-A647-4B86-AB13-5B2FC89A300E}">
      <dgm:prSet/>
      <dgm:spPr/>
      <dgm:t>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dgm:t>
    </dgm:pt>
    <dgm:pt modelId="{97BFEA5D-2B26-4B3A-BAE5-3B73677D3179}" type="sibTrans" cxnId="{521C2D22-A647-4B86-AB13-5B2FC89A300E}">
      <dgm:prSet/>
      <dgm:spPr/>
      <dgm:t>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dgm:t>
    </dgm:pt>
    <dgm:pt modelId="{20248FAB-04ED-47BB-8D14-C0DE40901472}">
      <dgm:prSet custT="1"/>
      <dgm:spPr>
        <a:solidFill>
          <a:schemeClr val="accent4"/>
        </a:solidFill>
      </dgm:spPr>
      <dgm:t>
        <a:bodyPr/>
        <a:lstStyle/>
        <a:p>
          <a:r>
            <a:rPr lang="en-US" sz="3200" dirty="0">
              <a:latin typeface="Helvetica Neue" panose="02000503000000020004" pitchFamily="2" charset="0"/>
              <a:ea typeface="Helvetica Neue" panose="02000503000000020004" pitchFamily="2" charset="0"/>
              <a:cs typeface="Helvetica Neue" panose="02000503000000020004" pitchFamily="2" charset="0"/>
            </a:rPr>
            <a:t>Diabatic Storage</a:t>
          </a:r>
        </a:p>
      </dgm:t>
    </dgm:pt>
    <dgm:pt modelId="{5D91BF12-39C2-4FB2-B6DC-3CC9F19D122B}" type="parTrans" cxnId="{2B0DBB83-1684-4109-8A6A-A116F5605892}">
      <dgm:prSet/>
      <dgm:spPr/>
      <dgm:t>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dgm:t>
    </dgm:pt>
    <dgm:pt modelId="{93FD7FD0-C2BB-4503-8C4C-59E2DA059BCC}" type="sibTrans" cxnId="{2B0DBB83-1684-4109-8A6A-A116F5605892}">
      <dgm:prSet/>
      <dgm:spPr/>
      <dgm:t>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dgm:t>
    </dgm:pt>
    <dgm:pt modelId="{572637EC-3CE3-4CC8-8D7D-B9975BD33517}">
      <dgm:prSet custT="1"/>
      <dgm:spPr>
        <a:ln>
          <a:solidFill>
            <a:schemeClr val="accent4"/>
          </a:solidFill>
        </a:ln>
      </dgm:spPr>
      <dgm:t>
        <a:bodyPr/>
        <a:lstStyle/>
        <a:p>
          <a:r>
            <a:rPr lang="en-US" sz="24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Compresses air and stores underground. </a:t>
          </a:r>
          <a:r>
            <a:rPr lang="en-US" sz="2400" b="1"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Air is reheated with natural gas/fuel.</a:t>
          </a:r>
        </a:p>
      </dgm:t>
    </dgm:pt>
    <dgm:pt modelId="{7BA36E75-A9B9-443A-96C5-41A6B4B0DB82}" type="parTrans" cxnId="{1155EF81-F4D1-4E08-B25E-18BE6583801C}">
      <dgm:prSet/>
      <dgm:spPr/>
      <dgm:t>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dgm:t>
    </dgm:pt>
    <dgm:pt modelId="{4EA8E20E-744A-43DA-858C-EAD64C2944FD}" type="sibTrans" cxnId="{1155EF81-F4D1-4E08-B25E-18BE6583801C}">
      <dgm:prSet/>
      <dgm:spPr/>
      <dgm:t>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dgm:t>
    </dgm:pt>
    <dgm:pt modelId="{34CF536C-0778-7A4A-B4C7-58DD1104B566}" type="pres">
      <dgm:prSet presAssocID="{ED81CE16-D99D-4314-9FF1-F5F4FB5D264E}" presName="linear" presStyleCnt="0">
        <dgm:presLayoutVars>
          <dgm:dir/>
          <dgm:animLvl val="lvl"/>
          <dgm:resizeHandles val="exact"/>
        </dgm:presLayoutVars>
      </dgm:prSet>
      <dgm:spPr/>
    </dgm:pt>
    <dgm:pt modelId="{2F19D24B-FCE4-714A-91B4-7E9F0D8272E6}" type="pres">
      <dgm:prSet presAssocID="{20248FAB-04ED-47BB-8D14-C0DE40901472}" presName="parentLin" presStyleCnt="0"/>
      <dgm:spPr/>
    </dgm:pt>
    <dgm:pt modelId="{09F599D4-F0AC-A545-BFD5-5E46B613FFB1}" type="pres">
      <dgm:prSet presAssocID="{20248FAB-04ED-47BB-8D14-C0DE40901472}" presName="parentLeftMargin" presStyleLbl="node1" presStyleIdx="0" presStyleCnt="2"/>
      <dgm:spPr/>
    </dgm:pt>
    <dgm:pt modelId="{C994BD72-237A-F242-9C66-671CE0FFD40B}" type="pres">
      <dgm:prSet presAssocID="{20248FAB-04ED-47BB-8D14-C0DE40901472}" presName="parentText" presStyleLbl="node1" presStyleIdx="0" presStyleCnt="2">
        <dgm:presLayoutVars>
          <dgm:chMax val="0"/>
          <dgm:bulletEnabled val="1"/>
        </dgm:presLayoutVars>
      </dgm:prSet>
      <dgm:spPr/>
    </dgm:pt>
    <dgm:pt modelId="{B08C9E3A-F947-2648-994D-A112599800C3}" type="pres">
      <dgm:prSet presAssocID="{20248FAB-04ED-47BB-8D14-C0DE40901472}" presName="negativeSpace" presStyleCnt="0"/>
      <dgm:spPr/>
    </dgm:pt>
    <dgm:pt modelId="{C70A5DA6-8A67-FE4A-A42A-DBE3DA227B9F}" type="pres">
      <dgm:prSet presAssocID="{20248FAB-04ED-47BB-8D14-C0DE40901472}" presName="childText" presStyleLbl="conFgAcc1" presStyleIdx="0" presStyleCnt="2">
        <dgm:presLayoutVars>
          <dgm:bulletEnabled val="1"/>
        </dgm:presLayoutVars>
      </dgm:prSet>
      <dgm:spPr/>
    </dgm:pt>
    <dgm:pt modelId="{76A2DD9D-071C-7A4F-8129-98FE1F182C88}" type="pres">
      <dgm:prSet presAssocID="{93FD7FD0-C2BB-4503-8C4C-59E2DA059BCC}" presName="spaceBetweenRectangles" presStyleCnt="0"/>
      <dgm:spPr/>
    </dgm:pt>
    <dgm:pt modelId="{98F362A9-4C17-8347-9149-2ADE869A698B}" type="pres">
      <dgm:prSet presAssocID="{9189E2BF-28FE-40B1-B6FC-FDFAC3854229}" presName="parentLin" presStyleCnt="0"/>
      <dgm:spPr/>
    </dgm:pt>
    <dgm:pt modelId="{51E54E18-3A4C-5440-8BCB-878802D63222}" type="pres">
      <dgm:prSet presAssocID="{9189E2BF-28FE-40B1-B6FC-FDFAC3854229}" presName="parentLeftMargin" presStyleLbl="node1" presStyleIdx="0" presStyleCnt="2"/>
      <dgm:spPr/>
    </dgm:pt>
    <dgm:pt modelId="{02593130-A738-2442-A66D-C7472D5362D1}" type="pres">
      <dgm:prSet presAssocID="{9189E2BF-28FE-40B1-B6FC-FDFAC3854229}" presName="parentText" presStyleLbl="node1" presStyleIdx="1" presStyleCnt="2">
        <dgm:presLayoutVars>
          <dgm:chMax val="0"/>
          <dgm:bulletEnabled val="1"/>
        </dgm:presLayoutVars>
      </dgm:prSet>
      <dgm:spPr/>
    </dgm:pt>
    <dgm:pt modelId="{5F8D33FD-D71E-E84C-9D68-37482D91F3A4}" type="pres">
      <dgm:prSet presAssocID="{9189E2BF-28FE-40B1-B6FC-FDFAC3854229}" presName="negativeSpace" presStyleCnt="0"/>
      <dgm:spPr/>
    </dgm:pt>
    <dgm:pt modelId="{1DE1E0A9-7A21-1B43-ACE8-BD409DB30BB5}" type="pres">
      <dgm:prSet presAssocID="{9189E2BF-28FE-40B1-B6FC-FDFAC3854229}" presName="childText" presStyleLbl="conFgAcc1" presStyleIdx="1" presStyleCnt="2">
        <dgm:presLayoutVars>
          <dgm:bulletEnabled val="1"/>
        </dgm:presLayoutVars>
      </dgm:prSet>
      <dgm:spPr/>
    </dgm:pt>
  </dgm:ptLst>
  <dgm:cxnLst>
    <dgm:cxn modelId="{99FE710A-DE7D-2144-A46A-2E91DCDF6073}" type="presOf" srcId="{ED81CE16-D99D-4314-9FF1-F5F4FB5D264E}" destId="{34CF536C-0778-7A4A-B4C7-58DD1104B566}" srcOrd="0" destOrd="0" presId="urn:microsoft.com/office/officeart/2005/8/layout/list1"/>
    <dgm:cxn modelId="{04B2EF0E-00B6-45AB-B4CC-BF9A98942BBA}" srcId="{ED81CE16-D99D-4314-9FF1-F5F4FB5D264E}" destId="{9189E2BF-28FE-40B1-B6FC-FDFAC3854229}" srcOrd="1" destOrd="0" parTransId="{913D61CF-9439-4270-8736-AC242FFAA924}" sibTransId="{AE4CA69F-4B1D-4DB8-BD6E-098A2DF54E7A}"/>
    <dgm:cxn modelId="{521C2D22-A647-4B86-AB13-5B2FC89A300E}" srcId="{9189E2BF-28FE-40B1-B6FC-FDFAC3854229}" destId="{E18453FF-1FBB-4A75-97C6-A70BF530DB7D}" srcOrd="0" destOrd="0" parTransId="{7EECB943-5596-410B-A312-3820E06D43C5}" sibTransId="{97BFEA5D-2B26-4B3A-BAE5-3B73677D3179}"/>
    <dgm:cxn modelId="{EDDC2429-00D8-6A47-8368-F85BB5569B82}" type="presOf" srcId="{20248FAB-04ED-47BB-8D14-C0DE40901472}" destId="{09F599D4-F0AC-A545-BFD5-5E46B613FFB1}" srcOrd="0" destOrd="0" presId="urn:microsoft.com/office/officeart/2005/8/layout/list1"/>
    <dgm:cxn modelId="{26425E49-6E59-A840-909E-981C61C6DF83}" type="presOf" srcId="{E18453FF-1FBB-4A75-97C6-A70BF530DB7D}" destId="{1DE1E0A9-7A21-1B43-ACE8-BD409DB30BB5}" srcOrd="0" destOrd="0" presId="urn:microsoft.com/office/officeart/2005/8/layout/list1"/>
    <dgm:cxn modelId="{1155EF81-F4D1-4E08-B25E-18BE6583801C}" srcId="{20248FAB-04ED-47BB-8D14-C0DE40901472}" destId="{572637EC-3CE3-4CC8-8D7D-B9975BD33517}" srcOrd="0" destOrd="0" parTransId="{7BA36E75-A9B9-443A-96C5-41A6B4B0DB82}" sibTransId="{4EA8E20E-744A-43DA-858C-EAD64C2944FD}"/>
    <dgm:cxn modelId="{2B0DBB83-1684-4109-8A6A-A116F5605892}" srcId="{ED81CE16-D99D-4314-9FF1-F5F4FB5D264E}" destId="{20248FAB-04ED-47BB-8D14-C0DE40901472}" srcOrd="0" destOrd="0" parTransId="{5D91BF12-39C2-4FB2-B6DC-3CC9F19D122B}" sibTransId="{93FD7FD0-C2BB-4503-8C4C-59E2DA059BCC}"/>
    <dgm:cxn modelId="{6AF25088-F475-4346-BA8E-4AB8796853E4}" type="presOf" srcId="{20248FAB-04ED-47BB-8D14-C0DE40901472}" destId="{C994BD72-237A-F242-9C66-671CE0FFD40B}" srcOrd="1" destOrd="0" presId="urn:microsoft.com/office/officeart/2005/8/layout/list1"/>
    <dgm:cxn modelId="{8B1C83A7-89D4-8748-B315-943B2C697FCB}" type="presOf" srcId="{9189E2BF-28FE-40B1-B6FC-FDFAC3854229}" destId="{02593130-A738-2442-A66D-C7472D5362D1}" srcOrd="1" destOrd="0" presId="urn:microsoft.com/office/officeart/2005/8/layout/list1"/>
    <dgm:cxn modelId="{0528E1B4-6A9A-7E46-84FA-DC48ECFC3A78}" type="presOf" srcId="{9189E2BF-28FE-40B1-B6FC-FDFAC3854229}" destId="{51E54E18-3A4C-5440-8BCB-878802D63222}" srcOrd="0" destOrd="0" presId="urn:microsoft.com/office/officeart/2005/8/layout/list1"/>
    <dgm:cxn modelId="{5C8EC5C9-5EF8-F64F-841D-7C2E01EB989B}" type="presOf" srcId="{572637EC-3CE3-4CC8-8D7D-B9975BD33517}" destId="{C70A5DA6-8A67-FE4A-A42A-DBE3DA227B9F}" srcOrd="0" destOrd="0" presId="urn:microsoft.com/office/officeart/2005/8/layout/list1"/>
    <dgm:cxn modelId="{D366B50B-6608-E044-B4BF-2E7A1F4EFED0}" type="presParOf" srcId="{34CF536C-0778-7A4A-B4C7-58DD1104B566}" destId="{2F19D24B-FCE4-714A-91B4-7E9F0D8272E6}" srcOrd="0" destOrd="0" presId="urn:microsoft.com/office/officeart/2005/8/layout/list1"/>
    <dgm:cxn modelId="{E1ECAAC5-95BC-4643-A83C-B652F541CBD5}" type="presParOf" srcId="{2F19D24B-FCE4-714A-91B4-7E9F0D8272E6}" destId="{09F599D4-F0AC-A545-BFD5-5E46B613FFB1}" srcOrd="0" destOrd="0" presId="urn:microsoft.com/office/officeart/2005/8/layout/list1"/>
    <dgm:cxn modelId="{8B12F264-FDBE-F64E-81A6-79A55D6679B5}" type="presParOf" srcId="{2F19D24B-FCE4-714A-91B4-7E9F0D8272E6}" destId="{C994BD72-237A-F242-9C66-671CE0FFD40B}" srcOrd="1" destOrd="0" presId="urn:microsoft.com/office/officeart/2005/8/layout/list1"/>
    <dgm:cxn modelId="{C7651462-1B5D-8E4B-A198-4B5E7D60DCCA}" type="presParOf" srcId="{34CF536C-0778-7A4A-B4C7-58DD1104B566}" destId="{B08C9E3A-F947-2648-994D-A112599800C3}" srcOrd="1" destOrd="0" presId="urn:microsoft.com/office/officeart/2005/8/layout/list1"/>
    <dgm:cxn modelId="{843F6379-3DB0-DE48-8034-0DEFB29BC730}" type="presParOf" srcId="{34CF536C-0778-7A4A-B4C7-58DD1104B566}" destId="{C70A5DA6-8A67-FE4A-A42A-DBE3DA227B9F}" srcOrd="2" destOrd="0" presId="urn:microsoft.com/office/officeart/2005/8/layout/list1"/>
    <dgm:cxn modelId="{AA42BF32-EAF4-FC42-9349-88D63506DCFF}" type="presParOf" srcId="{34CF536C-0778-7A4A-B4C7-58DD1104B566}" destId="{76A2DD9D-071C-7A4F-8129-98FE1F182C88}" srcOrd="3" destOrd="0" presId="urn:microsoft.com/office/officeart/2005/8/layout/list1"/>
    <dgm:cxn modelId="{2889D422-73DC-BA49-99C4-97A0815E288B}" type="presParOf" srcId="{34CF536C-0778-7A4A-B4C7-58DD1104B566}" destId="{98F362A9-4C17-8347-9149-2ADE869A698B}" srcOrd="4" destOrd="0" presId="urn:microsoft.com/office/officeart/2005/8/layout/list1"/>
    <dgm:cxn modelId="{4D962E13-4073-1644-BE04-65A3062770E9}" type="presParOf" srcId="{98F362A9-4C17-8347-9149-2ADE869A698B}" destId="{51E54E18-3A4C-5440-8BCB-878802D63222}" srcOrd="0" destOrd="0" presId="urn:microsoft.com/office/officeart/2005/8/layout/list1"/>
    <dgm:cxn modelId="{AE0E1CFF-091D-E746-88E0-4C90FD280AD1}" type="presParOf" srcId="{98F362A9-4C17-8347-9149-2ADE869A698B}" destId="{02593130-A738-2442-A66D-C7472D5362D1}" srcOrd="1" destOrd="0" presId="urn:microsoft.com/office/officeart/2005/8/layout/list1"/>
    <dgm:cxn modelId="{8E1377D3-2C2A-6E44-BDAE-8BFEE913F307}" type="presParOf" srcId="{34CF536C-0778-7A4A-B4C7-58DD1104B566}" destId="{5F8D33FD-D71E-E84C-9D68-37482D91F3A4}" srcOrd="5" destOrd="0" presId="urn:microsoft.com/office/officeart/2005/8/layout/list1"/>
    <dgm:cxn modelId="{2F9DCA2E-D6FB-D347-9E27-7F23F4777495}" type="presParOf" srcId="{34CF536C-0778-7A4A-B4C7-58DD1104B566}" destId="{1DE1E0A9-7A21-1B43-ACE8-BD409DB30BB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A5DA6-8A67-FE4A-A42A-DBE3DA227B9F}">
      <dsp:nvSpPr>
        <dsp:cNvPr id="0" name=""/>
        <dsp:cNvSpPr/>
      </dsp:nvSpPr>
      <dsp:spPr>
        <a:xfrm>
          <a:off x="0" y="485998"/>
          <a:ext cx="10515600" cy="1489162"/>
        </a:xfrm>
        <a:prstGeom prst="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645668"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Compresses air and stores underground. </a:t>
          </a:r>
          <a:r>
            <a:rPr lang="en-US" sz="2400" b="1" kern="12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Air is reheated with natural gas/fuel.</a:t>
          </a:r>
        </a:p>
      </dsp:txBody>
      <dsp:txXfrm>
        <a:off x="0" y="485998"/>
        <a:ext cx="10515600" cy="1489162"/>
      </dsp:txXfrm>
    </dsp:sp>
    <dsp:sp modelId="{C994BD72-237A-F242-9C66-671CE0FFD40B}">
      <dsp:nvSpPr>
        <dsp:cNvPr id="0" name=""/>
        <dsp:cNvSpPr/>
      </dsp:nvSpPr>
      <dsp:spPr>
        <a:xfrm>
          <a:off x="525780" y="28438"/>
          <a:ext cx="7360920" cy="91512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Helvetica Neue" panose="02000503000000020004" pitchFamily="2" charset="0"/>
              <a:ea typeface="Helvetica Neue" panose="02000503000000020004" pitchFamily="2" charset="0"/>
              <a:cs typeface="Helvetica Neue" panose="02000503000000020004" pitchFamily="2" charset="0"/>
            </a:rPr>
            <a:t>Diabatic Storage</a:t>
          </a:r>
        </a:p>
      </dsp:txBody>
      <dsp:txXfrm>
        <a:off x="570452" y="73110"/>
        <a:ext cx="7271576" cy="825776"/>
      </dsp:txXfrm>
    </dsp:sp>
    <dsp:sp modelId="{1DE1E0A9-7A21-1B43-ACE8-BD409DB30BB5}">
      <dsp:nvSpPr>
        <dsp:cNvPr id="0" name=""/>
        <dsp:cNvSpPr/>
      </dsp:nvSpPr>
      <dsp:spPr>
        <a:xfrm>
          <a:off x="0" y="2600121"/>
          <a:ext cx="10515600" cy="1489162"/>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645668"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Compresses air for storage and retains the produced heat. </a:t>
          </a:r>
          <a:r>
            <a:rPr lang="en-US" sz="2400" b="1" kern="12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Recovered heat is used to generate electricity.</a:t>
          </a:r>
        </a:p>
      </dsp:txBody>
      <dsp:txXfrm>
        <a:off x="0" y="2600121"/>
        <a:ext cx="10515600" cy="1489162"/>
      </dsp:txXfrm>
    </dsp:sp>
    <dsp:sp modelId="{02593130-A738-2442-A66D-C7472D5362D1}">
      <dsp:nvSpPr>
        <dsp:cNvPr id="0" name=""/>
        <dsp:cNvSpPr/>
      </dsp:nvSpPr>
      <dsp:spPr>
        <a:xfrm>
          <a:off x="525780" y="2142561"/>
          <a:ext cx="7360920" cy="91512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Helvetica Neue" panose="02000503000000020004" pitchFamily="2" charset="0"/>
              <a:ea typeface="Helvetica Neue" panose="02000503000000020004" pitchFamily="2" charset="0"/>
              <a:cs typeface="Helvetica Neue" panose="02000503000000020004" pitchFamily="2" charset="0"/>
            </a:rPr>
            <a:t>Adiabatic Storage</a:t>
          </a:r>
        </a:p>
      </dsp:txBody>
      <dsp:txXfrm>
        <a:off x="570452" y="2187233"/>
        <a:ext cx="7271576"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BCF0E4-F15E-0A41-BE38-8B7211FD0CC0}" type="datetimeFigureOut">
              <a:rPr lang="en-US" smtClean="0"/>
              <a:pPr/>
              <a:t>7/12/22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0D6853-3F48-6643-B500-83795731D1BD}" type="slidenum">
              <a:rPr lang="en-US" smtClean="0"/>
              <a:pPr/>
              <a:t>‹#›</a:t>
            </a:fld>
            <a:endParaRPr lang="en-US" dirty="0"/>
          </a:p>
        </p:txBody>
      </p:sp>
    </p:spTree>
    <p:extLst>
      <p:ext uri="{BB962C8B-B14F-4D97-AF65-F5344CB8AC3E}">
        <p14:creationId xmlns:p14="http://schemas.microsoft.com/office/powerpoint/2010/main" val="3345604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E119B-F940-D544-A2B2-D25B6C0DDDD8}" type="datetimeFigureOut">
              <a:rPr lang="en-US" smtClean="0"/>
              <a:pPr/>
              <a:t>7/12/22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91A411-20CC-C841-812A-E1B01DA03BAB}" type="slidenum">
              <a:rPr lang="en-US" smtClean="0"/>
              <a:pPr/>
              <a:t>‹#›</a:t>
            </a:fld>
            <a:endParaRPr lang="en-US" dirty="0"/>
          </a:p>
        </p:txBody>
      </p:sp>
    </p:spTree>
    <p:extLst>
      <p:ext uri="{BB962C8B-B14F-4D97-AF65-F5344CB8AC3E}">
        <p14:creationId xmlns:p14="http://schemas.microsoft.com/office/powerpoint/2010/main" val="5332639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egreenage.co.uk/tech/compressed-air-energy-storag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ase-storage.eu/wp-content/uploads/2016/07/EASE_TD_Mechanical_DCAES.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ase-storage.eu/wp-content/uploads/2016/03/EASE_TD_ACAES.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ease-storage.eu/wp-content/uploads/2016/03/EASE_TD_ACAES.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iencedirect.com/topics/engineering/flywheel-energy-storag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xplainthatstuff.com/flywheel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ehskGrg8hE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lesson is aligned with the Alberta curriculum. See the Energy Storage lesson plan for details.</a:t>
            </a:r>
          </a:p>
          <a:p>
            <a:endParaRPr lang="en-US" dirty="0"/>
          </a:p>
          <a:p>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1</a:t>
            </a:fld>
            <a:endParaRPr lang="en-US" dirty="0"/>
          </a:p>
        </p:txBody>
      </p:sp>
    </p:spTree>
    <p:extLst>
      <p:ext uri="{BB962C8B-B14F-4D97-AF65-F5344CB8AC3E}">
        <p14:creationId xmlns:p14="http://schemas.microsoft.com/office/powerpoint/2010/main" val="2143834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main types of compressed air energy storage:</a:t>
            </a:r>
          </a:p>
          <a:p>
            <a:pPr marL="685800" lvl="1" indent="-228600">
              <a:buFont typeface="+mj-lt"/>
              <a:buAutoNum type="arabicPeriod"/>
            </a:pPr>
            <a:r>
              <a:rPr lang="en-US" dirty="0"/>
              <a:t>Adiabatic</a:t>
            </a:r>
          </a:p>
          <a:p>
            <a:pPr marL="685800" lvl="1" indent="-228600">
              <a:buFont typeface="+mj-lt"/>
              <a:buAutoNum type="arabicPeriod"/>
            </a:pPr>
            <a:r>
              <a:rPr lang="en-US" dirty="0"/>
              <a:t>Diabatic</a:t>
            </a:r>
          </a:p>
          <a:p>
            <a:endParaRPr lang="en-US" dirty="0"/>
          </a:p>
          <a:p>
            <a:r>
              <a:rPr lang="en-CA" dirty="0">
                <a:hlinkClick r:id="rId3"/>
              </a:rPr>
              <a:t>https://www.thegreenage.co.uk/tech/compressed-air-energy-storage/</a:t>
            </a:r>
            <a:endParaRPr lang="en-US" dirty="0"/>
          </a:p>
          <a:p>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11</a:t>
            </a:fld>
            <a:endParaRPr lang="en-US" dirty="0"/>
          </a:p>
        </p:txBody>
      </p:sp>
    </p:spTree>
    <p:extLst>
      <p:ext uri="{BB962C8B-B14F-4D97-AF65-F5344CB8AC3E}">
        <p14:creationId xmlns:p14="http://schemas.microsoft.com/office/powerpoint/2010/main" val="59967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CA" dirty="0">
                <a:hlinkClick r:id="rId3"/>
              </a:rPr>
              <a:t>http://ease-storage.eu/wp-content/uploads/2016/07/EASE_TD_Mechanical_DCAES.pdf</a:t>
            </a:r>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12</a:t>
            </a:fld>
            <a:endParaRPr lang="en-US" dirty="0"/>
          </a:p>
        </p:txBody>
      </p:sp>
    </p:spTree>
    <p:extLst>
      <p:ext uri="{BB962C8B-B14F-4D97-AF65-F5344CB8AC3E}">
        <p14:creationId xmlns:p14="http://schemas.microsoft.com/office/powerpoint/2010/main" val="899667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 </a:t>
            </a:r>
            <a:r>
              <a:rPr lang="en-US" sz="12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European Association for Storage of Energy - Diabatic Compressed Air Energy Storage</a:t>
            </a:r>
          </a:p>
        </p:txBody>
      </p:sp>
      <p:sp>
        <p:nvSpPr>
          <p:cNvPr id="4" name="Slide Number Placeholder 3"/>
          <p:cNvSpPr>
            <a:spLocks noGrp="1"/>
          </p:cNvSpPr>
          <p:nvPr>
            <p:ph type="sldNum" sz="quarter" idx="5"/>
          </p:nvPr>
        </p:nvSpPr>
        <p:spPr/>
        <p:txBody>
          <a:bodyPr/>
          <a:lstStyle/>
          <a:p>
            <a:fld id="{1D91A411-20CC-C841-812A-E1B01DA03BAB}" type="slidenum">
              <a:rPr lang="en-US" smtClean="0"/>
              <a:pPr/>
              <a:t>13</a:t>
            </a:fld>
            <a:endParaRPr lang="en-US" dirty="0"/>
          </a:p>
        </p:txBody>
      </p:sp>
    </p:spTree>
    <p:extLst>
      <p:ext uri="{BB962C8B-B14F-4D97-AF65-F5344CB8AC3E}">
        <p14:creationId xmlns:p14="http://schemas.microsoft.com/office/powerpoint/2010/main" val="3515334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Where there is a surplus of electricity on the grid, the A-CAES charges. The system pulls </a:t>
                </a:r>
                <a:r>
                  <a:rPr lang="en-US" b="1" dirty="0"/>
                  <a:t>ambient air</a:t>
                </a:r>
                <a:r>
                  <a:rPr lang="en-US" b="0" dirty="0"/>
                  <a:t> and compresses up to 70 bars (from atmospheric pressure). At the same time, heat is released that is upwards of 600</a:t>
                </a:r>
                <a14:m>
                  <m:oMath xmlns:m="http://schemas.openxmlformats.org/officeDocument/2006/math">
                    <m:r>
                      <a:rPr lang="en-US" i="1" smtClean="0">
                        <a:solidFill>
                          <a:schemeClr val="tx2"/>
                        </a:solidFill>
                        <a:latin typeface="Cambria Math" panose="02040503050406030204" pitchFamily="18" charset="0"/>
                        <a:ea typeface="Cambria Math" panose="02040503050406030204" pitchFamily="18" charset="0"/>
                      </a:rPr>
                      <m:t>°</m:t>
                    </m:r>
                  </m:oMath>
                </a14:m>
                <a:r>
                  <a:rPr lang="en-US" dirty="0">
                    <a:solidFill>
                      <a:schemeClr val="tx2"/>
                    </a:solidFill>
                  </a:rPr>
                  <a:t>C.</a:t>
                </a:r>
                <a:endParaRPr lang="en-US" b="0" dirty="0"/>
              </a:p>
              <a:p>
                <a:endParaRPr lang="en-US" b="0" dirty="0"/>
              </a:p>
              <a:p>
                <a:endParaRPr lang="en-US" b="0" dirty="0"/>
              </a:p>
              <a:p>
                <a:r>
                  <a:rPr lang="en-CA" dirty="0">
                    <a:hlinkClick r:id="rId3"/>
                  </a:rPr>
                  <a:t>http://ease-storage.eu/wp-content/uploads/2016/03/EASE_TD_ACAES.pdf</a:t>
                </a:r>
                <a:endParaRPr lang="en-US" dirty="0"/>
              </a:p>
            </p:txBody>
          </p:sp>
        </mc:Choice>
        <mc:Fallback xmlns="">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Where there is a surplus of electricity on the grid, the A-CAES charges. The system pulls </a:t>
                </a:r>
                <a:r>
                  <a:rPr lang="en-US" b="1" dirty="0"/>
                  <a:t>ambient air</a:t>
                </a:r>
                <a:r>
                  <a:rPr lang="en-US" b="0" dirty="0"/>
                  <a:t> and compresses up to 70 bars (from atmospheric pressure). At the same time, heat is released that is upwards of 600</a:t>
                </a:r>
                <a:r>
                  <a:rPr lang="en-US" i="0">
                    <a:solidFill>
                      <a:schemeClr val="tx2"/>
                    </a:solidFill>
                    <a:latin typeface="Cambria Math" panose="02040503050406030204" pitchFamily="18" charset="0"/>
                    <a:ea typeface="Cambria Math" panose="02040503050406030204" pitchFamily="18" charset="0"/>
                  </a:rPr>
                  <a:t>°</a:t>
                </a:r>
                <a:r>
                  <a:rPr lang="en-US" dirty="0">
                    <a:solidFill>
                      <a:schemeClr val="tx2"/>
                    </a:solidFill>
                  </a:rPr>
                  <a:t>C.</a:t>
                </a:r>
                <a:endParaRPr lang="en-US" b="0" dirty="0"/>
              </a:p>
              <a:p>
                <a:endParaRPr lang="en-US" b="0" dirty="0"/>
              </a:p>
              <a:p>
                <a:endParaRPr lang="en-US" b="0" dirty="0"/>
              </a:p>
              <a:p>
                <a:r>
                  <a:rPr lang="en-CA" dirty="0">
                    <a:hlinkClick r:id="rId4"/>
                  </a:rPr>
                  <a:t>http://ease-storage.eu/wp-content/uploads/2016/03/EASE_TD_ACAES.pdf</a:t>
                </a:r>
                <a:endParaRPr lang="en-US" dirty="0"/>
              </a:p>
            </p:txBody>
          </p:sp>
        </mc:Fallback>
      </mc:AlternateContent>
      <p:sp>
        <p:nvSpPr>
          <p:cNvPr id="4" name="Slide Number Placeholder 3"/>
          <p:cNvSpPr>
            <a:spLocks noGrp="1"/>
          </p:cNvSpPr>
          <p:nvPr>
            <p:ph type="sldNum" sz="quarter" idx="5"/>
          </p:nvPr>
        </p:nvSpPr>
        <p:spPr/>
        <p:txBody>
          <a:bodyPr/>
          <a:lstStyle/>
          <a:p>
            <a:fld id="{1D91A411-20CC-C841-812A-E1B01DA03BAB}" type="slidenum">
              <a:rPr lang="en-US" smtClean="0"/>
              <a:pPr/>
              <a:t>14</a:t>
            </a:fld>
            <a:endParaRPr lang="en-US" dirty="0"/>
          </a:p>
        </p:txBody>
      </p:sp>
    </p:spTree>
    <p:extLst>
      <p:ext uri="{BB962C8B-B14F-4D97-AF65-F5344CB8AC3E}">
        <p14:creationId xmlns:p14="http://schemas.microsoft.com/office/powerpoint/2010/main" val="961205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15</a:t>
            </a:fld>
            <a:endParaRPr lang="en-US" dirty="0"/>
          </a:p>
        </p:txBody>
      </p:sp>
    </p:spTree>
    <p:extLst>
      <p:ext uri="{BB962C8B-B14F-4D97-AF65-F5344CB8AC3E}">
        <p14:creationId xmlns:p14="http://schemas.microsoft.com/office/powerpoint/2010/main" val="54160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Flywheels are a mechanical energy storage technology. The amount of energy a flywheel can store is proportional to the square of its rotational speed and mass – the larger a flywheel is and the faster it can spin, the more energy it can store. You can easily change the amount of energy stored by changing the rotational speed. This can be accomplished without changing the mass of the device.</a:t>
            </a:r>
          </a:p>
          <a:p>
            <a:endParaRPr lang="en-US" dirty="0"/>
          </a:p>
          <a:p>
            <a:r>
              <a:rPr lang="en-US" dirty="0"/>
              <a:t>Flywheels are a series of wheels on a revolving shaft where they accumulate energy. They store rotational energy, which is a form of kinetic energy.</a:t>
            </a:r>
          </a:p>
          <a:p>
            <a:endParaRPr lang="en-US" dirty="0"/>
          </a:p>
          <a:p>
            <a:r>
              <a:rPr lang="en-US" dirty="0"/>
              <a:t>Flywheels are commonly used as backup energy for facilities such as hospitals and manufacturers.</a:t>
            </a:r>
          </a:p>
          <a:p>
            <a:endParaRPr lang="en-US" dirty="0"/>
          </a:p>
          <a:p>
            <a:r>
              <a:rPr lang="en-CA" dirty="0">
                <a:hlinkClick r:id="rId3"/>
              </a:rPr>
              <a:t>https://www.sciencedirect.com/topics/engineering/flywheel-energy-storage</a:t>
            </a:r>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3</a:t>
            </a:fld>
            <a:endParaRPr lang="en-US" dirty="0"/>
          </a:p>
        </p:txBody>
      </p:sp>
    </p:spTree>
    <p:extLst>
      <p:ext uri="{BB962C8B-B14F-4D97-AF65-F5344CB8AC3E}">
        <p14:creationId xmlns:p14="http://schemas.microsoft.com/office/powerpoint/2010/main" val="18871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2004, NASA was working on improving flywheels with the hope of using them to replace chemical batteries on space</a:t>
            </a:r>
          </a:p>
          <a:p>
            <a:endParaRPr lang="en-US" dirty="0"/>
          </a:p>
          <a:p>
            <a:endParaRPr lang="en-US" dirty="0"/>
          </a:p>
          <a:p>
            <a:r>
              <a:rPr lang="en-US" dirty="0"/>
              <a:t>NASA uses flywheels. They are working on improving the performance of flywheels. This technology is </a:t>
            </a:r>
          </a:p>
          <a:p>
            <a:endParaRPr lang="en-US" dirty="0"/>
          </a:p>
          <a:p>
            <a:r>
              <a:rPr lang="en-CA" dirty="0">
                <a:hlinkClick r:id="rId3"/>
              </a:rPr>
              <a:t>***https://www.explainthatstuff.com/flywheels.html</a:t>
            </a:r>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4</a:t>
            </a:fld>
            <a:endParaRPr lang="en-US" dirty="0"/>
          </a:p>
        </p:txBody>
      </p:sp>
    </p:spTree>
    <p:extLst>
      <p:ext uri="{BB962C8B-B14F-4D97-AF65-F5344CB8AC3E}">
        <p14:creationId xmlns:p14="http://schemas.microsoft.com/office/powerpoint/2010/main" val="2769936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learning about hydroelectric energy? This is the most dominant form of energy storage used around the world. </a:t>
            </a:r>
          </a:p>
          <a:p>
            <a:endParaRPr lang="en-US" dirty="0"/>
          </a:p>
          <a:p>
            <a:r>
              <a:rPr lang="en-US" dirty="0"/>
              <a:t>Pumped hydro is complimentary to intermittent energy storage (i.e., wind energy). When the wind is blowing and energy is generated, water is pumped up to the higher reservoir where it is stored for later use. When energy production is low and demand is high, the water is released to the lower reservoir. During this process, electricity is generated and dispatched to customers.</a:t>
            </a:r>
          </a:p>
          <a:p>
            <a:endParaRPr lang="en-US" dirty="0"/>
          </a:p>
          <a:p>
            <a:r>
              <a:rPr lang="en-US" dirty="0"/>
              <a:t>Pumped hydro can produce large amounts of energy in a relatively short amount of time. Additionally, pumped hydro can store the energy for over 12 hours.</a:t>
            </a:r>
          </a:p>
          <a:p>
            <a:endParaRPr lang="en-US" dirty="0"/>
          </a:p>
          <a:p>
            <a:r>
              <a:rPr lang="en-CA" dirty="0">
                <a:hlinkClick r:id="rId3"/>
              </a:rPr>
              <a:t>https://www.youtube.com/watch?v=ehskGrg8hEA</a:t>
            </a:r>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5</a:t>
            </a:fld>
            <a:endParaRPr lang="en-US" dirty="0"/>
          </a:p>
        </p:txBody>
      </p:sp>
    </p:spTree>
    <p:extLst>
      <p:ext uri="{BB962C8B-B14F-4D97-AF65-F5344CB8AC3E}">
        <p14:creationId xmlns:p14="http://schemas.microsoft.com/office/powerpoint/2010/main" val="2783846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Another type of hydroelectricity facility is called </a:t>
            </a:r>
            <a:r>
              <a:rPr lang="en-US" b="1" dirty="0"/>
              <a:t>pumped storage</a:t>
            </a:r>
            <a:r>
              <a:rPr lang="en-US" dirty="0"/>
              <a:t>.  This type of system is very similar to the traditional hydropower facility with a hydroelectric dam.  The big difference is that instead of returning the water to the river once it flows through the generator, the water is held in a lower reservoir (or basin, which it’s called in this diagram).  Once the upper reservoir has been drained to produce electricity, the water from the lower reservoir is then pumped back up through the penstock so that it can be reused later. </a:t>
            </a:r>
          </a:p>
          <a:p>
            <a:endParaRPr lang="en-US" dirty="0"/>
          </a:p>
        </p:txBody>
      </p:sp>
      <p:sp>
        <p:nvSpPr>
          <p:cNvPr id="4" name="Slide Number Placeholder 3"/>
          <p:cNvSpPr>
            <a:spLocks noGrp="1"/>
          </p:cNvSpPr>
          <p:nvPr>
            <p:ph type="sldNum" sz="quarter" idx="10"/>
          </p:nvPr>
        </p:nvSpPr>
        <p:spPr/>
        <p:txBody>
          <a:bodyPr/>
          <a:lstStyle/>
          <a:p>
            <a:fld id="{1D91A411-20CC-C841-812A-E1B01DA03BAB}" type="slidenum">
              <a:rPr lang="en-US" smtClean="0"/>
              <a:pPr/>
              <a:t>6</a:t>
            </a:fld>
            <a:endParaRPr lang="en-US" dirty="0"/>
          </a:p>
        </p:txBody>
      </p:sp>
    </p:spTree>
    <p:extLst>
      <p:ext uri="{BB962C8B-B14F-4D97-AF65-F5344CB8AC3E}">
        <p14:creationId xmlns:p14="http://schemas.microsoft.com/office/powerpoint/2010/main" val="2238876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quick video illustrating the benefits of integrating pumped storage at a renewable energy facility</a:t>
            </a:r>
          </a:p>
        </p:txBody>
      </p:sp>
      <p:sp>
        <p:nvSpPr>
          <p:cNvPr id="4" name="Slide Number Placeholder 3"/>
          <p:cNvSpPr>
            <a:spLocks noGrp="1"/>
          </p:cNvSpPr>
          <p:nvPr>
            <p:ph type="sldNum" sz="quarter" idx="5"/>
          </p:nvPr>
        </p:nvSpPr>
        <p:spPr/>
        <p:txBody>
          <a:bodyPr/>
          <a:lstStyle/>
          <a:p>
            <a:fld id="{1D91A411-20CC-C841-812A-E1B01DA03BAB}" type="slidenum">
              <a:rPr lang="en-US" smtClean="0"/>
              <a:pPr/>
              <a:t>7</a:t>
            </a:fld>
            <a:endParaRPr lang="en-US" dirty="0"/>
          </a:p>
        </p:txBody>
      </p:sp>
    </p:spTree>
    <p:extLst>
      <p:ext uri="{BB962C8B-B14F-4D97-AF65-F5344CB8AC3E}">
        <p14:creationId xmlns:p14="http://schemas.microsoft.com/office/powerpoint/2010/main" val="4185494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8</a:t>
            </a:fld>
            <a:endParaRPr lang="en-US" dirty="0"/>
          </a:p>
        </p:txBody>
      </p:sp>
    </p:spTree>
    <p:extLst>
      <p:ext uri="{BB962C8B-B14F-4D97-AF65-F5344CB8AC3E}">
        <p14:creationId xmlns:p14="http://schemas.microsoft.com/office/powerpoint/2010/main" val="2825674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CAES uses highly compressed air to store energy. The electricity is used to compress air and pump it to an underground storage container. When electricity is required, the pressurized air is released. The air is heated using natural gas and then goes through a high-pressure turbine first, and </a:t>
            </a:r>
            <a:r>
              <a:rPr lang="en-US"/>
              <a:t>a low-pressure </a:t>
            </a:r>
            <a:r>
              <a:rPr lang="en-US" dirty="0"/>
              <a:t>turbine second. The turbines power the generator which creates electricity to the grid.  </a:t>
            </a:r>
          </a:p>
        </p:txBody>
      </p:sp>
      <p:sp>
        <p:nvSpPr>
          <p:cNvPr id="4" name="Slide Number Placeholder 3"/>
          <p:cNvSpPr>
            <a:spLocks noGrp="1"/>
          </p:cNvSpPr>
          <p:nvPr>
            <p:ph type="sldNum" sz="quarter" idx="5"/>
          </p:nvPr>
        </p:nvSpPr>
        <p:spPr/>
        <p:txBody>
          <a:bodyPr/>
          <a:lstStyle/>
          <a:p>
            <a:fld id="{1D91A411-20CC-C841-812A-E1B01DA03BAB}" type="slidenum">
              <a:rPr lang="en-US" smtClean="0"/>
              <a:pPr/>
              <a:t>9</a:t>
            </a:fld>
            <a:endParaRPr lang="en-US" dirty="0"/>
          </a:p>
        </p:txBody>
      </p:sp>
    </p:spTree>
    <p:extLst>
      <p:ext uri="{BB962C8B-B14F-4D97-AF65-F5344CB8AC3E}">
        <p14:creationId xmlns:p14="http://schemas.microsoft.com/office/powerpoint/2010/main" val="47886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a:t>
            </a:r>
            <a:r>
              <a:rPr lang="en-US" dirty="0" err="1"/>
              <a:t>www.fze.uni-saarland.de</a:t>
            </a:r>
            <a:r>
              <a:rPr lang="en-US" dirty="0"/>
              <a:t>/</a:t>
            </a:r>
            <a:r>
              <a:rPr lang="en-US" dirty="0" err="1"/>
              <a:t>AKE_Archiv</a:t>
            </a:r>
            <a:r>
              <a:rPr lang="en-US" dirty="0"/>
              <a:t>/AKE2003H/AKE2003H_Vortraege/AKE2003H03c_Crotogino_ea_HuntorfCAES_CompressedAirEnergyStorage.pdf</a:t>
            </a:r>
          </a:p>
          <a:p>
            <a:endParaRPr lang="en-US" dirty="0"/>
          </a:p>
        </p:txBody>
      </p:sp>
      <p:sp>
        <p:nvSpPr>
          <p:cNvPr id="4" name="Slide Number Placeholder 3"/>
          <p:cNvSpPr>
            <a:spLocks noGrp="1"/>
          </p:cNvSpPr>
          <p:nvPr>
            <p:ph type="sldNum" sz="quarter" idx="5"/>
          </p:nvPr>
        </p:nvSpPr>
        <p:spPr/>
        <p:txBody>
          <a:bodyPr/>
          <a:lstStyle/>
          <a:p>
            <a:fld id="{1D91A411-20CC-C841-812A-E1B01DA03BAB}" type="slidenum">
              <a:rPr lang="en-US" smtClean="0"/>
              <a:pPr/>
              <a:t>10</a:t>
            </a:fld>
            <a:endParaRPr lang="en-US" dirty="0"/>
          </a:p>
        </p:txBody>
      </p:sp>
    </p:spTree>
    <p:extLst>
      <p:ext uri="{BB962C8B-B14F-4D97-AF65-F5344CB8AC3E}">
        <p14:creationId xmlns:p14="http://schemas.microsoft.com/office/powerpoint/2010/main" val="182168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27595" y="1230703"/>
            <a:ext cx="6288741" cy="2091218"/>
          </a:xfrm>
        </p:spPr>
        <p:txBody>
          <a:bodyPr anchor="b"/>
          <a:lstStyle>
            <a:lvl1pPr algn="ctr">
              <a:defRPr sz="4500">
                <a:solidFill>
                  <a:srgbClr val="2F998D"/>
                </a:solidFill>
              </a:defRPr>
            </a:lvl1pPr>
          </a:lstStyle>
          <a:p>
            <a:r>
              <a:rPr lang="en-US"/>
              <a:t>Click to edit Master title style</a:t>
            </a:r>
            <a:endParaRPr lang="en-US" dirty="0"/>
          </a:p>
        </p:txBody>
      </p:sp>
      <p:sp>
        <p:nvSpPr>
          <p:cNvPr id="3" name="Subtitle 2"/>
          <p:cNvSpPr>
            <a:spLocks noGrp="1"/>
          </p:cNvSpPr>
          <p:nvPr>
            <p:ph type="subTitle" idx="1"/>
          </p:nvPr>
        </p:nvSpPr>
        <p:spPr>
          <a:xfrm>
            <a:off x="5627595" y="3321922"/>
            <a:ext cx="6288741" cy="1351969"/>
          </a:xfrm>
        </p:spPr>
        <p:txBody>
          <a:bodyPr/>
          <a:lstStyle>
            <a:lvl1pPr marL="0" indent="0" algn="ctr">
              <a:buNone/>
              <a:defRPr sz="1800">
                <a:solidFill>
                  <a:srgbClr val="45535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5" name="Footer Placeholder 4"/>
          <p:cNvSpPr>
            <a:spLocks noGrp="1"/>
          </p:cNvSpPr>
          <p:nvPr>
            <p:ph type="ftr" sz="quarter" idx="11"/>
          </p:nvPr>
        </p:nvSpPr>
        <p:spPr/>
        <p:txBody>
          <a:bodyPr/>
          <a:lstStyle>
            <a:lvl1pPr>
              <a:defRPr>
                <a:solidFill>
                  <a:srgbClr val="B0B6BB"/>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43000" y="2918894"/>
            <a:ext cx="2438399" cy="3234845"/>
          </a:xfrm>
          <a:prstGeom prst="rect">
            <a:avLst/>
          </a:prstGeom>
        </p:spPr>
      </p:pic>
      <p:pic>
        <p:nvPicPr>
          <p:cNvPr id="14" name="Picture 13">
            <a:extLst>
              <a:ext uri="{FF2B5EF4-FFF2-40B4-BE49-F238E27FC236}">
                <a16:creationId xmlns:a16="http://schemas.microsoft.com/office/drawing/2014/main" id="{992EA99F-A2E9-8843-B9A6-B3AEED2F1DA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5359" y="1031133"/>
            <a:ext cx="3915496" cy="1517634"/>
          </a:xfrm>
          <a:prstGeom prst="rect">
            <a:avLst/>
          </a:prstGeom>
        </p:spPr>
      </p:pic>
    </p:spTree>
    <p:extLst>
      <p:ext uri="{BB962C8B-B14F-4D97-AF65-F5344CB8AC3E}">
        <p14:creationId xmlns:p14="http://schemas.microsoft.com/office/powerpoint/2010/main" val="410817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998D"/>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5" name="Footer Placeholder 4"/>
          <p:cNvSpPr>
            <a:spLocks noGrp="1"/>
          </p:cNvSpPr>
          <p:nvPr>
            <p:ph type="ftr" sz="quarter" idx="11"/>
          </p:nvPr>
        </p:nvSpPr>
        <p:spPr/>
        <p:txBody>
          <a:bodyPr/>
          <a:lstStyle>
            <a:lvl1pPr>
              <a:defRPr>
                <a:solidFill>
                  <a:srgbClr val="B0B6BB"/>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7" name="Picture 6">
            <a:extLst>
              <a:ext uri="{FF2B5EF4-FFF2-40B4-BE49-F238E27FC236}">
                <a16:creationId xmlns:a16="http://schemas.microsoft.com/office/drawing/2014/main" id="{4E25FCD9-AFE2-3648-A9E8-760EF32C85C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8" name="Picture 7" descr="A close up of a logo&#10;&#10;Description automatically generated">
            <a:extLst>
              <a:ext uri="{FF2B5EF4-FFF2-40B4-BE49-F238E27FC236}">
                <a16:creationId xmlns:a16="http://schemas.microsoft.com/office/drawing/2014/main" id="{7CBC7FDA-AF20-2F47-809F-F57359CD6D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extLst>
      <p:ext uri="{BB962C8B-B14F-4D97-AF65-F5344CB8AC3E}">
        <p14:creationId xmlns:p14="http://schemas.microsoft.com/office/powerpoint/2010/main" val="150371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solidFill>
                  <a:srgbClr val="2F998D"/>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5" name="Footer Placeholder 4"/>
          <p:cNvSpPr>
            <a:spLocks noGrp="1"/>
          </p:cNvSpPr>
          <p:nvPr>
            <p:ph type="ftr" sz="quarter" idx="11"/>
          </p:nvPr>
        </p:nvSpPr>
        <p:spPr/>
        <p:txBody>
          <a:bodyPr/>
          <a:lstStyle>
            <a:lvl1pPr>
              <a:defRPr>
                <a:solidFill>
                  <a:srgbClr val="B0B6BB"/>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7" name="Picture 6">
            <a:extLst>
              <a:ext uri="{FF2B5EF4-FFF2-40B4-BE49-F238E27FC236}">
                <a16:creationId xmlns:a16="http://schemas.microsoft.com/office/drawing/2014/main" id="{4077A2AC-2DCE-AE4B-922C-A30435C35B6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8" name="Picture 7" descr="A close up of a logo&#10;&#10;Description automatically generated">
            <a:extLst>
              <a:ext uri="{FF2B5EF4-FFF2-40B4-BE49-F238E27FC236}">
                <a16:creationId xmlns:a16="http://schemas.microsoft.com/office/drawing/2014/main" id="{E09BB5DB-8F06-054F-B9A6-F83B64B4655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extLst>
      <p:ext uri="{BB962C8B-B14F-4D97-AF65-F5344CB8AC3E}">
        <p14:creationId xmlns:p14="http://schemas.microsoft.com/office/powerpoint/2010/main" val="25218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998D"/>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45535F"/>
                </a:solidFill>
              </a:defRPr>
            </a:lvl1pPr>
            <a:lvl2pPr>
              <a:defRPr>
                <a:solidFill>
                  <a:srgbClr val="45535F"/>
                </a:solidFill>
              </a:defRPr>
            </a:lvl2pPr>
            <a:lvl3pPr>
              <a:defRPr>
                <a:solidFill>
                  <a:srgbClr val="45535F"/>
                </a:solidFill>
              </a:defRPr>
            </a:lvl3pPr>
            <a:lvl4pPr>
              <a:defRPr>
                <a:solidFill>
                  <a:srgbClr val="45535F"/>
                </a:solidFill>
              </a:defRPr>
            </a:lvl4pPr>
            <a:lvl5pPr>
              <a:defRPr>
                <a:solidFill>
                  <a:srgbClr val="4553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5" name="Footer Placeholder 4"/>
          <p:cNvSpPr>
            <a:spLocks noGrp="1"/>
          </p:cNvSpPr>
          <p:nvPr>
            <p:ph type="ftr" sz="quarter" idx="11"/>
          </p:nvPr>
        </p:nvSpPr>
        <p:spPr/>
        <p:txBody>
          <a:bodyPr/>
          <a:lstStyle>
            <a:lvl1pPr>
              <a:defRPr>
                <a:solidFill>
                  <a:srgbClr val="B0B6BB"/>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7" name="Picture 6">
            <a:extLst>
              <a:ext uri="{FF2B5EF4-FFF2-40B4-BE49-F238E27FC236}">
                <a16:creationId xmlns:a16="http://schemas.microsoft.com/office/drawing/2014/main" id="{7F46084B-3E49-BE4C-8C78-00A58E27C4C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8" name="Picture 7" descr="A close up of a logo&#10;&#10;Description automatically generated">
            <a:extLst>
              <a:ext uri="{FF2B5EF4-FFF2-40B4-BE49-F238E27FC236}">
                <a16:creationId xmlns:a16="http://schemas.microsoft.com/office/drawing/2014/main" id="{4902BE39-22E3-1F47-8AEB-8E33F171CF4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extLst>
      <p:ext uri="{BB962C8B-B14F-4D97-AF65-F5344CB8AC3E}">
        <p14:creationId xmlns:p14="http://schemas.microsoft.com/office/powerpoint/2010/main" val="267160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590771"/>
            <a:ext cx="10515600" cy="2852737"/>
          </a:xfrm>
        </p:spPr>
        <p:txBody>
          <a:bodyPr anchor="b"/>
          <a:lstStyle>
            <a:lvl1pPr>
              <a:defRPr sz="4500">
                <a:solidFill>
                  <a:srgbClr val="45535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rgbClr val="45535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5" name="Footer Placeholder 4"/>
          <p:cNvSpPr>
            <a:spLocks noGrp="1"/>
          </p:cNvSpPr>
          <p:nvPr>
            <p:ph type="ftr" sz="quarter" idx="11"/>
          </p:nvPr>
        </p:nvSpPr>
        <p:spPr/>
        <p:txBody>
          <a:bodyPr/>
          <a:lstStyle>
            <a:lvl1pPr>
              <a:defRPr>
                <a:solidFill>
                  <a:srgbClr val="B0B6BB"/>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12" name="Picture 11">
            <a:extLst>
              <a:ext uri="{FF2B5EF4-FFF2-40B4-BE49-F238E27FC236}">
                <a16:creationId xmlns:a16="http://schemas.microsoft.com/office/drawing/2014/main" id="{A2FB70F7-6268-614D-A3AE-1F1963AD31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1247" y="413099"/>
            <a:ext cx="3652772" cy="1313214"/>
          </a:xfrm>
          <a:prstGeom prst="rect">
            <a:avLst/>
          </a:prstGeom>
        </p:spPr>
      </p:pic>
      <p:pic>
        <p:nvPicPr>
          <p:cNvPr id="13" name="Picture 12">
            <a:extLst>
              <a:ext uri="{FF2B5EF4-FFF2-40B4-BE49-F238E27FC236}">
                <a16:creationId xmlns:a16="http://schemas.microsoft.com/office/drawing/2014/main" id="{94E91C4D-EE39-594E-860C-3E1F1577470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41247" y="1872270"/>
            <a:ext cx="3388093" cy="1313214"/>
          </a:xfrm>
          <a:prstGeom prst="rect">
            <a:avLst/>
          </a:prstGeom>
        </p:spPr>
      </p:pic>
    </p:spTree>
    <p:extLst>
      <p:ext uri="{BB962C8B-B14F-4D97-AF65-F5344CB8AC3E}">
        <p14:creationId xmlns:p14="http://schemas.microsoft.com/office/powerpoint/2010/main" val="3806535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998D"/>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45535F"/>
                </a:solidFill>
              </a:defRPr>
            </a:lvl1pPr>
            <a:lvl2pPr>
              <a:defRPr>
                <a:solidFill>
                  <a:srgbClr val="45535F"/>
                </a:solidFill>
              </a:defRPr>
            </a:lvl2pPr>
            <a:lvl3pPr>
              <a:defRPr>
                <a:solidFill>
                  <a:srgbClr val="45535F"/>
                </a:solidFill>
              </a:defRPr>
            </a:lvl3pPr>
            <a:lvl4pPr>
              <a:defRPr>
                <a:solidFill>
                  <a:srgbClr val="45535F"/>
                </a:solidFill>
              </a:defRPr>
            </a:lvl4pPr>
            <a:lvl5pPr>
              <a:defRPr>
                <a:solidFill>
                  <a:srgbClr val="4553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45535F"/>
                </a:solidFill>
              </a:defRPr>
            </a:lvl1pPr>
            <a:lvl2pPr>
              <a:defRPr>
                <a:solidFill>
                  <a:srgbClr val="45535F"/>
                </a:solidFill>
              </a:defRPr>
            </a:lvl2pPr>
            <a:lvl3pPr>
              <a:defRPr>
                <a:solidFill>
                  <a:srgbClr val="45535F"/>
                </a:solidFill>
              </a:defRPr>
            </a:lvl3pPr>
            <a:lvl4pPr>
              <a:defRPr>
                <a:solidFill>
                  <a:srgbClr val="45535F"/>
                </a:solidFill>
              </a:defRPr>
            </a:lvl4pPr>
            <a:lvl5pPr>
              <a:defRPr>
                <a:solidFill>
                  <a:srgbClr val="4553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6" name="Footer Placeholder 5"/>
          <p:cNvSpPr>
            <a:spLocks noGrp="1"/>
          </p:cNvSpPr>
          <p:nvPr>
            <p:ph type="ftr" sz="quarter" idx="11"/>
          </p:nvPr>
        </p:nvSpPr>
        <p:spPr/>
        <p:txBody>
          <a:bodyPr/>
          <a:lstStyle>
            <a:lvl1pPr>
              <a:defRPr>
                <a:solidFill>
                  <a:srgbClr val="B0B6BB"/>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8" name="Picture 7">
            <a:extLst>
              <a:ext uri="{FF2B5EF4-FFF2-40B4-BE49-F238E27FC236}">
                <a16:creationId xmlns:a16="http://schemas.microsoft.com/office/drawing/2014/main" id="{612DFECF-1FE9-6943-8BDA-E16F5FCED09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9" name="Picture 8" descr="A close up of a logo&#10;&#10;Description automatically generated">
            <a:extLst>
              <a:ext uri="{FF2B5EF4-FFF2-40B4-BE49-F238E27FC236}">
                <a16:creationId xmlns:a16="http://schemas.microsoft.com/office/drawing/2014/main" id="{6A2A5465-A8AF-9346-A93D-607EC72F059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extLst>
      <p:ext uri="{BB962C8B-B14F-4D97-AF65-F5344CB8AC3E}">
        <p14:creationId xmlns:p14="http://schemas.microsoft.com/office/powerpoint/2010/main" val="211804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solidFill>
                  <a:srgbClr val="2F998D"/>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8" name="Footer Placeholder 7"/>
          <p:cNvSpPr>
            <a:spLocks noGrp="1"/>
          </p:cNvSpPr>
          <p:nvPr>
            <p:ph type="ftr" sz="quarter" idx="11"/>
          </p:nvPr>
        </p:nvSpPr>
        <p:spPr/>
        <p:txBody>
          <a:bodyPr/>
          <a:lstStyle>
            <a:lvl1pPr>
              <a:defRPr>
                <a:solidFill>
                  <a:srgbClr val="B0B6BB"/>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10" name="Picture 9">
            <a:extLst>
              <a:ext uri="{FF2B5EF4-FFF2-40B4-BE49-F238E27FC236}">
                <a16:creationId xmlns:a16="http://schemas.microsoft.com/office/drawing/2014/main" id="{DC6E2E3D-5D59-7A43-88F1-1400DF3BD41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0714D39B-6BAD-9C43-B75E-5DDB36B2AA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extLst>
      <p:ext uri="{BB962C8B-B14F-4D97-AF65-F5344CB8AC3E}">
        <p14:creationId xmlns:p14="http://schemas.microsoft.com/office/powerpoint/2010/main" val="21023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998D"/>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4" name="Footer Placeholder 3"/>
          <p:cNvSpPr>
            <a:spLocks noGrp="1"/>
          </p:cNvSpPr>
          <p:nvPr>
            <p:ph type="ftr" sz="quarter" idx="11"/>
          </p:nvPr>
        </p:nvSpPr>
        <p:spPr/>
        <p:txBody>
          <a:bodyPr/>
          <a:lstStyle>
            <a:lvl1pPr>
              <a:defRPr>
                <a:solidFill>
                  <a:srgbClr val="B0B6BB"/>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6" name="Picture 5">
            <a:extLst>
              <a:ext uri="{FF2B5EF4-FFF2-40B4-BE49-F238E27FC236}">
                <a16:creationId xmlns:a16="http://schemas.microsoft.com/office/drawing/2014/main" id="{70548B2F-61DD-0D40-AFBD-1197A09DEBB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7" name="Picture 6" descr="A close up of a logo&#10;&#10;Description automatically generated">
            <a:extLst>
              <a:ext uri="{FF2B5EF4-FFF2-40B4-BE49-F238E27FC236}">
                <a16:creationId xmlns:a16="http://schemas.microsoft.com/office/drawing/2014/main" id="{0A737122-8C8B-C643-9451-E311DFDBE9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extLst>
      <p:ext uri="{BB962C8B-B14F-4D97-AF65-F5344CB8AC3E}">
        <p14:creationId xmlns:p14="http://schemas.microsoft.com/office/powerpoint/2010/main" val="2609328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3" name="Footer Placeholder 2"/>
          <p:cNvSpPr>
            <a:spLocks noGrp="1"/>
          </p:cNvSpPr>
          <p:nvPr>
            <p:ph type="ftr" sz="quarter" idx="11"/>
          </p:nvPr>
        </p:nvSpPr>
        <p:spPr/>
        <p:txBody>
          <a:bodyPr/>
          <a:lstStyle>
            <a:lvl1pPr>
              <a:defRPr>
                <a:solidFill>
                  <a:srgbClr val="B0B6BB"/>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5" name="Picture 4">
            <a:extLst>
              <a:ext uri="{FF2B5EF4-FFF2-40B4-BE49-F238E27FC236}">
                <a16:creationId xmlns:a16="http://schemas.microsoft.com/office/drawing/2014/main" id="{4E36A770-2DB4-B845-AF4D-A51C2A7B901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6" name="Picture 5" descr="A close up of a logo&#10;&#10;Description automatically generated">
            <a:extLst>
              <a:ext uri="{FF2B5EF4-FFF2-40B4-BE49-F238E27FC236}">
                <a16:creationId xmlns:a16="http://schemas.microsoft.com/office/drawing/2014/main" id="{3B5C6578-E4BC-3042-AE95-7EC7C3D7EE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extLst>
      <p:ext uri="{BB962C8B-B14F-4D97-AF65-F5344CB8AC3E}">
        <p14:creationId xmlns:p14="http://schemas.microsoft.com/office/powerpoint/2010/main" val="33219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solidFill>
                  <a:srgbClr val="2F998D"/>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6" name="Footer Placeholder 5"/>
          <p:cNvSpPr>
            <a:spLocks noGrp="1"/>
          </p:cNvSpPr>
          <p:nvPr>
            <p:ph type="ftr" sz="quarter" idx="11"/>
          </p:nvPr>
        </p:nvSpPr>
        <p:spPr/>
        <p:txBody>
          <a:bodyPr/>
          <a:lstStyle>
            <a:lvl1pPr>
              <a:defRPr>
                <a:solidFill>
                  <a:srgbClr val="B0B6BB"/>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8" name="Picture 7">
            <a:extLst>
              <a:ext uri="{FF2B5EF4-FFF2-40B4-BE49-F238E27FC236}">
                <a16:creationId xmlns:a16="http://schemas.microsoft.com/office/drawing/2014/main" id="{F4351ACA-E08F-E544-8C80-D3896C37909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9" name="Picture 8" descr="A close up of a logo&#10;&#10;Description automatically generated">
            <a:extLst>
              <a:ext uri="{FF2B5EF4-FFF2-40B4-BE49-F238E27FC236}">
                <a16:creationId xmlns:a16="http://schemas.microsoft.com/office/drawing/2014/main" id="{F014B9F6-966C-D74D-8B2B-164F641797B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extLst>
      <p:ext uri="{BB962C8B-B14F-4D97-AF65-F5344CB8AC3E}">
        <p14:creationId xmlns:p14="http://schemas.microsoft.com/office/powerpoint/2010/main" val="97203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solidFill>
                  <a:srgbClr val="2F998D"/>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B0B6BB"/>
                </a:solidFill>
              </a:defRPr>
            </a:lvl1pPr>
          </a:lstStyle>
          <a:p>
            <a:r>
              <a:rPr lang="en-CA"/>
              <a:t>25-04-20</a:t>
            </a:r>
            <a:endParaRPr lang="en-US" dirty="0"/>
          </a:p>
        </p:txBody>
      </p:sp>
      <p:sp>
        <p:nvSpPr>
          <p:cNvPr id="6" name="Footer Placeholder 5"/>
          <p:cNvSpPr>
            <a:spLocks noGrp="1"/>
          </p:cNvSpPr>
          <p:nvPr>
            <p:ph type="ftr" sz="quarter" idx="11"/>
          </p:nvPr>
        </p:nvSpPr>
        <p:spPr/>
        <p:txBody>
          <a:bodyPr/>
          <a:lstStyle>
            <a:lvl1pPr>
              <a:defRPr>
                <a:solidFill>
                  <a:srgbClr val="B0B6BB"/>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B0B6BB"/>
                </a:solidFill>
              </a:defRPr>
            </a:lvl1pPr>
          </a:lstStyle>
          <a:p>
            <a:fld id="{F60E4191-B049-AF4C-B31B-63DAE0652CDF}" type="slidenum">
              <a:rPr lang="en-US" smtClean="0"/>
              <a:pPr/>
              <a:t>‹#›</a:t>
            </a:fld>
            <a:endParaRPr lang="en-US" dirty="0"/>
          </a:p>
        </p:txBody>
      </p:sp>
      <p:pic>
        <p:nvPicPr>
          <p:cNvPr id="8" name="Picture 7">
            <a:extLst>
              <a:ext uri="{FF2B5EF4-FFF2-40B4-BE49-F238E27FC236}">
                <a16:creationId xmlns:a16="http://schemas.microsoft.com/office/drawing/2014/main" id="{7A3CA13E-AB50-4542-8BE9-929FBAE0264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049154" cy="406649"/>
          </a:xfrm>
          <a:prstGeom prst="rect">
            <a:avLst/>
          </a:prstGeom>
        </p:spPr>
      </p:pic>
      <p:pic>
        <p:nvPicPr>
          <p:cNvPr id="9" name="Picture 8" descr="A close up of a logo&#10;&#10;Description automatically generated">
            <a:extLst>
              <a:ext uri="{FF2B5EF4-FFF2-40B4-BE49-F238E27FC236}">
                <a16:creationId xmlns:a16="http://schemas.microsoft.com/office/drawing/2014/main" id="{52B179D9-0EB9-9D4B-9B8C-CFE372C7CE0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49801" y="-5633"/>
            <a:ext cx="1139789" cy="489666"/>
          </a:xfrm>
          <a:prstGeom prst="rect">
            <a:avLst/>
          </a:prstGeom>
        </p:spPr>
      </p:pic>
    </p:spTree>
    <p:extLst>
      <p:ext uri="{BB962C8B-B14F-4D97-AF65-F5344CB8AC3E}">
        <p14:creationId xmlns:p14="http://schemas.microsoft.com/office/powerpoint/2010/main" val="207892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71066" y="6381566"/>
            <a:ext cx="2310333" cy="339911"/>
          </a:xfrm>
          <a:prstGeom prst="rect">
            <a:avLst/>
          </a:prstGeom>
        </p:spPr>
        <p:txBody>
          <a:bodyPr vert="horz" lIns="91440" tIns="45720" rIns="91440" bIns="45720" rtlCol="0" anchor="ctr"/>
          <a:lstStyle>
            <a:lvl1pPr algn="l">
              <a:defRPr sz="900">
                <a:solidFill>
                  <a:srgbClr val="B0B6BB"/>
                </a:solidFill>
                <a:latin typeface="Helvetica Neue" charset="0"/>
                <a:ea typeface="Helvetica Neue" charset="0"/>
                <a:cs typeface="Helvetica Neue" charset="0"/>
              </a:defRPr>
            </a:lvl1pPr>
          </a:lstStyle>
          <a:p>
            <a:r>
              <a:rPr lang="en-CA"/>
              <a:t>25-04-20</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B0B6BB"/>
                </a:solidFill>
                <a:latin typeface="Helvetica Neue" charset="0"/>
                <a:ea typeface="Helvetica Neue" charset="0"/>
                <a:cs typeface="Helvetica Neue" charset="0"/>
              </a:defRPr>
            </a:lvl1pPr>
          </a:lstStyle>
          <a:p>
            <a:endParaRPr lang="en-US" dirty="0"/>
          </a:p>
        </p:txBody>
      </p:sp>
      <p:sp>
        <p:nvSpPr>
          <p:cNvPr id="6" name="Slide Number Placeholder 5"/>
          <p:cNvSpPr>
            <a:spLocks noGrp="1"/>
          </p:cNvSpPr>
          <p:nvPr>
            <p:ph type="sldNum" sz="quarter" idx="4"/>
          </p:nvPr>
        </p:nvSpPr>
        <p:spPr>
          <a:xfrm>
            <a:off x="8610601" y="6356352"/>
            <a:ext cx="1573305" cy="365125"/>
          </a:xfrm>
          <a:prstGeom prst="rect">
            <a:avLst/>
          </a:prstGeom>
        </p:spPr>
        <p:txBody>
          <a:bodyPr vert="horz" lIns="91440" tIns="45720" rIns="91440" bIns="45720" rtlCol="0" anchor="ctr"/>
          <a:lstStyle>
            <a:lvl1pPr algn="r">
              <a:defRPr sz="900">
                <a:solidFill>
                  <a:srgbClr val="B0B6BB"/>
                </a:solidFill>
                <a:latin typeface="Helvetica Neue" charset="0"/>
                <a:ea typeface="Helvetica Neue" charset="0"/>
                <a:cs typeface="Helvetica Neue" charset="0"/>
              </a:defRPr>
            </a:lvl1pPr>
          </a:lstStyle>
          <a:p>
            <a:fld id="{F60E4191-B049-AF4C-B31B-63DAE0652CDF}" type="slidenum">
              <a:rPr lang="en-US" smtClean="0"/>
              <a:pPr/>
              <a:t>‹#›</a:t>
            </a:fld>
            <a:endParaRPr lang="en-US" dirty="0"/>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Shape 6">
            <a:extLst>
              <a:ext uri="{FF2B5EF4-FFF2-40B4-BE49-F238E27FC236}">
                <a16:creationId xmlns:a16="http://schemas.microsoft.com/office/drawing/2014/main" id="{E838A761-CF4C-1241-95D6-6B4F1B0219AD}"/>
              </a:ext>
            </a:extLst>
          </p:cNvPr>
          <p:cNvSpPr/>
          <p:nvPr/>
        </p:nvSpPr>
        <p:spPr>
          <a:xfrm>
            <a:off x="0" y="6400800"/>
            <a:ext cx="12192000" cy="457200"/>
          </a:xfrm>
          <a:prstGeom prst="rect">
            <a:avLst/>
          </a:prstGeom>
          <a:solidFill>
            <a:srgbClr val="28998D"/>
          </a:solidFill>
          <a:ln>
            <a:noFill/>
          </a:ln>
        </p:spPr>
        <p:txBody>
          <a:bodyPr lIns="91433" tIns="91433" rIns="91433" bIns="91433" anchor="ctr" anchorCtr="0">
            <a:noAutofit/>
          </a:bodyPr>
          <a:lstStyle/>
          <a:p>
            <a:endParaRPr sz="1867" kern="0">
              <a:solidFill>
                <a:srgbClr val="000000"/>
              </a:solidFill>
              <a:ea typeface="Arial"/>
              <a:cs typeface="Arial"/>
              <a:sym typeface="Arial"/>
            </a:endParaRPr>
          </a:p>
        </p:txBody>
      </p:sp>
    </p:spTree>
    <p:extLst>
      <p:ext uri="{BB962C8B-B14F-4D97-AF65-F5344CB8AC3E}">
        <p14:creationId xmlns:p14="http://schemas.microsoft.com/office/powerpoint/2010/main" val="71874907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p:txStyles>
    <p:titleStyle>
      <a:lvl1pPr algn="l" defTabSz="685800" rtl="0" eaLnBrk="1" latinLnBrk="0" hangingPunct="1">
        <a:lnSpc>
          <a:spcPct val="90000"/>
        </a:lnSpc>
        <a:spcBef>
          <a:spcPct val="0"/>
        </a:spcBef>
        <a:buNone/>
        <a:defRPr sz="3300" kern="1200">
          <a:solidFill>
            <a:srgbClr val="2F998D"/>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panose="02000503000000020004" pitchFamily="2" charset="0"/>
          <a:ea typeface="Helvetica Neue" panose="02000503000000020004" pitchFamily="2" charset="0"/>
          <a:cs typeface="Helvetica Neue" panose="02000503000000020004" pitchFamily="2"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panose="02000503000000020004" pitchFamily="2" charset="0"/>
          <a:ea typeface="Helvetica Neue" panose="02000503000000020004" pitchFamily="2" charset="0"/>
          <a:cs typeface="Helvetica Neue" panose="02000503000000020004" pitchFamily="2"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panose="02000503000000020004" pitchFamily="2" charset="0"/>
          <a:ea typeface="Helvetica Neue" panose="02000503000000020004" pitchFamily="2" charset="0"/>
          <a:cs typeface="Helvetica Neue" panose="02000503000000020004" pitchFamily="2"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panose="02000503000000020004" pitchFamily="2" charset="0"/>
          <a:ea typeface="Helvetica Neue" panose="02000503000000020004" pitchFamily="2" charset="0"/>
          <a:cs typeface="Helvetica Neue" panose="02000503000000020004" pitchFamily="2"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panose="02000503000000020004" pitchFamily="2" charset="0"/>
          <a:ea typeface="Helvetica Neue" panose="020005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hydrostor.ca/goderich-a-caes-facility/"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lsSUPpwtqh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Mechanical Energy Storage</a:t>
            </a:r>
          </a:p>
        </p:txBody>
      </p:sp>
      <p:sp>
        <p:nvSpPr>
          <p:cNvPr id="3" name="Subtitle 2"/>
          <p:cNvSpPr>
            <a:spLocks noGrp="1"/>
          </p:cNvSpPr>
          <p:nvPr>
            <p:ph type="subTitle" idx="1"/>
          </p:nvPr>
        </p:nvSpPr>
        <p:spPr>
          <a:xfrm>
            <a:off x="5627595" y="3321922"/>
            <a:ext cx="6288741" cy="2588548"/>
          </a:xfrm>
        </p:spPr>
        <p:txBody>
          <a:bodyPr>
            <a:normAutofit/>
          </a:bodyPr>
          <a:lstStyle/>
          <a:p>
            <a:endParaRPr lang="en-US" dirty="0"/>
          </a:p>
          <a:p>
            <a:r>
              <a:rPr lang="en-US" dirty="0"/>
              <a:t>2022</a:t>
            </a:r>
          </a:p>
          <a:p>
            <a:endParaRPr lang="en-US" dirty="0"/>
          </a:p>
          <a:p>
            <a:r>
              <a:rPr lang="en-US" dirty="0">
                <a:solidFill>
                  <a:schemeClr val="accent1"/>
                </a:solidFill>
              </a:rPr>
              <a:t>Flywheels, Pumped Hydro, Compressed Air Energy Storage</a:t>
            </a:r>
          </a:p>
          <a:p>
            <a:endParaRPr lang="en-US" dirty="0">
              <a:solidFill>
                <a:schemeClr val="accent1"/>
              </a:solidFill>
            </a:endParaRPr>
          </a:p>
          <a:p>
            <a:r>
              <a:rPr lang="en-US" dirty="0">
                <a:solidFill>
                  <a:schemeClr val="tx2"/>
                </a:solidFill>
              </a:rPr>
              <a:t>Recommended for grades 7 – 12</a:t>
            </a:r>
          </a:p>
        </p:txBody>
      </p:sp>
    </p:spTree>
    <p:extLst>
      <p:ext uri="{BB962C8B-B14F-4D97-AF65-F5344CB8AC3E}">
        <p14:creationId xmlns:p14="http://schemas.microsoft.com/office/powerpoint/2010/main" val="729751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18EAB-61C8-6240-8DD7-0FC30299DE5D}"/>
              </a:ext>
            </a:extLst>
          </p:cNvPr>
          <p:cNvSpPr>
            <a:spLocks noGrp="1"/>
          </p:cNvSpPr>
          <p:nvPr>
            <p:ph type="title"/>
          </p:nvPr>
        </p:nvSpPr>
        <p:spPr/>
        <p:txBody>
          <a:bodyPr/>
          <a:lstStyle/>
          <a:p>
            <a:r>
              <a:rPr lang="en-US" dirty="0"/>
              <a:t>The First Utility-Scale CAES – </a:t>
            </a:r>
            <a:r>
              <a:rPr lang="en-US" dirty="0" err="1"/>
              <a:t>Huntorf</a:t>
            </a:r>
            <a:r>
              <a:rPr lang="en-US" dirty="0"/>
              <a:t>, Germany</a:t>
            </a:r>
          </a:p>
        </p:txBody>
      </p:sp>
      <p:sp>
        <p:nvSpPr>
          <p:cNvPr id="3" name="Content Placeholder 2">
            <a:extLst>
              <a:ext uri="{FF2B5EF4-FFF2-40B4-BE49-F238E27FC236}">
                <a16:creationId xmlns:a16="http://schemas.microsoft.com/office/drawing/2014/main" id="{F61759C1-2F04-724A-BB21-C9618E8EB375}"/>
              </a:ext>
            </a:extLst>
          </p:cNvPr>
          <p:cNvSpPr>
            <a:spLocks noGrp="1"/>
          </p:cNvSpPr>
          <p:nvPr>
            <p:ph idx="1"/>
          </p:nvPr>
        </p:nvSpPr>
        <p:spPr>
          <a:xfrm>
            <a:off x="838200" y="1825625"/>
            <a:ext cx="4191000" cy="4351338"/>
          </a:xfrm>
        </p:spPr>
        <p:txBody>
          <a:bodyPr/>
          <a:lstStyle/>
          <a:p>
            <a:r>
              <a:rPr lang="en-US" dirty="0"/>
              <a:t>Built in the 1978 in Germany</a:t>
            </a:r>
          </a:p>
          <a:p>
            <a:r>
              <a:rPr lang="en-US" dirty="0"/>
              <a:t>Still in operation</a:t>
            </a:r>
          </a:p>
          <a:p>
            <a:r>
              <a:rPr lang="en-US" dirty="0"/>
              <a:t>Nameplate capacity over 290 MW</a:t>
            </a:r>
          </a:p>
          <a:p>
            <a:r>
              <a:rPr lang="en-CA" dirty="0"/>
              <a:t>It uses two salt domes as the storage caverns, and it runs on a daily cycle with 8 hours of compressed air charging and 2 hours of operation at a rated power of 290 MW.</a:t>
            </a:r>
            <a:endParaRPr lang="en-US" dirty="0"/>
          </a:p>
        </p:txBody>
      </p:sp>
      <p:pic>
        <p:nvPicPr>
          <p:cNvPr id="7" name="Picture 6" descr="A picture containing outdoor, road, photo, man&#10;&#10;Description automatically generated">
            <a:extLst>
              <a:ext uri="{FF2B5EF4-FFF2-40B4-BE49-F238E27FC236}">
                <a16:creationId xmlns:a16="http://schemas.microsoft.com/office/drawing/2014/main" id="{F616D17C-EF61-B748-BB37-0292AE863519}"/>
              </a:ext>
            </a:extLst>
          </p:cNvPr>
          <p:cNvPicPr>
            <a:picLocks noChangeAspect="1"/>
          </p:cNvPicPr>
          <p:nvPr/>
        </p:nvPicPr>
        <p:blipFill>
          <a:blip r:embed="rId3"/>
          <a:stretch>
            <a:fillRect/>
          </a:stretch>
        </p:blipFill>
        <p:spPr>
          <a:xfrm>
            <a:off x="5122647" y="1690690"/>
            <a:ext cx="6975908" cy="3423305"/>
          </a:xfrm>
          <a:prstGeom prst="rect">
            <a:avLst/>
          </a:prstGeom>
        </p:spPr>
      </p:pic>
    </p:spTree>
    <p:extLst>
      <p:ext uri="{BB962C8B-B14F-4D97-AF65-F5344CB8AC3E}">
        <p14:creationId xmlns:p14="http://schemas.microsoft.com/office/powerpoint/2010/main" val="3633359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9DD9D-958E-FB4E-B324-31C5E55FCC35}"/>
              </a:ext>
            </a:extLst>
          </p:cNvPr>
          <p:cNvSpPr>
            <a:spLocks noGrp="1"/>
          </p:cNvSpPr>
          <p:nvPr>
            <p:ph type="title"/>
          </p:nvPr>
        </p:nvSpPr>
        <p:spPr/>
        <p:txBody>
          <a:bodyPr/>
          <a:lstStyle/>
          <a:p>
            <a:r>
              <a:rPr lang="en-US"/>
              <a:t>CAES Types</a:t>
            </a:r>
          </a:p>
        </p:txBody>
      </p:sp>
      <p:graphicFrame>
        <p:nvGraphicFramePr>
          <p:cNvPr id="7" name="Content Placeholder 2">
            <a:extLst>
              <a:ext uri="{FF2B5EF4-FFF2-40B4-BE49-F238E27FC236}">
                <a16:creationId xmlns:a16="http://schemas.microsoft.com/office/drawing/2014/main" id="{CE36F9B2-B040-45D5-9F73-55D565B06207}"/>
              </a:ext>
            </a:extLst>
          </p:cNvPr>
          <p:cNvGraphicFramePr>
            <a:graphicFrameLocks noGrp="1"/>
          </p:cNvGraphicFramePr>
          <p:nvPr>
            <p:ph idx="1"/>
            <p:extLst>
              <p:ext uri="{D42A27DB-BD31-4B8C-83A1-F6EECF244321}">
                <p14:modId xmlns:p14="http://schemas.microsoft.com/office/powerpoint/2010/main" val="1408637257"/>
              </p:ext>
            </p:extLst>
          </p:nvPr>
        </p:nvGraphicFramePr>
        <p:xfrm>
          <a:off x="838200" y="1690690"/>
          <a:ext cx="10515600" cy="4117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527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3C38ED4-83CB-A946-B887-DA7DDD715E4A}"/>
              </a:ext>
            </a:extLst>
          </p:cNvPr>
          <p:cNvSpPr/>
          <p:nvPr/>
        </p:nvSpPr>
        <p:spPr>
          <a:xfrm>
            <a:off x="692805" y="570708"/>
            <a:ext cx="10806389" cy="914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B2BC2-CF1B-C14D-B212-F565B23AF26B}"/>
              </a:ext>
            </a:extLst>
          </p:cNvPr>
          <p:cNvSpPr>
            <a:spLocks noGrp="1"/>
          </p:cNvSpPr>
          <p:nvPr>
            <p:ph type="title"/>
          </p:nvPr>
        </p:nvSpPr>
        <p:spPr/>
        <p:txBody>
          <a:bodyPr/>
          <a:lstStyle/>
          <a:p>
            <a:r>
              <a:rPr lang="en-US" dirty="0">
                <a:solidFill>
                  <a:schemeClr val="bg1"/>
                </a:solidFill>
              </a:rPr>
              <a:t>Diabatic Compressed Air Energy Storage (D-CAES)</a:t>
            </a:r>
          </a:p>
        </p:txBody>
      </p:sp>
      <p:sp>
        <p:nvSpPr>
          <p:cNvPr id="3" name="Content Placeholder 2">
            <a:extLst>
              <a:ext uri="{FF2B5EF4-FFF2-40B4-BE49-F238E27FC236}">
                <a16:creationId xmlns:a16="http://schemas.microsoft.com/office/drawing/2014/main" id="{21D41DF3-612B-3D45-B957-0F1847EBCED6}"/>
              </a:ext>
            </a:extLst>
          </p:cNvPr>
          <p:cNvSpPr>
            <a:spLocks noGrp="1"/>
          </p:cNvSpPr>
          <p:nvPr>
            <p:ph idx="1"/>
          </p:nvPr>
        </p:nvSpPr>
        <p:spPr>
          <a:xfrm>
            <a:off x="838200" y="1825625"/>
            <a:ext cx="6378677" cy="4351338"/>
          </a:xfrm>
        </p:spPr>
        <p:txBody>
          <a:bodyPr/>
          <a:lstStyle/>
          <a:p>
            <a:r>
              <a:rPr lang="en-US" dirty="0"/>
              <a:t>The compression of air in underground caverns (typically salt caverns)</a:t>
            </a:r>
          </a:p>
          <a:p>
            <a:r>
              <a:rPr lang="en-US" dirty="0"/>
              <a:t>Electricity being stored is used to compress air into the salt cavern between 500-800 metres deep and at a pressure of ~100 bar </a:t>
            </a:r>
          </a:p>
          <a:p>
            <a:r>
              <a:rPr lang="en-US" dirty="0"/>
              <a:t>When energy is needed, the air is released and heated by natural gas/fuel combustion</a:t>
            </a:r>
          </a:p>
          <a:p>
            <a:pPr lvl="1"/>
            <a:r>
              <a:rPr lang="en-US" dirty="0"/>
              <a:t>This process expands the air, which drives a turbine and regenerates electricity.</a:t>
            </a:r>
          </a:p>
          <a:p>
            <a:r>
              <a:rPr lang="en-US" dirty="0"/>
              <a:t>The use of natural gas in D-CAES is not completely emission free and is therefore considered a hybrid energy storage option.</a:t>
            </a:r>
          </a:p>
        </p:txBody>
      </p:sp>
      <p:pic>
        <p:nvPicPr>
          <p:cNvPr id="11" name="Picture 10" descr="A close up of text on a white background&#10;&#10;Description automatically generated">
            <a:extLst>
              <a:ext uri="{FF2B5EF4-FFF2-40B4-BE49-F238E27FC236}">
                <a16:creationId xmlns:a16="http://schemas.microsoft.com/office/drawing/2014/main" id="{0A7F33D0-590F-614E-91B5-8A39C45928C2}"/>
              </a:ext>
            </a:extLst>
          </p:cNvPr>
          <p:cNvPicPr>
            <a:picLocks noChangeAspect="1"/>
          </p:cNvPicPr>
          <p:nvPr/>
        </p:nvPicPr>
        <p:blipFill>
          <a:blip r:embed="rId3"/>
          <a:stretch>
            <a:fillRect/>
          </a:stretch>
        </p:blipFill>
        <p:spPr>
          <a:xfrm>
            <a:off x="7216877" y="2353827"/>
            <a:ext cx="4868634" cy="3294934"/>
          </a:xfrm>
          <a:prstGeom prst="rect">
            <a:avLst/>
          </a:prstGeom>
        </p:spPr>
      </p:pic>
      <p:sp>
        <p:nvSpPr>
          <p:cNvPr id="12" name="TextBox 11">
            <a:extLst>
              <a:ext uri="{FF2B5EF4-FFF2-40B4-BE49-F238E27FC236}">
                <a16:creationId xmlns:a16="http://schemas.microsoft.com/office/drawing/2014/main" id="{B42813DA-8A9A-9441-A06B-4C09F6085102}"/>
              </a:ext>
            </a:extLst>
          </p:cNvPr>
          <p:cNvSpPr txBox="1"/>
          <p:nvPr/>
        </p:nvSpPr>
        <p:spPr>
          <a:xfrm>
            <a:off x="7172088" y="5408338"/>
            <a:ext cx="4931711" cy="276999"/>
          </a:xfrm>
          <a:prstGeom prst="rect">
            <a:avLst/>
          </a:prstGeom>
          <a:noFill/>
        </p:spPr>
        <p:txBody>
          <a:bodyPr wrap="square" rtlCol="0">
            <a:spAutoFit/>
          </a:bodyPr>
          <a:lstStyle/>
          <a:p>
            <a:r>
              <a:rPr lang="en-US" sz="12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European Association for Storage of Energy – D-CAES</a:t>
            </a:r>
          </a:p>
        </p:txBody>
      </p:sp>
    </p:spTree>
    <p:extLst>
      <p:ext uri="{BB962C8B-B14F-4D97-AF65-F5344CB8AC3E}">
        <p14:creationId xmlns:p14="http://schemas.microsoft.com/office/powerpoint/2010/main" val="4171005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14C10463-0945-E144-BFF4-5E0507DCA4EC}"/>
              </a:ext>
            </a:extLst>
          </p:cNvPr>
          <p:cNvSpPr/>
          <p:nvPr/>
        </p:nvSpPr>
        <p:spPr>
          <a:xfrm>
            <a:off x="692805" y="570708"/>
            <a:ext cx="10806389" cy="914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9A941B1-B7AA-6A4C-8C3F-FAC016F9A890}"/>
              </a:ext>
            </a:extLst>
          </p:cNvPr>
          <p:cNvSpPr>
            <a:spLocks noGrp="1"/>
          </p:cNvSpPr>
          <p:nvPr>
            <p:ph type="title"/>
          </p:nvPr>
        </p:nvSpPr>
        <p:spPr/>
        <p:txBody>
          <a:bodyPr/>
          <a:lstStyle/>
          <a:p>
            <a:r>
              <a:rPr lang="en-US" dirty="0">
                <a:solidFill>
                  <a:schemeClr val="bg1"/>
                </a:solidFill>
              </a:rPr>
              <a:t>Diabatic Compressed Air Energy Storage (D-CAES)</a:t>
            </a:r>
          </a:p>
        </p:txBody>
      </p:sp>
      <p:graphicFrame>
        <p:nvGraphicFramePr>
          <p:cNvPr id="8" name="Content Placeholder 7">
            <a:extLst>
              <a:ext uri="{FF2B5EF4-FFF2-40B4-BE49-F238E27FC236}">
                <a16:creationId xmlns:a16="http://schemas.microsoft.com/office/drawing/2014/main" id="{5D698C69-337F-E843-B936-C6242EEE38FD}"/>
              </a:ext>
            </a:extLst>
          </p:cNvPr>
          <p:cNvGraphicFramePr>
            <a:graphicFrameLocks noGrp="1"/>
          </p:cNvGraphicFramePr>
          <p:nvPr>
            <p:ph idx="1"/>
            <p:extLst>
              <p:ext uri="{D42A27DB-BD31-4B8C-83A1-F6EECF244321}">
                <p14:modId xmlns:p14="http://schemas.microsoft.com/office/powerpoint/2010/main" val="3081493599"/>
              </p:ext>
            </p:extLst>
          </p:nvPr>
        </p:nvGraphicFramePr>
        <p:xfrm>
          <a:off x="838200" y="2064775"/>
          <a:ext cx="10515600" cy="3966616"/>
        </p:xfrm>
        <a:graphic>
          <a:graphicData uri="http://schemas.openxmlformats.org/drawingml/2006/table">
            <a:tbl>
              <a:tblPr firstRow="1" bandRow="1">
                <a:tableStyleId>{5940675A-B579-460E-94D1-54222C63F5DA}</a:tableStyleId>
              </a:tblPr>
              <a:tblGrid>
                <a:gridCol w="3891116">
                  <a:extLst>
                    <a:ext uri="{9D8B030D-6E8A-4147-A177-3AD203B41FA5}">
                      <a16:colId xmlns:a16="http://schemas.microsoft.com/office/drawing/2014/main" val="2812386657"/>
                    </a:ext>
                  </a:extLst>
                </a:gridCol>
                <a:gridCol w="6624484">
                  <a:extLst>
                    <a:ext uri="{9D8B030D-6E8A-4147-A177-3AD203B41FA5}">
                      <a16:colId xmlns:a16="http://schemas.microsoft.com/office/drawing/2014/main" val="631324922"/>
                    </a:ext>
                  </a:extLst>
                </a:gridCol>
              </a:tblGrid>
              <a:tr h="495827">
                <a:tc gridSpan="2">
                  <a:txBody>
                    <a:bodyPr/>
                    <a:lstStyle/>
                    <a:p>
                      <a:r>
                        <a:rPr lang="en-US" sz="18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Key Performance Data – European Association for Storage of Energy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3374182310"/>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Power Range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100’s MW</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465108"/>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Energy Range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100 MWh – 10 GWh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5708541"/>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Discharge Time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1 – 10 hours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6898069"/>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Life Duration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&gt; 30 years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460103"/>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Reaction Time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Minutes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6355465"/>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Efficiency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~55%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0783354"/>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Applications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Load balancing, arbitrage, reserve, ancillary services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8512047"/>
                  </a:ext>
                </a:extLst>
              </a:tr>
            </a:tbl>
          </a:graphicData>
        </a:graphic>
      </p:graphicFrame>
    </p:spTree>
    <p:extLst>
      <p:ext uri="{BB962C8B-B14F-4D97-AF65-F5344CB8AC3E}">
        <p14:creationId xmlns:p14="http://schemas.microsoft.com/office/powerpoint/2010/main" val="3752927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BD0BE30F-88FB-284E-8892-D2D412A276BA}"/>
              </a:ext>
            </a:extLst>
          </p:cNvPr>
          <p:cNvSpPr/>
          <p:nvPr/>
        </p:nvSpPr>
        <p:spPr>
          <a:xfrm>
            <a:off x="692805" y="570708"/>
            <a:ext cx="10806389" cy="9144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CE21C-9F44-C240-A6C0-913EEC878998}"/>
              </a:ext>
            </a:extLst>
          </p:cNvPr>
          <p:cNvSpPr>
            <a:spLocks noGrp="1"/>
          </p:cNvSpPr>
          <p:nvPr>
            <p:ph type="title"/>
          </p:nvPr>
        </p:nvSpPr>
        <p:spPr/>
        <p:txBody>
          <a:bodyPr/>
          <a:lstStyle/>
          <a:p>
            <a:r>
              <a:rPr lang="en-US" dirty="0">
                <a:solidFill>
                  <a:schemeClr val="bg1"/>
                </a:solidFill>
              </a:rPr>
              <a:t>Adiabatic Storage (A-CAES)</a:t>
            </a:r>
          </a:p>
        </p:txBody>
      </p:sp>
      <p:sp>
        <p:nvSpPr>
          <p:cNvPr id="13" name="Content Placeholder 12">
            <a:extLst>
              <a:ext uri="{FF2B5EF4-FFF2-40B4-BE49-F238E27FC236}">
                <a16:creationId xmlns:a16="http://schemas.microsoft.com/office/drawing/2014/main" id="{D5C6D41A-1CE3-924E-88F9-49278EB76A5A}"/>
              </a:ext>
            </a:extLst>
          </p:cNvPr>
          <p:cNvSpPr>
            <a:spLocks noGrp="1"/>
          </p:cNvSpPr>
          <p:nvPr>
            <p:ph idx="1"/>
          </p:nvPr>
        </p:nvSpPr>
        <p:spPr/>
        <p:txBody>
          <a:bodyPr/>
          <a:lstStyle/>
          <a:p>
            <a:r>
              <a:rPr lang="en-US" dirty="0">
                <a:solidFill>
                  <a:schemeClr val="tx2"/>
                </a:solidFill>
              </a:rPr>
              <a:t>A-CEAS uses electricity to compress air and store in an underground cavern 100’s of metres below ground and a pressure of ~100 bar</a:t>
            </a:r>
          </a:p>
        </p:txBody>
      </p:sp>
      <p:pic>
        <p:nvPicPr>
          <p:cNvPr id="14" name="Content Placeholder 7" descr="A close up of text on a white background&#10;&#10;Description automatically generated">
            <a:extLst>
              <a:ext uri="{FF2B5EF4-FFF2-40B4-BE49-F238E27FC236}">
                <a16:creationId xmlns:a16="http://schemas.microsoft.com/office/drawing/2014/main" id="{731EB649-64C0-8447-918D-8E14DE214223}"/>
              </a:ext>
            </a:extLst>
          </p:cNvPr>
          <p:cNvPicPr>
            <a:picLocks noChangeAspect="1"/>
          </p:cNvPicPr>
          <p:nvPr/>
        </p:nvPicPr>
        <p:blipFill>
          <a:blip r:embed="rId3"/>
          <a:stretch>
            <a:fillRect/>
          </a:stretch>
        </p:blipFill>
        <p:spPr>
          <a:xfrm>
            <a:off x="6679279" y="2423217"/>
            <a:ext cx="5435948" cy="3296691"/>
          </a:xfrm>
          <a:prstGeom prst="rect">
            <a:avLst/>
          </a:prstGeom>
        </p:spPr>
      </p:pic>
      <p:pic>
        <p:nvPicPr>
          <p:cNvPr id="15" name="Content Placeholder 11" descr="A close up of text on a white background&#10;&#10;Description automatically generated">
            <a:extLst>
              <a:ext uri="{FF2B5EF4-FFF2-40B4-BE49-F238E27FC236}">
                <a16:creationId xmlns:a16="http://schemas.microsoft.com/office/drawing/2014/main" id="{E04745D0-F979-3C48-B569-813D8DAB701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316604" y="4022217"/>
            <a:ext cx="1729622" cy="1488832"/>
          </a:xfrm>
          <a:prstGeom prst="rect">
            <a:avLst/>
          </a:prstGeom>
        </p:spPr>
      </p:pic>
      <p:sp>
        <p:nvSpPr>
          <p:cNvPr id="17" name="Content Placeholder 12">
            <a:extLst>
              <a:ext uri="{FF2B5EF4-FFF2-40B4-BE49-F238E27FC236}">
                <a16:creationId xmlns:a16="http://schemas.microsoft.com/office/drawing/2014/main" id="{CCEA5BBE-A0ED-AB48-A603-BE79D8619C18}"/>
              </a:ext>
            </a:extLst>
          </p:cNvPr>
          <p:cNvSpPr txBox="1">
            <a:spLocks/>
          </p:cNvSpPr>
          <p:nvPr/>
        </p:nvSpPr>
        <p:spPr>
          <a:xfrm>
            <a:off x="838200" y="2506661"/>
            <a:ext cx="5841079" cy="367030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solidFill>
                  <a:schemeClr val="tx2"/>
                </a:solidFill>
              </a:rPr>
              <a:t>The heat produced due to compression is stored with Thermal Energy Storage</a:t>
            </a:r>
          </a:p>
          <a:p>
            <a:r>
              <a:rPr lang="en-US" dirty="0">
                <a:solidFill>
                  <a:schemeClr val="tx2"/>
                </a:solidFill>
              </a:rPr>
              <a:t>When energy is needed, the compressed air is released and drives a turbine to produce electricity</a:t>
            </a:r>
          </a:p>
          <a:p>
            <a:r>
              <a:rPr lang="en-US" dirty="0">
                <a:solidFill>
                  <a:schemeClr val="tx2"/>
                </a:solidFill>
              </a:rPr>
              <a:t>At the same time, heat is recovered</a:t>
            </a:r>
          </a:p>
          <a:p>
            <a:r>
              <a:rPr lang="en-US" dirty="0">
                <a:solidFill>
                  <a:schemeClr val="tx2"/>
                </a:solidFill>
              </a:rPr>
              <a:t>Adiabatic differs from diabatic in the sense that is </a:t>
            </a:r>
            <a:r>
              <a:rPr lang="en-US" b="1" dirty="0">
                <a:solidFill>
                  <a:schemeClr val="tx2"/>
                </a:solidFill>
              </a:rPr>
              <a:t>preserves</a:t>
            </a:r>
            <a:r>
              <a:rPr lang="en-US" dirty="0">
                <a:solidFill>
                  <a:schemeClr val="tx2"/>
                </a:solidFill>
              </a:rPr>
              <a:t> the heat</a:t>
            </a:r>
          </a:p>
          <a:p>
            <a:pPr lvl="1"/>
            <a:r>
              <a:rPr lang="en-US" dirty="0">
                <a:solidFill>
                  <a:schemeClr val="tx2"/>
                </a:solidFill>
              </a:rPr>
              <a:t>Diabatic releases the heat and reheats the air with fuel/gas</a:t>
            </a:r>
          </a:p>
        </p:txBody>
      </p:sp>
      <p:sp>
        <p:nvSpPr>
          <p:cNvPr id="18" name="Content Placeholder 12">
            <a:extLst>
              <a:ext uri="{FF2B5EF4-FFF2-40B4-BE49-F238E27FC236}">
                <a16:creationId xmlns:a16="http://schemas.microsoft.com/office/drawing/2014/main" id="{E40D67A3-190D-0046-B2B8-624CC589DAB7}"/>
              </a:ext>
            </a:extLst>
          </p:cNvPr>
          <p:cNvSpPr txBox="1">
            <a:spLocks/>
          </p:cNvSpPr>
          <p:nvPr/>
        </p:nvSpPr>
        <p:spPr>
          <a:xfrm>
            <a:off x="838199" y="5756484"/>
            <a:ext cx="9256777" cy="76344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45535F"/>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a:buChar char="•"/>
              <a:defRPr sz="1800" kern="1200">
                <a:solidFill>
                  <a:srgbClr val="45535F"/>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a:buChar char="•"/>
              <a:defRPr sz="1500" kern="1200">
                <a:solidFill>
                  <a:srgbClr val="45535F"/>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a:buChar char="•"/>
              <a:defRPr sz="1350" kern="1200">
                <a:solidFill>
                  <a:srgbClr val="45535F"/>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solidFill>
                  <a:schemeClr val="tx2"/>
                </a:solidFill>
              </a:rPr>
              <a:t>A-CAES is an emerging technology and is currently not used at large scale</a:t>
            </a:r>
          </a:p>
        </p:txBody>
      </p:sp>
      <p:sp>
        <p:nvSpPr>
          <p:cNvPr id="19" name="TextBox 18">
            <a:extLst>
              <a:ext uri="{FF2B5EF4-FFF2-40B4-BE49-F238E27FC236}">
                <a16:creationId xmlns:a16="http://schemas.microsoft.com/office/drawing/2014/main" id="{F8CFFCFB-6F21-1943-9D1A-19E8AE061DCF}"/>
              </a:ext>
            </a:extLst>
          </p:cNvPr>
          <p:cNvSpPr txBox="1"/>
          <p:nvPr/>
        </p:nvSpPr>
        <p:spPr>
          <a:xfrm>
            <a:off x="6679279" y="5484465"/>
            <a:ext cx="5366947" cy="276999"/>
          </a:xfrm>
          <a:prstGeom prst="rect">
            <a:avLst/>
          </a:prstGeom>
          <a:noFill/>
        </p:spPr>
        <p:txBody>
          <a:bodyPr wrap="square" rtlCol="0">
            <a:spAutoFit/>
          </a:bodyPr>
          <a:lstStyle/>
          <a:p>
            <a:r>
              <a:rPr lang="en-US" sz="12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European Association for Storage of Energy – A-CAES</a:t>
            </a:r>
          </a:p>
        </p:txBody>
      </p:sp>
      <p:sp>
        <p:nvSpPr>
          <p:cNvPr id="3" name="Rectangle 2">
            <a:extLst>
              <a:ext uri="{FF2B5EF4-FFF2-40B4-BE49-F238E27FC236}">
                <a16:creationId xmlns:a16="http://schemas.microsoft.com/office/drawing/2014/main" id="{CDA55215-DEB6-E548-9814-588E78A46CF1}"/>
              </a:ext>
            </a:extLst>
          </p:cNvPr>
          <p:cNvSpPr/>
          <p:nvPr/>
        </p:nvSpPr>
        <p:spPr>
          <a:xfrm>
            <a:off x="9637775" y="2816503"/>
            <a:ext cx="782197" cy="8923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855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63BC572-D90D-FA47-A25E-84B627A00B93}"/>
              </a:ext>
            </a:extLst>
          </p:cNvPr>
          <p:cNvSpPr/>
          <p:nvPr/>
        </p:nvSpPr>
        <p:spPr>
          <a:xfrm>
            <a:off x="692805" y="570708"/>
            <a:ext cx="10806389" cy="9144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1414ACE-BA42-B745-83B6-149A2FBCBEA6}"/>
              </a:ext>
            </a:extLst>
          </p:cNvPr>
          <p:cNvSpPr>
            <a:spLocks noGrp="1"/>
          </p:cNvSpPr>
          <p:nvPr>
            <p:ph type="title"/>
          </p:nvPr>
        </p:nvSpPr>
        <p:spPr/>
        <p:txBody>
          <a:bodyPr/>
          <a:lstStyle/>
          <a:p>
            <a:r>
              <a:rPr lang="en-US" dirty="0">
                <a:solidFill>
                  <a:schemeClr val="bg1"/>
                </a:solidFill>
              </a:rPr>
              <a:t>Adiabatic Compressed Air Energy Storage (A-CAES)</a:t>
            </a:r>
          </a:p>
        </p:txBody>
      </p:sp>
      <p:graphicFrame>
        <p:nvGraphicFramePr>
          <p:cNvPr id="6" name="Content Placeholder 7">
            <a:extLst>
              <a:ext uri="{FF2B5EF4-FFF2-40B4-BE49-F238E27FC236}">
                <a16:creationId xmlns:a16="http://schemas.microsoft.com/office/drawing/2014/main" id="{C2C5F9BF-F47E-E941-A622-94B5EA720D4C}"/>
              </a:ext>
            </a:extLst>
          </p:cNvPr>
          <p:cNvGraphicFramePr>
            <a:graphicFrameLocks/>
          </p:cNvGraphicFramePr>
          <p:nvPr>
            <p:extLst>
              <p:ext uri="{D42A27DB-BD31-4B8C-83A1-F6EECF244321}">
                <p14:modId xmlns:p14="http://schemas.microsoft.com/office/powerpoint/2010/main" val="3624498898"/>
              </p:ext>
            </p:extLst>
          </p:nvPr>
        </p:nvGraphicFramePr>
        <p:xfrm>
          <a:off x="838200" y="2064775"/>
          <a:ext cx="10515600" cy="3966616"/>
        </p:xfrm>
        <a:graphic>
          <a:graphicData uri="http://schemas.openxmlformats.org/drawingml/2006/table">
            <a:tbl>
              <a:tblPr firstRow="1" bandRow="1">
                <a:tableStyleId>{5940675A-B579-460E-94D1-54222C63F5DA}</a:tableStyleId>
              </a:tblPr>
              <a:tblGrid>
                <a:gridCol w="3891116">
                  <a:extLst>
                    <a:ext uri="{9D8B030D-6E8A-4147-A177-3AD203B41FA5}">
                      <a16:colId xmlns:a16="http://schemas.microsoft.com/office/drawing/2014/main" val="2812386657"/>
                    </a:ext>
                  </a:extLst>
                </a:gridCol>
                <a:gridCol w="6624484">
                  <a:extLst>
                    <a:ext uri="{9D8B030D-6E8A-4147-A177-3AD203B41FA5}">
                      <a16:colId xmlns:a16="http://schemas.microsoft.com/office/drawing/2014/main" val="631324922"/>
                    </a:ext>
                  </a:extLst>
                </a:gridCol>
              </a:tblGrid>
              <a:tr h="495827">
                <a:tc gridSpan="2">
                  <a:txBody>
                    <a:bodyPr/>
                    <a:lstStyle/>
                    <a:p>
                      <a:r>
                        <a:rPr lang="en-US" sz="18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Key Performance Data – European Association for Storage of Energy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3374182310"/>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Power Range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100’s MW</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465108"/>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Energy Range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100 MWh – 10 GWh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5708541"/>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Discharge Time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1 – 10 hours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6898069"/>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Life Duration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&gt; 30 years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460103"/>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Reaction Time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Minutes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6355465"/>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Efficiency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~70%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0783354"/>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Applications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Load balancing, reserve, ancillary services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8512047"/>
                  </a:ext>
                </a:extLst>
              </a:tr>
            </a:tbl>
          </a:graphicData>
        </a:graphic>
      </p:graphicFrame>
    </p:spTree>
    <p:extLst>
      <p:ext uri="{BB962C8B-B14F-4D97-AF65-F5344CB8AC3E}">
        <p14:creationId xmlns:p14="http://schemas.microsoft.com/office/powerpoint/2010/main" val="42338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546FB34B-11C2-D440-93AC-310DC4AF3EDE}"/>
              </a:ext>
            </a:extLst>
          </p:cNvPr>
          <p:cNvGraphicFramePr>
            <a:graphicFrameLocks noGrp="1"/>
          </p:cNvGraphicFramePr>
          <p:nvPr>
            <p:extLst>
              <p:ext uri="{D42A27DB-BD31-4B8C-83A1-F6EECF244321}">
                <p14:modId xmlns:p14="http://schemas.microsoft.com/office/powerpoint/2010/main" val="1781989204"/>
              </p:ext>
            </p:extLst>
          </p:nvPr>
        </p:nvGraphicFramePr>
        <p:xfrm>
          <a:off x="6196581" y="1851605"/>
          <a:ext cx="5036384" cy="4044609"/>
        </p:xfrm>
        <a:graphic>
          <a:graphicData uri="http://schemas.openxmlformats.org/drawingml/2006/table">
            <a:tbl>
              <a:tblPr firstRow="1" bandRow="1">
                <a:tableStyleId>{5940675A-B579-460E-94D1-54222C63F5DA}</a:tableStyleId>
              </a:tblPr>
              <a:tblGrid>
                <a:gridCol w="5036384">
                  <a:extLst>
                    <a:ext uri="{9D8B030D-6E8A-4147-A177-3AD203B41FA5}">
                      <a16:colId xmlns:a16="http://schemas.microsoft.com/office/drawing/2014/main" val="1662779841"/>
                    </a:ext>
                  </a:extLst>
                </a:gridCol>
              </a:tblGrid>
              <a:tr h="591294">
                <a:tc>
                  <a:txBody>
                    <a:bodyPr/>
                    <a:lstStyle/>
                    <a:p>
                      <a:pPr algn="ctr"/>
                      <a:r>
                        <a:rPr lang="en-US" sz="2000" b="1" dirty="0">
                          <a:solidFill>
                            <a:schemeClr val="bg1"/>
                          </a:solidFill>
                          <a:latin typeface="Helvetica" pitchFamily="2" charset="0"/>
                        </a:rPr>
                        <a:t>DISADVANTAGES</a:t>
                      </a:r>
                    </a:p>
                  </a:txBody>
                  <a:tcPr anchor="ctr">
                    <a:lnL w="28575" cap="flat" cmpd="sng" algn="ctr">
                      <a:solidFill>
                        <a:srgbClr val="556D19"/>
                      </a:solidFill>
                      <a:prstDash val="solid"/>
                      <a:round/>
                      <a:headEnd type="none" w="med" len="med"/>
                      <a:tailEnd type="none" w="med" len="med"/>
                    </a:lnL>
                    <a:lnR w="28575" cap="flat" cmpd="sng" algn="ctr">
                      <a:solidFill>
                        <a:srgbClr val="556D19"/>
                      </a:solidFill>
                      <a:prstDash val="solid"/>
                      <a:round/>
                      <a:headEnd type="none" w="med" len="med"/>
                      <a:tailEnd type="none" w="med" len="med"/>
                    </a:lnR>
                    <a:lnT w="28575" cap="flat" cmpd="sng" algn="ctr">
                      <a:solidFill>
                        <a:srgbClr val="556D19"/>
                      </a:solidFill>
                      <a:prstDash val="solid"/>
                      <a:round/>
                      <a:headEnd type="none" w="med" len="med"/>
                      <a:tailEnd type="none" w="med" len="med"/>
                    </a:lnT>
                    <a:lnB w="28575" cap="flat" cmpd="sng" algn="ctr">
                      <a:solidFill>
                        <a:srgbClr val="556D19"/>
                      </a:solidFill>
                      <a:prstDash val="solid"/>
                      <a:round/>
                      <a:headEnd type="none" w="med" len="med"/>
                      <a:tailEnd type="none" w="med" len="med"/>
                    </a:lnB>
                    <a:solidFill>
                      <a:srgbClr val="78A12E"/>
                    </a:solidFill>
                  </a:tcPr>
                </a:tc>
                <a:extLst>
                  <a:ext uri="{0D108BD9-81ED-4DB2-BD59-A6C34878D82A}">
                    <a16:rowId xmlns:a16="http://schemas.microsoft.com/office/drawing/2014/main" val="3463568575"/>
                  </a:ext>
                </a:extLst>
              </a:tr>
              <a:tr h="3453315">
                <a:tc>
                  <a:txBody>
                    <a:bodyPr/>
                    <a:lstStyle/>
                    <a:p>
                      <a:pPr marL="285750" indent="-285750">
                        <a:buFont typeface="Arial" panose="020B0604020202020204" pitchFamily="34" charset="0"/>
                        <a:buChar char="•"/>
                      </a:pPr>
                      <a:r>
                        <a:rPr lang="en-US" sz="20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Safety risk in the rare occasion more energy is loaded than the system can handle</a:t>
                      </a:r>
                    </a:p>
                    <a:p>
                      <a:pPr marL="285750" indent="-285750">
                        <a:buFont typeface="Arial" panose="020B0604020202020204" pitchFamily="34" charset="0"/>
                        <a:buChar char="•"/>
                      </a:pPr>
                      <a:r>
                        <a:rPr lang="en-US" sz="20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Energy loss due to friction</a:t>
                      </a:r>
                    </a:p>
                    <a:p>
                      <a:pPr marL="285750" indent="-285750">
                        <a:buFont typeface="Arial" panose="020B0604020202020204" pitchFamily="34" charset="0"/>
                        <a:buChar char="•"/>
                      </a:pPr>
                      <a:r>
                        <a:rPr lang="en-US" sz="20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CAES and pumped hydro have geography requirements</a:t>
                      </a:r>
                    </a:p>
                  </a:txBody>
                  <a:tcPr>
                    <a:lnL w="28575" cap="flat" cmpd="sng" algn="ctr">
                      <a:solidFill>
                        <a:srgbClr val="556D19"/>
                      </a:solidFill>
                      <a:prstDash val="solid"/>
                      <a:round/>
                      <a:headEnd type="none" w="med" len="med"/>
                      <a:tailEnd type="none" w="med" len="med"/>
                    </a:lnL>
                    <a:lnR w="28575" cap="flat" cmpd="sng" algn="ctr">
                      <a:solidFill>
                        <a:srgbClr val="556D19"/>
                      </a:solidFill>
                      <a:prstDash val="solid"/>
                      <a:round/>
                      <a:headEnd type="none" w="med" len="med"/>
                      <a:tailEnd type="none" w="med" len="med"/>
                    </a:lnR>
                    <a:lnT w="28575" cap="flat" cmpd="sng" algn="ctr">
                      <a:solidFill>
                        <a:srgbClr val="556D19"/>
                      </a:solidFill>
                      <a:prstDash val="solid"/>
                      <a:round/>
                      <a:headEnd type="none" w="med" len="med"/>
                      <a:tailEnd type="none" w="med" len="med"/>
                    </a:lnT>
                    <a:lnB w="28575" cap="flat" cmpd="sng" algn="ctr">
                      <a:solidFill>
                        <a:srgbClr val="556D1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2127838"/>
                  </a:ext>
                </a:extLst>
              </a:tr>
            </a:tbl>
          </a:graphicData>
        </a:graphic>
      </p:graphicFrame>
      <p:graphicFrame>
        <p:nvGraphicFramePr>
          <p:cNvPr id="9" name="Table 8">
            <a:extLst>
              <a:ext uri="{FF2B5EF4-FFF2-40B4-BE49-F238E27FC236}">
                <a16:creationId xmlns:a16="http://schemas.microsoft.com/office/drawing/2014/main" id="{8B040CBD-D473-8745-85BA-683AC1614460}"/>
              </a:ext>
            </a:extLst>
          </p:cNvPr>
          <p:cNvGraphicFramePr>
            <a:graphicFrameLocks noGrp="1"/>
          </p:cNvGraphicFramePr>
          <p:nvPr>
            <p:extLst>
              <p:ext uri="{D42A27DB-BD31-4B8C-83A1-F6EECF244321}">
                <p14:modId xmlns:p14="http://schemas.microsoft.com/office/powerpoint/2010/main" val="1256622767"/>
              </p:ext>
            </p:extLst>
          </p:nvPr>
        </p:nvGraphicFramePr>
        <p:xfrm>
          <a:off x="959033" y="1851605"/>
          <a:ext cx="5036384" cy="4044609"/>
        </p:xfrm>
        <a:graphic>
          <a:graphicData uri="http://schemas.openxmlformats.org/drawingml/2006/table">
            <a:tbl>
              <a:tblPr firstRow="1" bandRow="1">
                <a:tableStyleId>{5940675A-B579-460E-94D1-54222C63F5DA}</a:tableStyleId>
              </a:tblPr>
              <a:tblGrid>
                <a:gridCol w="5036384">
                  <a:extLst>
                    <a:ext uri="{9D8B030D-6E8A-4147-A177-3AD203B41FA5}">
                      <a16:colId xmlns:a16="http://schemas.microsoft.com/office/drawing/2014/main" val="1662779841"/>
                    </a:ext>
                  </a:extLst>
                </a:gridCol>
              </a:tblGrid>
              <a:tr h="600369">
                <a:tc>
                  <a:txBody>
                    <a:bodyPr/>
                    <a:lstStyle/>
                    <a:p>
                      <a:pPr algn="ctr"/>
                      <a:r>
                        <a:rPr lang="en-US" sz="2000" b="1" dirty="0">
                          <a:solidFill>
                            <a:schemeClr val="bg1"/>
                          </a:solidFill>
                          <a:latin typeface="Helvetica" pitchFamily="2" charset="0"/>
                        </a:rPr>
                        <a:t>ADVANTAGES</a:t>
                      </a:r>
                    </a:p>
                  </a:txBody>
                  <a:tcPr anchor="ctr">
                    <a:lnL w="28575" cap="flat" cmpd="sng" algn="ctr">
                      <a:solidFill>
                        <a:srgbClr val="556D19"/>
                      </a:solidFill>
                      <a:prstDash val="solid"/>
                      <a:round/>
                      <a:headEnd type="none" w="med" len="med"/>
                      <a:tailEnd type="none" w="med" len="med"/>
                    </a:lnL>
                    <a:lnR w="28575" cap="flat" cmpd="sng" algn="ctr">
                      <a:solidFill>
                        <a:srgbClr val="556D19"/>
                      </a:solidFill>
                      <a:prstDash val="solid"/>
                      <a:round/>
                      <a:headEnd type="none" w="med" len="med"/>
                      <a:tailEnd type="none" w="med" len="med"/>
                    </a:lnR>
                    <a:lnT w="28575" cap="flat" cmpd="sng" algn="ctr">
                      <a:solidFill>
                        <a:srgbClr val="556D19"/>
                      </a:solidFill>
                      <a:prstDash val="solid"/>
                      <a:round/>
                      <a:headEnd type="none" w="med" len="med"/>
                      <a:tailEnd type="none" w="med" len="med"/>
                    </a:lnT>
                    <a:lnB w="28575" cap="flat" cmpd="sng" algn="ctr">
                      <a:solidFill>
                        <a:srgbClr val="556D19"/>
                      </a:solidFill>
                      <a:prstDash val="solid"/>
                      <a:round/>
                      <a:headEnd type="none" w="med" len="med"/>
                      <a:tailEnd type="none" w="med" len="med"/>
                    </a:lnB>
                    <a:solidFill>
                      <a:srgbClr val="78A12E"/>
                    </a:solidFill>
                  </a:tcPr>
                </a:tc>
                <a:extLst>
                  <a:ext uri="{0D108BD9-81ED-4DB2-BD59-A6C34878D82A}">
                    <a16:rowId xmlns:a16="http://schemas.microsoft.com/office/drawing/2014/main" val="3463568575"/>
                  </a:ext>
                </a:extLst>
              </a:tr>
              <a:tr h="600369">
                <a:tc>
                  <a:txBody>
                    <a:bodyPr/>
                    <a:lstStyle/>
                    <a:p>
                      <a:pPr marL="285750" indent="-285750" algn="l" rtl="0" fontAlgn="ctr">
                        <a:buFont typeface="Arial" panose="020B0604020202020204" pitchFamily="34" charset="0"/>
                        <a:buChar char="•"/>
                      </a:pPr>
                      <a:r>
                        <a:rPr lang="en-CA" sz="2000" b="0" i="0" u="none" strike="noStrike" dirty="0">
                          <a:solidFill>
                            <a:srgbClr val="45545F"/>
                          </a:solidFill>
                          <a:effectLst/>
                          <a:latin typeface="Helvetica Neue" panose="02000503000000020004" pitchFamily="2" charset="0"/>
                          <a:ea typeface="Helvetica Neue" panose="02000503000000020004" pitchFamily="2" charset="0"/>
                          <a:cs typeface="Helvetica Neue" panose="02000503000000020004" pitchFamily="2" charset="0"/>
                        </a:rPr>
                        <a:t>Environmentally friendly</a:t>
                      </a:r>
                    </a:p>
                    <a:p>
                      <a:pPr marL="285750" indent="-285750" algn="l" rtl="0" fontAlgn="ctr">
                        <a:buFont typeface="Arial" panose="020B0604020202020204" pitchFamily="34" charset="0"/>
                        <a:buChar char="•"/>
                      </a:pPr>
                      <a:r>
                        <a:rPr lang="en-CA" sz="2000" b="0" i="0" u="none" strike="noStrike" dirty="0">
                          <a:solidFill>
                            <a:srgbClr val="45545F"/>
                          </a:solidFill>
                          <a:effectLst/>
                          <a:latin typeface="Helvetica Neue" panose="02000503000000020004" pitchFamily="2" charset="0"/>
                          <a:ea typeface="Helvetica Neue" panose="02000503000000020004" pitchFamily="2" charset="0"/>
                          <a:cs typeface="Helvetica Neue" panose="02000503000000020004" pitchFamily="2" charset="0"/>
                        </a:rPr>
                        <a:t>Does not require hazardous chemical or harmful materials</a:t>
                      </a:r>
                    </a:p>
                    <a:p>
                      <a:pPr marL="285750" indent="-285750" algn="l" rtl="0" fontAlgn="ctr">
                        <a:buFont typeface="Arial" panose="020B0604020202020204" pitchFamily="34" charset="0"/>
                        <a:buChar char="•"/>
                      </a:pPr>
                      <a:r>
                        <a:rPr lang="en-CA" sz="2000" b="0" i="0" u="none" strike="noStrike" dirty="0">
                          <a:solidFill>
                            <a:srgbClr val="45545F"/>
                          </a:solidFill>
                          <a:effectLst/>
                          <a:latin typeface="Helvetica Neue" panose="02000503000000020004" pitchFamily="2" charset="0"/>
                          <a:ea typeface="Helvetica Neue" panose="02000503000000020004" pitchFamily="2" charset="0"/>
                          <a:cs typeface="Helvetica Neue" panose="02000503000000020004" pitchFamily="2" charset="0"/>
                        </a:rPr>
                        <a:t>CAES can store large amounts of energy</a:t>
                      </a:r>
                    </a:p>
                    <a:p>
                      <a:pPr marL="285750" indent="-285750" algn="l" rtl="0" fontAlgn="ctr">
                        <a:buFont typeface="Arial" panose="020B0604020202020204" pitchFamily="34" charset="0"/>
                        <a:buChar char="•"/>
                      </a:pPr>
                      <a:r>
                        <a:rPr lang="en-CA" sz="2000" b="0" i="0" u="none" strike="noStrike" dirty="0">
                          <a:solidFill>
                            <a:srgbClr val="45545F"/>
                          </a:solidFill>
                          <a:effectLst/>
                          <a:latin typeface="Helvetica Neue" panose="02000503000000020004" pitchFamily="2" charset="0"/>
                          <a:ea typeface="Helvetica Neue" panose="02000503000000020004" pitchFamily="2" charset="0"/>
                          <a:cs typeface="Helvetica Neue" panose="02000503000000020004" pitchFamily="2" charset="0"/>
                        </a:rPr>
                        <a:t>CAES has a fast response time</a:t>
                      </a:r>
                    </a:p>
                    <a:p>
                      <a:pPr marL="285750" indent="-285750" algn="l" rtl="0" fontAlgn="ctr">
                        <a:buFont typeface="Arial" panose="020B0604020202020204" pitchFamily="34" charset="0"/>
                        <a:buChar char="•"/>
                      </a:pPr>
                      <a:r>
                        <a:rPr lang="en-CA" sz="2000" b="0" i="0" u="none" strike="noStrike" dirty="0">
                          <a:solidFill>
                            <a:srgbClr val="45545F"/>
                          </a:solidFill>
                          <a:effectLst/>
                          <a:latin typeface="Helvetica Neue" panose="02000503000000020004" pitchFamily="2" charset="0"/>
                          <a:ea typeface="Helvetica Neue" panose="02000503000000020004" pitchFamily="2" charset="0"/>
                          <a:cs typeface="Helvetica Neue" panose="02000503000000020004" pitchFamily="2" charset="0"/>
                        </a:rPr>
                        <a:t>CAES is a low cost way to store energy</a:t>
                      </a:r>
                    </a:p>
                    <a:p>
                      <a:pPr marL="285750" indent="-285750" algn="l" rtl="0" fontAlgn="ctr">
                        <a:buFont typeface="Arial" panose="020B0604020202020204" pitchFamily="34" charset="0"/>
                        <a:buChar char="•"/>
                      </a:pPr>
                      <a:r>
                        <a:rPr lang="en-CA" sz="2000" b="0" i="0" u="none" strike="noStrike" dirty="0">
                          <a:solidFill>
                            <a:srgbClr val="45545F"/>
                          </a:solidFill>
                          <a:effectLst/>
                          <a:latin typeface="Helvetica Neue" panose="02000503000000020004" pitchFamily="2" charset="0"/>
                          <a:ea typeface="Helvetica Neue" panose="02000503000000020004" pitchFamily="2" charset="0"/>
                          <a:cs typeface="Helvetica Neue" panose="02000503000000020004" pitchFamily="2" charset="0"/>
                        </a:rPr>
                        <a:t>High energy efficiency: </a:t>
                      </a:r>
                    </a:p>
                    <a:p>
                      <a:pPr marL="628650" lvl="1" indent="-285750" algn="l" rtl="0" fontAlgn="ctr">
                        <a:buFont typeface="Arial" panose="020B0604020202020204" pitchFamily="34" charset="0"/>
                        <a:buChar char="•"/>
                      </a:pPr>
                      <a:r>
                        <a:rPr lang="en-CA" sz="2000" b="0" i="0" u="none" strike="noStrike" dirty="0">
                          <a:solidFill>
                            <a:srgbClr val="45545F"/>
                          </a:solidFill>
                          <a:effectLst/>
                          <a:latin typeface="Helvetica Neue" panose="02000503000000020004" pitchFamily="2" charset="0"/>
                          <a:ea typeface="Helvetica Neue" panose="02000503000000020004" pitchFamily="2" charset="0"/>
                          <a:cs typeface="Helvetica Neue" panose="02000503000000020004" pitchFamily="2" charset="0"/>
                        </a:rPr>
                        <a:t>Flywheels – 80-90%, </a:t>
                      </a:r>
                    </a:p>
                    <a:p>
                      <a:pPr marL="628650" lvl="1" indent="-285750" algn="l" rtl="0" fontAlgn="ctr">
                        <a:buFont typeface="Arial" panose="020B0604020202020204" pitchFamily="34" charset="0"/>
                        <a:buChar char="•"/>
                      </a:pPr>
                      <a:r>
                        <a:rPr lang="en-CA" sz="2000" b="0" i="0" u="none" strike="noStrike" dirty="0">
                          <a:solidFill>
                            <a:srgbClr val="45545F"/>
                          </a:solidFill>
                          <a:effectLst/>
                          <a:latin typeface="Helvetica Neue" panose="02000503000000020004" pitchFamily="2" charset="0"/>
                          <a:ea typeface="Helvetica Neue" panose="02000503000000020004" pitchFamily="2" charset="0"/>
                          <a:cs typeface="Helvetica Neue" panose="02000503000000020004" pitchFamily="2" charset="0"/>
                        </a:rPr>
                        <a:t>Pumped Hydro – 75-80%, </a:t>
                      </a:r>
                    </a:p>
                    <a:p>
                      <a:pPr marL="628650" lvl="1" indent="-285750" algn="l" rtl="0" fontAlgn="ctr">
                        <a:buFont typeface="Arial" panose="020B0604020202020204" pitchFamily="34" charset="0"/>
                        <a:buChar char="•"/>
                      </a:pPr>
                      <a:r>
                        <a:rPr lang="en-CA" sz="2000" b="0" i="0" u="none" strike="noStrike" dirty="0">
                          <a:solidFill>
                            <a:srgbClr val="45545F"/>
                          </a:solidFill>
                          <a:effectLst/>
                          <a:latin typeface="Helvetica Neue" panose="02000503000000020004" pitchFamily="2" charset="0"/>
                          <a:ea typeface="Helvetica Neue" panose="02000503000000020004" pitchFamily="2" charset="0"/>
                          <a:cs typeface="Helvetica Neue" panose="02000503000000020004" pitchFamily="2" charset="0"/>
                        </a:rPr>
                        <a:t>CAES – 73-80%</a:t>
                      </a:r>
                    </a:p>
                  </a:txBody>
                  <a:tcPr>
                    <a:lnL w="28575" cap="flat" cmpd="sng" algn="ctr">
                      <a:solidFill>
                        <a:srgbClr val="556D19"/>
                      </a:solidFill>
                      <a:prstDash val="solid"/>
                      <a:round/>
                      <a:headEnd type="none" w="med" len="med"/>
                      <a:tailEnd type="none" w="med" len="med"/>
                    </a:lnL>
                    <a:lnR w="28575" cap="flat" cmpd="sng" algn="ctr">
                      <a:solidFill>
                        <a:srgbClr val="556D19"/>
                      </a:solidFill>
                      <a:prstDash val="solid"/>
                      <a:round/>
                      <a:headEnd type="none" w="med" len="med"/>
                      <a:tailEnd type="none" w="med" len="med"/>
                    </a:lnR>
                    <a:lnT w="28575" cap="flat" cmpd="sng" algn="ctr">
                      <a:solidFill>
                        <a:srgbClr val="556D19"/>
                      </a:solidFill>
                      <a:prstDash val="solid"/>
                      <a:round/>
                      <a:headEnd type="none" w="med" len="med"/>
                      <a:tailEnd type="none" w="med" len="med"/>
                    </a:lnT>
                    <a:lnB w="28575" cap="flat" cmpd="sng" algn="ctr">
                      <a:solidFill>
                        <a:srgbClr val="556D1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2127838"/>
                  </a:ext>
                </a:extLst>
              </a:tr>
            </a:tbl>
          </a:graphicData>
        </a:graphic>
      </p:graphicFrame>
      <p:sp>
        <p:nvSpPr>
          <p:cNvPr id="2" name="Title 1">
            <a:extLst>
              <a:ext uri="{FF2B5EF4-FFF2-40B4-BE49-F238E27FC236}">
                <a16:creationId xmlns:a16="http://schemas.microsoft.com/office/drawing/2014/main" id="{4A64F842-E3B1-FF4E-BB4A-2CF83CF677CB}"/>
              </a:ext>
            </a:extLst>
          </p:cNvPr>
          <p:cNvSpPr>
            <a:spLocks noGrp="1"/>
          </p:cNvSpPr>
          <p:nvPr>
            <p:ph type="title"/>
          </p:nvPr>
        </p:nvSpPr>
        <p:spPr/>
        <p:txBody>
          <a:bodyPr/>
          <a:lstStyle/>
          <a:p>
            <a:r>
              <a:rPr lang="en-US" dirty="0"/>
              <a:t>Advantages and Disadvantages of Mechanical Energy Storage</a:t>
            </a:r>
          </a:p>
        </p:txBody>
      </p:sp>
      <p:pic>
        <p:nvPicPr>
          <p:cNvPr id="7" name="Picture 6">
            <a:extLst>
              <a:ext uri="{FF2B5EF4-FFF2-40B4-BE49-F238E27FC236}">
                <a16:creationId xmlns:a16="http://schemas.microsoft.com/office/drawing/2014/main" id="{43CCDA6F-C0E4-8445-B4B3-FD249BADE3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05246" y="5148696"/>
            <a:ext cx="1190753" cy="1125325"/>
          </a:xfrm>
          <a:prstGeom prst="rect">
            <a:avLst/>
          </a:prstGeom>
        </p:spPr>
      </p:pic>
      <p:pic>
        <p:nvPicPr>
          <p:cNvPr id="8" name="Picture 7">
            <a:extLst>
              <a:ext uri="{FF2B5EF4-FFF2-40B4-BE49-F238E27FC236}">
                <a16:creationId xmlns:a16="http://schemas.microsoft.com/office/drawing/2014/main" id="{1FEC316F-3144-E74F-95D5-D8D5CFD846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70605" y="5142728"/>
            <a:ext cx="1218185" cy="1131293"/>
          </a:xfrm>
          <a:prstGeom prst="rect">
            <a:avLst/>
          </a:prstGeom>
        </p:spPr>
      </p:pic>
    </p:spTree>
    <p:extLst>
      <p:ext uri="{BB962C8B-B14F-4D97-AF65-F5344CB8AC3E}">
        <p14:creationId xmlns:p14="http://schemas.microsoft.com/office/powerpoint/2010/main" val="224434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ransport, outdoor, table, truck&#10;&#10;Description automatically generated">
            <a:extLst>
              <a:ext uri="{FF2B5EF4-FFF2-40B4-BE49-F238E27FC236}">
                <a16:creationId xmlns:a16="http://schemas.microsoft.com/office/drawing/2014/main" id="{64D825F2-479F-BE45-A9E1-D95483B014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3831220"/>
            <a:ext cx="12192000" cy="3057411"/>
          </a:xfrm>
          <a:prstGeom prst="rect">
            <a:avLst/>
          </a:prstGeom>
        </p:spPr>
      </p:pic>
      <p:sp>
        <p:nvSpPr>
          <p:cNvPr id="2" name="Title 1">
            <a:extLst>
              <a:ext uri="{FF2B5EF4-FFF2-40B4-BE49-F238E27FC236}">
                <a16:creationId xmlns:a16="http://schemas.microsoft.com/office/drawing/2014/main" id="{F9812130-1A8C-0C45-983B-BACF3912D946}"/>
              </a:ext>
            </a:extLst>
          </p:cNvPr>
          <p:cNvSpPr>
            <a:spLocks noGrp="1"/>
          </p:cNvSpPr>
          <p:nvPr>
            <p:ph type="title"/>
          </p:nvPr>
        </p:nvSpPr>
        <p:spPr/>
        <p:txBody>
          <a:bodyPr/>
          <a:lstStyle/>
          <a:p>
            <a:r>
              <a:rPr lang="en-US" dirty="0"/>
              <a:t>Mechanical Energy Storage Project in Canada</a:t>
            </a:r>
          </a:p>
        </p:txBody>
      </p:sp>
      <p:sp>
        <p:nvSpPr>
          <p:cNvPr id="3" name="Content Placeholder 2">
            <a:extLst>
              <a:ext uri="{FF2B5EF4-FFF2-40B4-BE49-F238E27FC236}">
                <a16:creationId xmlns:a16="http://schemas.microsoft.com/office/drawing/2014/main" id="{F37694A8-5F00-B144-9D1A-FE421646FD3D}"/>
              </a:ext>
            </a:extLst>
          </p:cNvPr>
          <p:cNvSpPr>
            <a:spLocks noGrp="1"/>
          </p:cNvSpPr>
          <p:nvPr>
            <p:ph idx="1"/>
          </p:nvPr>
        </p:nvSpPr>
        <p:spPr>
          <a:xfrm>
            <a:off x="838200" y="1390278"/>
            <a:ext cx="9652686" cy="2741355"/>
          </a:xfrm>
        </p:spPr>
        <p:txBody>
          <a:bodyPr>
            <a:normAutofit/>
          </a:bodyPr>
          <a:lstStyle/>
          <a:p>
            <a:r>
              <a:rPr lang="en-US" dirty="0"/>
              <a:t>Project: Goderich Adiabatic Compressed Air Energy Storage (A-CAES) Facility</a:t>
            </a:r>
          </a:p>
          <a:p>
            <a:r>
              <a:rPr lang="en-US" dirty="0"/>
              <a:t>Developer: </a:t>
            </a:r>
            <a:r>
              <a:rPr lang="en-US" dirty="0" err="1"/>
              <a:t>Hydrostor</a:t>
            </a:r>
            <a:endParaRPr lang="en-US" dirty="0"/>
          </a:p>
          <a:p>
            <a:r>
              <a:rPr lang="en-US" dirty="0"/>
              <a:t>Location: Goderich, Ontario</a:t>
            </a:r>
          </a:p>
          <a:p>
            <a:pPr algn="just"/>
            <a:r>
              <a:rPr lang="en-US" dirty="0"/>
              <a:t>Description: 1.75 MW (discharge), 2.20 MW (charge) was commissioned in 2019. The project is the world’s first commercial A-CAES facility. The facility is intended for peaking capacity, ancillary services, and </a:t>
            </a:r>
            <a:r>
              <a:rPr lang="en-US"/>
              <a:t>market participation </a:t>
            </a:r>
            <a:r>
              <a:rPr lang="en-US" dirty="0"/>
              <a:t>to support grid reliability. The facility produces zero greenhouse gas emissions!</a:t>
            </a:r>
          </a:p>
        </p:txBody>
      </p:sp>
      <p:sp>
        <p:nvSpPr>
          <p:cNvPr id="4" name="Date Placeholder 3">
            <a:extLst>
              <a:ext uri="{FF2B5EF4-FFF2-40B4-BE49-F238E27FC236}">
                <a16:creationId xmlns:a16="http://schemas.microsoft.com/office/drawing/2014/main" id="{471A9F1F-7E11-2448-972F-2AA4651690C6}"/>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CD47AF35-27FE-654C-9F67-ED21D1F675AB}"/>
              </a:ext>
            </a:extLst>
          </p:cNvPr>
          <p:cNvSpPr>
            <a:spLocks noGrp="1"/>
          </p:cNvSpPr>
          <p:nvPr>
            <p:ph type="sldNum" sz="quarter" idx="12"/>
          </p:nvPr>
        </p:nvSpPr>
        <p:spPr/>
        <p:txBody>
          <a:bodyPr/>
          <a:lstStyle/>
          <a:p>
            <a:fld id="{F60E4191-B049-AF4C-B31B-63DAE0652CDF}" type="slidenum">
              <a:rPr lang="en-US" smtClean="0"/>
              <a:pPr/>
              <a:t>17</a:t>
            </a:fld>
            <a:endParaRPr lang="en-US" dirty="0"/>
          </a:p>
        </p:txBody>
      </p:sp>
      <p:sp>
        <p:nvSpPr>
          <p:cNvPr id="7" name="TextBox 6">
            <a:extLst>
              <a:ext uri="{FF2B5EF4-FFF2-40B4-BE49-F238E27FC236}">
                <a16:creationId xmlns:a16="http://schemas.microsoft.com/office/drawing/2014/main" id="{C8E67F39-0331-7548-B0C1-8A9B8FB5FC6A}"/>
              </a:ext>
            </a:extLst>
          </p:cNvPr>
          <p:cNvSpPr txBox="1"/>
          <p:nvPr/>
        </p:nvSpPr>
        <p:spPr>
          <a:xfrm>
            <a:off x="10490886" y="2903838"/>
            <a:ext cx="1701114" cy="954107"/>
          </a:xfrm>
          <a:prstGeom prst="rect">
            <a:avLst/>
          </a:prstGeom>
          <a:noFill/>
        </p:spPr>
        <p:txBody>
          <a:bodyPr wrap="square" rtlCol="0">
            <a:spAutoFit/>
          </a:bodyPr>
          <a:lstStyle/>
          <a:p>
            <a:pPr algn="r"/>
            <a:r>
              <a:rPr lang="en-US" sz="1400"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*The charge and discharge capacities differ due to losses</a:t>
            </a:r>
          </a:p>
        </p:txBody>
      </p:sp>
      <p:sp>
        <p:nvSpPr>
          <p:cNvPr id="12" name="Rectangle 11">
            <a:extLst>
              <a:ext uri="{FF2B5EF4-FFF2-40B4-BE49-F238E27FC236}">
                <a16:creationId xmlns:a16="http://schemas.microsoft.com/office/drawing/2014/main" id="{53EC0BB3-536C-B14B-80C0-7D7E280C38D9}"/>
              </a:ext>
            </a:extLst>
          </p:cNvPr>
          <p:cNvSpPr/>
          <p:nvPr/>
        </p:nvSpPr>
        <p:spPr>
          <a:xfrm>
            <a:off x="7041346" y="6580854"/>
            <a:ext cx="3879588" cy="307777"/>
          </a:xfrm>
          <a:prstGeom prst="rect">
            <a:avLst/>
          </a:prstGeom>
        </p:spPr>
        <p:txBody>
          <a:bodyPr wrap="none">
            <a:spAutoFit/>
          </a:bodyPr>
          <a:lstStyle/>
          <a:p>
            <a:r>
              <a:rPr lang="en-CA" sz="1400" dirty="0">
                <a:hlinkClick r:id="rId3"/>
              </a:rPr>
              <a:t>https://www.hydrostor.ca/goderich-a-caes-facility/</a:t>
            </a:r>
            <a:endParaRPr lang="en-US" sz="1400" dirty="0"/>
          </a:p>
        </p:txBody>
      </p:sp>
    </p:spTree>
    <p:extLst>
      <p:ext uri="{BB962C8B-B14F-4D97-AF65-F5344CB8AC3E}">
        <p14:creationId xmlns:p14="http://schemas.microsoft.com/office/powerpoint/2010/main" val="2227093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74BF4E-1F8A-AA40-ABFA-13C18E3823CF}"/>
              </a:ext>
            </a:extLst>
          </p:cNvPr>
          <p:cNvSpPr/>
          <p:nvPr/>
        </p:nvSpPr>
        <p:spPr>
          <a:xfrm>
            <a:off x="25682" y="237126"/>
            <a:ext cx="12192000" cy="437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v</a:t>
            </a:r>
          </a:p>
        </p:txBody>
      </p:sp>
      <p:sp>
        <p:nvSpPr>
          <p:cNvPr id="4" name="Title 3"/>
          <p:cNvSpPr>
            <a:spLocks noGrp="1"/>
          </p:cNvSpPr>
          <p:nvPr>
            <p:ph type="title"/>
          </p:nvPr>
        </p:nvSpPr>
        <p:spPr>
          <a:xfrm>
            <a:off x="775359" y="2434411"/>
            <a:ext cx="10515600" cy="944918"/>
          </a:xfrm>
        </p:spPr>
        <p:txBody>
          <a:bodyPr/>
          <a:lstStyle/>
          <a:p>
            <a:r>
              <a:rPr lang="en-US" b="1" dirty="0">
                <a:solidFill>
                  <a:schemeClr val="tx2"/>
                </a:solidFill>
              </a:rPr>
              <a:t>Thank you!</a:t>
            </a:r>
          </a:p>
        </p:txBody>
      </p:sp>
      <p:sp>
        <p:nvSpPr>
          <p:cNvPr id="5" name="Text Placeholder 4"/>
          <p:cNvSpPr>
            <a:spLocks noGrp="1"/>
          </p:cNvSpPr>
          <p:nvPr>
            <p:ph type="body" idx="1"/>
          </p:nvPr>
        </p:nvSpPr>
        <p:spPr>
          <a:xfrm>
            <a:off x="775359" y="3596215"/>
            <a:ext cx="10515600" cy="775063"/>
          </a:xfrm>
        </p:spPr>
        <p:txBody>
          <a:bodyPr/>
          <a:lstStyle/>
          <a:p>
            <a:pPr lvl="0"/>
            <a:r>
              <a:rPr lang="x-none" altLang="x-none">
                <a:solidFill>
                  <a:schemeClr val="tx2"/>
                </a:solidFill>
              </a:rPr>
              <a:t>This </a:t>
            </a:r>
            <a:r>
              <a:rPr lang="en-CA" altLang="x-none" dirty="0">
                <a:solidFill>
                  <a:schemeClr val="tx2"/>
                </a:solidFill>
              </a:rPr>
              <a:t>is a project of GreenLearning </a:t>
            </a:r>
            <a:r>
              <a:rPr lang="x-none" altLang="x-none">
                <a:solidFill>
                  <a:schemeClr val="tx2"/>
                </a:solidFill>
              </a:rPr>
              <a:t>offered </a:t>
            </a:r>
            <a:r>
              <a:rPr lang="x-none" altLang="x-none" dirty="0">
                <a:solidFill>
                  <a:schemeClr val="tx2"/>
                </a:solidFill>
              </a:rPr>
              <a:t>in partnership </a:t>
            </a:r>
            <a:r>
              <a:rPr lang="x-none" altLang="x-none">
                <a:solidFill>
                  <a:schemeClr val="tx2"/>
                </a:solidFill>
              </a:rPr>
              <a:t>with </a:t>
            </a:r>
            <a:r>
              <a:rPr lang="en-CA" altLang="x-none" dirty="0">
                <a:solidFill>
                  <a:schemeClr val="tx2"/>
                </a:solidFill>
              </a:rPr>
              <a:t>PEEL thanks to funding support from the Alberta Energy Efficiency Education Grant </a:t>
            </a:r>
            <a:r>
              <a:rPr lang="x-none" altLang="x-none">
                <a:solidFill>
                  <a:schemeClr val="tx2"/>
                </a:solidFill>
              </a:rPr>
              <a:t>Program. </a:t>
            </a:r>
            <a:endParaRPr lang="x-none" altLang="x-none" dirty="0">
              <a:solidFill>
                <a:schemeClr val="tx2"/>
              </a:solidFill>
            </a:endParaRPr>
          </a:p>
          <a:p>
            <a:endParaRPr lang="en-US" dirty="0">
              <a:solidFill>
                <a:schemeClr val="tx2"/>
              </a:solidFill>
            </a:endParaRPr>
          </a:p>
        </p:txBody>
      </p:sp>
      <p:grpSp>
        <p:nvGrpSpPr>
          <p:cNvPr id="3" name="Group 2">
            <a:extLst>
              <a:ext uri="{FF2B5EF4-FFF2-40B4-BE49-F238E27FC236}">
                <a16:creationId xmlns:a16="http://schemas.microsoft.com/office/drawing/2014/main" id="{54B7C7B2-55FB-EA4A-AD23-3A2FFD0E91CA}"/>
              </a:ext>
            </a:extLst>
          </p:cNvPr>
          <p:cNvGrpSpPr/>
          <p:nvPr/>
        </p:nvGrpSpPr>
        <p:grpSpPr>
          <a:xfrm>
            <a:off x="777066" y="4588164"/>
            <a:ext cx="11071596" cy="1768188"/>
            <a:chOff x="777066" y="4588164"/>
            <a:chExt cx="11071596" cy="1768188"/>
          </a:xfrm>
        </p:grpSpPr>
        <p:pic>
          <p:nvPicPr>
            <p:cNvPr id="6" name="Picture 5">
              <a:extLst>
                <a:ext uri="{FF2B5EF4-FFF2-40B4-BE49-F238E27FC236}">
                  <a16:creationId xmlns:a16="http://schemas.microsoft.com/office/drawing/2014/main" id="{3223DA9D-EE3B-0849-AFAF-734616F56F0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7066" y="5261130"/>
              <a:ext cx="1961493" cy="713845"/>
            </a:xfrm>
            <a:prstGeom prst="rect">
              <a:avLst/>
            </a:prstGeom>
          </p:spPr>
        </p:pic>
        <p:pic>
          <p:nvPicPr>
            <p:cNvPr id="8" name="Picture 7">
              <a:extLst>
                <a:ext uri="{FF2B5EF4-FFF2-40B4-BE49-F238E27FC236}">
                  <a16:creationId xmlns:a16="http://schemas.microsoft.com/office/drawing/2014/main" id="{C002D10B-E1DA-4142-8BE1-020402C6BD1F}"/>
                </a:ext>
              </a:extLst>
            </p:cNvPr>
            <p:cNvPicPr/>
            <p:nvPr/>
          </p:nvPicPr>
          <p:blipFill>
            <a:blip r:embed="rId3" cstate="print">
              <a:extLst>
                <a:ext uri="{28A0092B-C50C-407E-A947-70E740481C1C}">
                  <a14:useLocalDpi xmlns:a14="http://schemas.microsoft.com/office/drawing/2010/main"/>
                </a:ext>
              </a:extLst>
            </a:blip>
            <a:stretch>
              <a:fillRect/>
            </a:stretch>
          </p:blipFill>
          <p:spPr>
            <a:xfrm>
              <a:off x="3351814" y="5283180"/>
              <a:ext cx="2865450" cy="686164"/>
            </a:xfrm>
            <a:prstGeom prst="rect">
              <a:avLst/>
            </a:prstGeom>
          </p:spPr>
        </p:pic>
        <p:pic>
          <p:nvPicPr>
            <p:cNvPr id="9" name="Picture 8">
              <a:extLst>
                <a:ext uri="{FF2B5EF4-FFF2-40B4-BE49-F238E27FC236}">
                  <a16:creationId xmlns:a16="http://schemas.microsoft.com/office/drawing/2014/main" id="{D8733163-6CCB-5C49-B97C-F9E3E34FBBFD}"/>
                </a:ext>
              </a:extLst>
            </p:cNvPr>
            <p:cNvPicPr/>
            <p:nvPr/>
          </p:nvPicPr>
          <p:blipFill>
            <a:blip r:embed="rId4" cstate="print">
              <a:extLst>
                <a:ext uri="{28A0092B-C50C-407E-A947-70E740481C1C}">
                  <a14:useLocalDpi xmlns:a14="http://schemas.microsoft.com/office/drawing/2010/main"/>
                </a:ext>
              </a:extLst>
            </a:blip>
            <a:stretch>
              <a:fillRect/>
            </a:stretch>
          </p:blipFill>
          <p:spPr>
            <a:xfrm>
              <a:off x="9397253" y="4588164"/>
              <a:ext cx="2451409" cy="1768188"/>
            </a:xfrm>
            <a:prstGeom prst="rect">
              <a:avLst/>
            </a:prstGeom>
          </p:spPr>
        </p:pic>
      </p:grpSp>
      <p:pic>
        <p:nvPicPr>
          <p:cNvPr id="11" name="Picture 10">
            <a:extLst>
              <a:ext uri="{FF2B5EF4-FFF2-40B4-BE49-F238E27FC236}">
                <a16:creationId xmlns:a16="http://schemas.microsoft.com/office/drawing/2014/main" id="{A279DB79-C59B-954A-A212-6C3DD5C9BD7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30783" y="216554"/>
            <a:ext cx="1860176" cy="2467759"/>
          </a:xfrm>
          <a:prstGeom prst="rect">
            <a:avLst/>
          </a:prstGeom>
        </p:spPr>
      </p:pic>
      <p:pic>
        <p:nvPicPr>
          <p:cNvPr id="12" name="Picture 11">
            <a:extLst>
              <a:ext uri="{FF2B5EF4-FFF2-40B4-BE49-F238E27FC236}">
                <a16:creationId xmlns:a16="http://schemas.microsoft.com/office/drawing/2014/main" id="{B4AE10AE-D714-7E4B-A17E-D75DF7D12D5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63785" y="923769"/>
            <a:ext cx="2749548" cy="1065716"/>
          </a:xfrm>
          <a:prstGeom prst="rect">
            <a:avLst/>
          </a:prstGeom>
        </p:spPr>
      </p:pic>
      <p:pic>
        <p:nvPicPr>
          <p:cNvPr id="14" name="Picture 13">
            <a:extLst>
              <a:ext uri="{FF2B5EF4-FFF2-40B4-BE49-F238E27FC236}">
                <a16:creationId xmlns:a16="http://schemas.microsoft.com/office/drawing/2014/main" id="{08BA79D6-3247-0244-852C-23D5FB709C43}"/>
              </a:ext>
            </a:extLst>
          </p:cNvPr>
          <p:cNvPicPr>
            <a:picLocks noChangeAspect="1"/>
          </p:cNvPicPr>
          <p:nvPr/>
        </p:nvPicPr>
        <p:blipFill>
          <a:blip r:embed="rId7"/>
          <a:stretch>
            <a:fillRect/>
          </a:stretch>
        </p:blipFill>
        <p:spPr>
          <a:xfrm>
            <a:off x="6726429" y="5147517"/>
            <a:ext cx="2161658" cy="749089"/>
          </a:xfrm>
          <a:prstGeom prst="rect">
            <a:avLst/>
          </a:prstGeom>
        </p:spPr>
      </p:pic>
    </p:spTree>
    <p:extLst>
      <p:ext uri="{BB962C8B-B14F-4D97-AF65-F5344CB8AC3E}">
        <p14:creationId xmlns:p14="http://schemas.microsoft.com/office/powerpoint/2010/main" val="23085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FC6C-EEDF-C342-88BA-BC5516598FFB}"/>
              </a:ext>
            </a:extLst>
          </p:cNvPr>
          <p:cNvSpPr>
            <a:spLocks noGrp="1"/>
          </p:cNvSpPr>
          <p:nvPr>
            <p:ph type="title"/>
          </p:nvPr>
        </p:nvSpPr>
        <p:spPr/>
        <p:txBody>
          <a:bodyPr/>
          <a:lstStyle/>
          <a:p>
            <a:r>
              <a:rPr lang="en-US" dirty="0"/>
              <a:t>Mechanical Energy Storage</a:t>
            </a:r>
          </a:p>
        </p:txBody>
      </p:sp>
      <p:sp>
        <p:nvSpPr>
          <p:cNvPr id="5" name="Chevron 4">
            <a:extLst>
              <a:ext uri="{FF2B5EF4-FFF2-40B4-BE49-F238E27FC236}">
                <a16:creationId xmlns:a16="http://schemas.microsoft.com/office/drawing/2014/main" id="{F0220848-B687-2A4F-8EFE-2412EAA6640B}"/>
              </a:ext>
            </a:extLst>
          </p:cNvPr>
          <p:cNvSpPr/>
          <p:nvPr/>
        </p:nvSpPr>
        <p:spPr>
          <a:xfrm rot="5400000">
            <a:off x="376576" y="1863458"/>
            <a:ext cx="1325563" cy="1041645"/>
          </a:xfrm>
          <a:prstGeom prst="chevron">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en-US" sz="1600" dirty="0">
                <a:solidFill>
                  <a:schemeClr val="bg1"/>
                </a:solidFill>
              </a:rPr>
              <a:t>Chemical</a:t>
            </a:r>
          </a:p>
        </p:txBody>
      </p:sp>
      <p:sp>
        <p:nvSpPr>
          <p:cNvPr id="6" name="Round Same Side Corner Rectangle 5">
            <a:extLst>
              <a:ext uri="{FF2B5EF4-FFF2-40B4-BE49-F238E27FC236}">
                <a16:creationId xmlns:a16="http://schemas.microsoft.com/office/drawing/2014/main" id="{14FFAE33-E94B-C54E-A0EF-F973A2606DBE}"/>
              </a:ext>
            </a:extLst>
          </p:cNvPr>
          <p:cNvSpPr/>
          <p:nvPr/>
        </p:nvSpPr>
        <p:spPr>
          <a:xfrm rot="5400000">
            <a:off x="6002327" y="-2711507"/>
            <a:ext cx="793101" cy="9677401"/>
          </a:xfrm>
          <a:prstGeom prst="round2SameRect">
            <a:avLst/>
          </a:prstGeom>
          <a:solidFill>
            <a:schemeClr val="bg1">
              <a:alpha val="90000"/>
            </a:schemeClr>
          </a:solidFill>
          <a:ln w="19050">
            <a:solidFill>
              <a:schemeClr val="accent5">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r>
              <a:rPr lang="en-US" dirty="0">
                <a:solidFill>
                  <a:schemeClr val="tx2">
                    <a:alpha val="40000"/>
                  </a:schemeClr>
                </a:solidFill>
              </a:rPr>
              <a:t>Batteries, fuel cells, thermochemical energy storage</a:t>
            </a:r>
          </a:p>
        </p:txBody>
      </p:sp>
      <p:sp>
        <p:nvSpPr>
          <p:cNvPr id="9" name="Chevron 8">
            <a:extLst>
              <a:ext uri="{FF2B5EF4-FFF2-40B4-BE49-F238E27FC236}">
                <a16:creationId xmlns:a16="http://schemas.microsoft.com/office/drawing/2014/main" id="{DF5E34A0-2406-3C48-AB1F-79C94CC4C363}"/>
              </a:ext>
            </a:extLst>
          </p:cNvPr>
          <p:cNvSpPr/>
          <p:nvPr/>
        </p:nvSpPr>
        <p:spPr>
          <a:xfrm rot="5400000">
            <a:off x="376572" y="5028868"/>
            <a:ext cx="1325565" cy="1041644"/>
          </a:xfrm>
          <a:prstGeom prst="chevron">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solidFill>
                  <a:schemeClr val="bg1"/>
                </a:solidFill>
              </a:rPr>
              <a:t>Thermal</a:t>
            </a:r>
          </a:p>
        </p:txBody>
      </p:sp>
      <p:sp>
        <p:nvSpPr>
          <p:cNvPr id="12" name="Round Same Side Corner Rectangle 11">
            <a:extLst>
              <a:ext uri="{FF2B5EF4-FFF2-40B4-BE49-F238E27FC236}">
                <a16:creationId xmlns:a16="http://schemas.microsoft.com/office/drawing/2014/main" id="{43489E5A-FB94-C149-9E5C-39B455DA645A}"/>
              </a:ext>
            </a:extLst>
          </p:cNvPr>
          <p:cNvSpPr/>
          <p:nvPr/>
        </p:nvSpPr>
        <p:spPr>
          <a:xfrm rot="5400000">
            <a:off x="6000597" y="455626"/>
            <a:ext cx="796550" cy="9677401"/>
          </a:xfrm>
          <a:prstGeom prst="round2SameRect">
            <a:avLst/>
          </a:prstGeom>
          <a:solidFill>
            <a:schemeClr val="bg1">
              <a:alpha val="90000"/>
            </a:schemeClr>
          </a:solidFill>
          <a:ln w="19050">
            <a:solidFill>
              <a:schemeClr val="accent3">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r>
              <a:rPr lang="en-US" dirty="0">
                <a:solidFill>
                  <a:schemeClr val="tx2">
                    <a:alpha val="40000"/>
                  </a:schemeClr>
                </a:solidFill>
              </a:rPr>
              <a:t>Low and high temperature storage</a:t>
            </a:r>
          </a:p>
        </p:txBody>
      </p:sp>
      <p:sp>
        <p:nvSpPr>
          <p:cNvPr id="18" name="Chevron 17">
            <a:extLst>
              <a:ext uri="{FF2B5EF4-FFF2-40B4-BE49-F238E27FC236}">
                <a16:creationId xmlns:a16="http://schemas.microsoft.com/office/drawing/2014/main" id="{57CF06AC-4161-8E47-967B-D38D13DE453B}"/>
              </a:ext>
            </a:extLst>
          </p:cNvPr>
          <p:cNvSpPr/>
          <p:nvPr/>
        </p:nvSpPr>
        <p:spPr>
          <a:xfrm rot="5400000">
            <a:off x="376573" y="2931487"/>
            <a:ext cx="1325563" cy="1041644"/>
          </a:xfrm>
          <a:prstGeom prst="chevron">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solidFill>
                  <a:schemeClr val="bg1"/>
                </a:solidFill>
              </a:rPr>
              <a:t>Electrical</a:t>
            </a:r>
          </a:p>
        </p:txBody>
      </p:sp>
      <p:sp>
        <p:nvSpPr>
          <p:cNvPr id="20" name="Round Same Side Corner Rectangle 19">
            <a:extLst>
              <a:ext uri="{FF2B5EF4-FFF2-40B4-BE49-F238E27FC236}">
                <a16:creationId xmlns:a16="http://schemas.microsoft.com/office/drawing/2014/main" id="{2483915C-855C-2C44-92BF-E997F6CDAD3D}"/>
              </a:ext>
            </a:extLst>
          </p:cNvPr>
          <p:cNvSpPr/>
          <p:nvPr/>
        </p:nvSpPr>
        <p:spPr>
          <a:xfrm rot="5400000">
            <a:off x="6000598" y="-1641753"/>
            <a:ext cx="796550" cy="9677401"/>
          </a:xfrm>
          <a:prstGeom prst="round2SameRect">
            <a:avLst>
              <a:gd name="adj1" fmla="val 16667"/>
              <a:gd name="adj2" fmla="val 0"/>
            </a:avLst>
          </a:prstGeom>
          <a:solidFill>
            <a:schemeClr val="bg1">
              <a:alpha val="90000"/>
            </a:schemeClr>
          </a:solidFill>
          <a:ln w="1905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r>
              <a:rPr lang="en-US" dirty="0">
                <a:solidFill>
                  <a:schemeClr val="tx2">
                    <a:alpha val="40000"/>
                  </a:schemeClr>
                </a:solidFill>
              </a:rPr>
              <a:t>Capacitors, supercapacitors, superconducting magnetic energy storage (SMES)</a:t>
            </a:r>
          </a:p>
        </p:txBody>
      </p:sp>
      <p:sp>
        <p:nvSpPr>
          <p:cNvPr id="21" name="Chevron 20">
            <a:extLst>
              <a:ext uri="{FF2B5EF4-FFF2-40B4-BE49-F238E27FC236}">
                <a16:creationId xmlns:a16="http://schemas.microsoft.com/office/drawing/2014/main" id="{C89FA375-F79C-B14B-9ED0-09DD778F3C54}"/>
              </a:ext>
            </a:extLst>
          </p:cNvPr>
          <p:cNvSpPr/>
          <p:nvPr/>
        </p:nvSpPr>
        <p:spPr>
          <a:xfrm rot="5400000">
            <a:off x="376572" y="4000732"/>
            <a:ext cx="1325565" cy="104164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solidFill>
                  <a:schemeClr val="bg1"/>
                </a:solidFill>
              </a:rPr>
              <a:t>Mechanical</a:t>
            </a:r>
          </a:p>
        </p:txBody>
      </p:sp>
      <p:sp>
        <p:nvSpPr>
          <p:cNvPr id="22" name="Round Same Side Corner Rectangle 21">
            <a:extLst>
              <a:ext uri="{FF2B5EF4-FFF2-40B4-BE49-F238E27FC236}">
                <a16:creationId xmlns:a16="http://schemas.microsoft.com/office/drawing/2014/main" id="{3B151BB2-3A46-7547-A444-2CFF8C0FB9B5}"/>
              </a:ext>
            </a:extLst>
          </p:cNvPr>
          <p:cNvSpPr/>
          <p:nvPr/>
        </p:nvSpPr>
        <p:spPr>
          <a:xfrm rot="5400000">
            <a:off x="6002071" y="-574592"/>
            <a:ext cx="793600" cy="9677401"/>
          </a:xfrm>
          <a:prstGeom prst="round2SameRect">
            <a:avLst/>
          </a:prstGeom>
          <a:solidFill>
            <a:schemeClr val="bg1">
              <a:alpha val="9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r>
              <a:rPr lang="en-US" dirty="0">
                <a:solidFill>
                  <a:schemeClr val="tx2"/>
                </a:solidFill>
              </a:rPr>
              <a:t>Flywheels, pumped hydro, compressed air energy storage (CAES)</a:t>
            </a:r>
          </a:p>
        </p:txBody>
      </p:sp>
    </p:spTree>
    <p:extLst>
      <p:ext uri="{BB962C8B-B14F-4D97-AF65-F5344CB8AC3E}">
        <p14:creationId xmlns:p14="http://schemas.microsoft.com/office/powerpoint/2010/main" val="270353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70FF2AF1-7BDE-D84F-8FB1-5F33219D8639}"/>
              </a:ext>
            </a:extLst>
          </p:cNvPr>
          <p:cNvSpPr/>
          <p:nvPr/>
        </p:nvSpPr>
        <p:spPr>
          <a:xfrm>
            <a:off x="692805" y="570708"/>
            <a:ext cx="10806389" cy="914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Flywheels</a:t>
            </a:r>
          </a:p>
        </p:txBody>
      </p:sp>
      <p:sp>
        <p:nvSpPr>
          <p:cNvPr id="3" name="Content Placeholder 2"/>
          <p:cNvSpPr>
            <a:spLocks noGrp="1"/>
          </p:cNvSpPr>
          <p:nvPr>
            <p:ph idx="1"/>
          </p:nvPr>
        </p:nvSpPr>
        <p:spPr>
          <a:xfrm>
            <a:off x="838200" y="2116811"/>
            <a:ext cx="10515600" cy="4060152"/>
          </a:xfrm>
        </p:spPr>
        <p:txBody>
          <a:bodyPr/>
          <a:lstStyle/>
          <a:p>
            <a:r>
              <a:rPr lang="en-US" dirty="0"/>
              <a:t>Flywheels store </a:t>
            </a:r>
            <a:r>
              <a:rPr lang="en-US" dirty="0">
                <a:solidFill>
                  <a:schemeClr val="accent2"/>
                </a:solidFill>
              </a:rPr>
              <a:t>rotational energy</a:t>
            </a:r>
          </a:p>
          <a:p>
            <a:r>
              <a:rPr lang="en-US" dirty="0">
                <a:solidFill>
                  <a:schemeClr val="tx2"/>
                </a:solidFill>
              </a:rPr>
              <a:t>The energy is contained in the device when rotated at high speeds</a:t>
            </a:r>
          </a:p>
          <a:p>
            <a:r>
              <a:rPr lang="en-US" dirty="0">
                <a:solidFill>
                  <a:schemeClr val="tx2"/>
                </a:solidFill>
              </a:rPr>
              <a:t>When energy is discharged, the rotational speed decreases</a:t>
            </a:r>
          </a:p>
          <a:p>
            <a:pPr lvl="1"/>
            <a:r>
              <a:rPr lang="en-US" dirty="0">
                <a:solidFill>
                  <a:schemeClr val="tx2"/>
                </a:solidFill>
              </a:rPr>
              <a:t>Principle of conservation of energy</a:t>
            </a:r>
          </a:p>
          <a:p>
            <a:r>
              <a:rPr lang="en-US" dirty="0">
                <a:solidFill>
                  <a:schemeClr val="tx2"/>
                </a:solidFill>
              </a:rPr>
              <a:t>Alternatively, when energy is added, the speed increases</a:t>
            </a:r>
          </a:p>
          <a:p>
            <a:r>
              <a:rPr lang="en-US" dirty="0">
                <a:solidFill>
                  <a:schemeClr val="tx2"/>
                </a:solidFill>
              </a:rPr>
              <a:t>Flywheels have a lifetime of decades with little maintenance</a:t>
            </a:r>
          </a:p>
          <a:p>
            <a:r>
              <a:rPr lang="en-US" dirty="0">
                <a:solidFill>
                  <a:schemeClr val="tx2"/>
                </a:solidFill>
              </a:rPr>
              <a:t>Flywheels are 90-95% efficient and has an energy range of </a:t>
            </a:r>
          </a:p>
          <a:p>
            <a:pPr marL="0" indent="0">
              <a:buNone/>
            </a:pPr>
            <a:r>
              <a:rPr lang="en-US" dirty="0">
                <a:solidFill>
                  <a:schemeClr val="tx2"/>
                </a:solidFill>
              </a:rPr>
              <a:t>  25 kWh </a:t>
            </a:r>
          </a:p>
        </p:txBody>
      </p:sp>
      <p:sp>
        <p:nvSpPr>
          <p:cNvPr id="5" name="Slide Number Placeholder 4"/>
          <p:cNvSpPr>
            <a:spLocks noGrp="1"/>
          </p:cNvSpPr>
          <p:nvPr>
            <p:ph type="sldNum" sz="quarter" idx="12"/>
          </p:nvPr>
        </p:nvSpPr>
        <p:spPr/>
        <p:txBody>
          <a:bodyPr/>
          <a:lstStyle/>
          <a:p>
            <a:fld id="{F60E4191-B049-AF4C-B31B-63DAE0652CDF}" type="slidenum">
              <a:rPr lang="en-US" smtClean="0"/>
              <a:pPr/>
              <a:t>3</a:t>
            </a:fld>
            <a:endParaRPr lang="en-US" dirty="0"/>
          </a:p>
        </p:txBody>
      </p:sp>
      <p:pic>
        <p:nvPicPr>
          <p:cNvPr id="6" name="Picture 5">
            <a:extLst>
              <a:ext uri="{FF2B5EF4-FFF2-40B4-BE49-F238E27FC236}">
                <a16:creationId xmlns:a16="http://schemas.microsoft.com/office/drawing/2014/main" id="{7B765D29-CE47-CA4F-B3D0-BE968FE780C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15357" y="1825625"/>
            <a:ext cx="2863442" cy="1849306"/>
          </a:xfrm>
          <a:prstGeom prst="rect">
            <a:avLst/>
          </a:prstGeom>
        </p:spPr>
      </p:pic>
      <p:pic>
        <p:nvPicPr>
          <p:cNvPr id="8" name="Picture 7">
            <a:extLst>
              <a:ext uri="{FF2B5EF4-FFF2-40B4-BE49-F238E27FC236}">
                <a16:creationId xmlns:a16="http://schemas.microsoft.com/office/drawing/2014/main" id="{9F70A167-6F2D-5145-A8A3-3D323C9D5C2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77429" y="4101052"/>
            <a:ext cx="3714571" cy="2756948"/>
          </a:xfrm>
          <a:prstGeom prst="rect">
            <a:avLst/>
          </a:prstGeom>
        </p:spPr>
      </p:pic>
      <p:pic>
        <p:nvPicPr>
          <p:cNvPr id="9" name="Picture 8">
            <a:extLst>
              <a:ext uri="{FF2B5EF4-FFF2-40B4-BE49-F238E27FC236}">
                <a16:creationId xmlns:a16="http://schemas.microsoft.com/office/drawing/2014/main" id="{7953B6E7-ED7B-DC48-A972-2D4A688F907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988509" y="1641358"/>
            <a:ext cx="845574" cy="950906"/>
          </a:xfrm>
          <a:prstGeom prst="rect">
            <a:avLst/>
          </a:prstGeom>
        </p:spPr>
      </p:pic>
    </p:spTree>
    <p:extLst>
      <p:ext uri="{BB962C8B-B14F-4D97-AF65-F5344CB8AC3E}">
        <p14:creationId xmlns:p14="http://schemas.microsoft.com/office/powerpoint/2010/main" val="845530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89B39-7C08-C64D-94E9-331080122A97}"/>
              </a:ext>
            </a:extLst>
          </p:cNvPr>
          <p:cNvSpPr>
            <a:spLocks noGrp="1"/>
          </p:cNvSpPr>
          <p:nvPr>
            <p:ph type="title"/>
          </p:nvPr>
        </p:nvSpPr>
        <p:spPr>
          <a:xfrm>
            <a:off x="1140542" y="5490342"/>
            <a:ext cx="9910916" cy="1048572"/>
          </a:xfrm>
          <a:solidFill>
            <a:schemeClr val="bg1">
              <a:alpha val="82000"/>
            </a:schemeClr>
          </a:solidFill>
          <a:ln w="50800" cmpd="dbl">
            <a:solidFill>
              <a:schemeClr val="bg1"/>
            </a:solidFill>
          </a:ln>
        </p:spPr>
        <p:txBody>
          <a:bodyPr/>
          <a:lstStyle/>
          <a:p>
            <a:pPr algn="ctr"/>
            <a:r>
              <a:rPr lang="en-US" dirty="0"/>
              <a:t>NASA G2 Flywheel</a:t>
            </a:r>
          </a:p>
        </p:txBody>
      </p:sp>
      <p:sp>
        <p:nvSpPr>
          <p:cNvPr id="4" name="Date Placeholder 3">
            <a:extLst>
              <a:ext uri="{FF2B5EF4-FFF2-40B4-BE49-F238E27FC236}">
                <a16:creationId xmlns:a16="http://schemas.microsoft.com/office/drawing/2014/main" id="{01738F37-03EC-A440-B154-A4BD86586401}"/>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65D4C784-0AC0-5045-A0A9-C353397299DF}"/>
              </a:ext>
            </a:extLst>
          </p:cNvPr>
          <p:cNvSpPr>
            <a:spLocks noGrp="1"/>
          </p:cNvSpPr>
          <p:nvPr>
            <p:ph type="sldNum" sz="quarter" idx="12"/>
          </p:nvPr>
        </p:nvSpPr>
        <p:spPr/>
        <p:txBody>
          <a:bodyPr/>
          <a:lstStyle/>
          <a:p>
            <a:fld id="{F60E4191-B049-AF4C-B31B-63DAE0652CDF}" type="slidenum">
              <a:rPr lang="en-US" smtClean="0"/>
              <a:pPr/>
              <a:t>4</a:t>
            </a:fld>
            <a:endParaRPr lang="en-US" dirty="0"/>
          </a:p>
        </p:txBody>
      </p:sp>
      <p:pic>
        <p:nvPicPr>
          <p:cNvPr id="8" name="Picture 7">
            <a:extLst>
              <a:ext uri="{FF2B5EF4-FFF2-40B4-BE49-F238E27FC236}">
                <a16:creationId xmlns:a16="http://schemas.microsoft.com/office/drawing/2014/main" id="{DC936961-27F8-A844-8FB0-F835F309F1E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22" y="0"/>
            <a:ext cx="4087906" cy="6858000"/>
          </a:xfrm>
          <a:prstGeom prst="rect">
            <a:avLst/>
          </a:prstGeom>
        </p:spPr>
      </p:pic>
      <p:pic>
        <p:nvPicPr>
          <p:cNvPr id="14" name="Picture 13">
            <a:extLst>
              <a:ext uri="{FF2B5EF4-FFF2-40B4-BE49-F238E27FC236}">
                <a16:creationId xmlns:a16="http://schemas.microsoft.com/office/drawing/2014/main" id="{42FAF0C6-FDC2-564F-9CD2-6490D32758B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430"/>
          <a:stretch/>
        </p:blipFill>
        <p:spPr>
          <a:xfrm>
            <a:off x="4083384" y="0"/>
            <a:ext cx="4150580" cy="6886321"/>
          </a:xfrm>
          <a:prstGeom prst="rect">
            <a:avLst/>
          </a:prstGeom>
        </p:spPr>
      </p:pic>
      <p:pic>
        <p:nvPicPr>
          <p:cNvPr id="3" name="Picture 2">
            <a:extLst>
              <a:ext uri="{FF2B5EF4-FFF2-40B4-BE49-F238E27FC236}">
                <a16:creationId xmlns:a16="http://schemas.microsoft.com/office/drawing/2014/main" id="{18BE2068-59EB-1B4F-B620-DABC59AA838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233963" y="-1"/>
            <a:ext cx="3958037" cy="6857999"/>
          </a:xfrm>
          <a:prstGeom prst="rect">
            <a:avLst/>
          </a:prstGeom>
        </p:spPr>
      </p:pic>
      <p:pic>
        <p:nvPicPr>
          <p:cNvPr id="10" name="Picture 9">
            <a:extLst>
              <a:ext uri="{FF2B5EF4-FFF2-40B4-BE49-F238E27FC236}">
                <a16:creationId xmlns:a16="http://schemas.microsoft.com/office/drawing/2014/main" id="{117C86E8-1A94-2348-B640-98111B6DA02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233963" y="1"/>
            <a:ext cx="3958037" cy="6857999"/>
          </a:xfrm>
          <a:prstGeom prst="rect">
            <a:avLst/>
          </a:prstGeom>
        </p:spPr>
      </p:pic>
    </p:spTree>
    <p:extLst>
      <p:ext uri="{BB962C8B-B14F-4D97-AF65-F5344CB8AC3E}">
        <p14:creationId xmlns:p14="http://schemas.microsoft.com/office/powerpoint/2010/main" val="350130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F11A77-7695-8B4A-83AE-72EA957C9B4E}"/>
              </a:ext>
            </a:extLst>
          </p:cNvPr>
          <p:cNvSpPr>
            <a:spLocks noGrp="1"/>
          </p:cNvSpPr>
          <p:nvPr>
            <p:ph type="dt" sz="half" idx="10"/>
          </p:nvPr>
        </p:nvSpPr>
        <p:spPr/>
        <p:txBody>
          <a:bodyPr/>
          <a:lstStyle/>
          <a:p>
            <a:r>
              <a:rPr lang="en-CA"/>
              <a:t>25-04-20</a:t>
            </a:r>
            <a:endParaRPr lang="en-US" dirty="0"/>
          </a:p>
        </p:txBody>
      </p:sp>
      <p:sp>
        <p:nvSpPr>
          <p:cNvPr id="5" name="Slide Number Placeholder 4">
            <a:extLst>
              <a:ext uri="{FF2B5EF4-FFF2-40B4-BE49-F238E27FC236}">
                <a16:creationId xmlns:a16="http://schemas.microsoft.com/office/drawing/2014/main" id="{84F2836A-1E47-3649-BF55-822AA16F7F44}"/>
              </a:ext>
            </a:extLst>
          </p:cNvPr>
          <p:cNvSpPr>
            <a:spLocks noGrp="1"/>
          </p:cNvSpPr>
          <p:nvPr>
            <p:ph type="sldNum" sz="quarter" idx="12"/>
          </p:nvPr>
        </p:nvSpPr>
        <p:spPr/>
        <p:txBody>
          <a:bodyPr/>
          <a:lstStyle/>
          <a:p>
            <a:fld id="{F60E4191-B049-AF4C-B31B-63DAE0652CDF}" type="slidenum">
              <a:rPr lang="en-US" smtClean="0"/>
              <a:pPr/>
              <a:t>5</a:t>
            </a:fld>
            <a:endParaRPr lang="en-US" dirty="0"/>
          </a:p>
        </p:txBody>
      </p:sp>
      <p:pic>
        <p:nvPicPr>
          <p:cNvPr id="6" name="Picture 5">
            <a:extLst>
              <a:ext uri="{FF2B5EF4-FFF2-40B4-BE49-F238E27FC236}">
                <a16:creationId xmlns:a16="http://schemas.microsoft.com/office/drawing/2014/main" id="{1B7908FB-1EAE-F149-A6CE-5CB04E68B7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258241" cy="6858000"/>
          </a:xfrm>
          <a:prstGeom prst="rect">
            <a:avLst/>
          </a:prstGeom>
        </p:spPr>
      </p:pic>
      <p:sp>
        <p:nvSpPr>
          <p:cNvPr id="10" name="Rectangle 9">
            <a:extLst>
              <a:ext uri="{FF2B5EF4-FFF2-40B4-BE49-F238E27FC236}">
                <a16:creationId xmlns:a16="http://schemas.microsoft.com/office/drawing/2014/main" id="{09E69C1A-19D3-184C-B5C2-AB6FD992B227}"/>
              </a:ext>
            </a:extLst>
          </p:cNvPr>
          <p:cNvSpPr/>
          <p:nvPr/>
        </p:nvSpPr>
        <p:spPr>
          <a:xfrm>
            <a:off x="0" y="2172388"/>
            <a:ext cx="2831690" cy="1907999"/>
          </a:xfrm>
          <a:prstGeom prst="rect">
            <a:avLst/>
          </a:prstGeom>
          <a:solidFill>
            <a:srgbClr val="337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Helvetica Neue" panose="02000503000000020004" pitchFamily="2" charset="0"/>
                <a:ea typeface="Helvetica Neue" panose="02000503000000020004" pitchFamily="2" charset="0"/>
                <a:cs typeface="Helvetica Neue" panose="02000503000000020004" pitchFamily="2" charset="0"/>
              </a:rPr>
              <a:t>UPPER RESERVOIR</a:t>
            </a:r>
          </a:p>
        </p:txBody>
      </p:sp>
      <p:sp>
        <p:nvSpPr>
          <p:cNvPr id="11" name="Rectangle 10">
            <a:extLst>
              <a:ext uri="{FF2B5EF4-FFF2-40B4-BE49-F238E27FC236}">
                <a16:creationId xmlns:a16="http://schemas.microsoft.com/office/drawing/2014/main" id="{BD5C4FD9-AEA5-4B43-B533-ED32EE52F927}"/>
              </a:ext>
            </a:extLst>
          </p:cNvPr>
          <p:cNvSpPr/>
          <p:nvPr/>
        </p:nvSpPr>
        <p:spPr>
          <a:xfrm>
            <a:off x="8873501" y="5485050"/>
            <a:ext cx="3384739" cy="433150"/>
          </a:xfrm>
          <a:prstGeom prst="rect">
            <a:avLst/>
          </a:prstGeom>
          <a:solidFill>
            <a:srgbClr val="337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Helvetica Neue" panose="02000503000000020004" pitchFamily="2" charset="0"/>
                <a:ea typeface="Helvetica Neue" panose="02000503000000020004" pitchFamily="2" charset="0"/>
                <a:cs typeface="Helvetica Neue" panose="02000503000000020004" pitchFamily="2" charset="0"/>
              </a:rPr>
              <a:t>LOWER RESERVOIR</a:t>
            </a:r>
          </a:p>
        </p:txBody>
      </p:sp>
      <p:sp>
        <p:nvSpPr>
          <p:cNvPr id="3" name="Oval 2">
            <a:extLst>
              <a:ext uri="{FF2B5EF4-FFF2-40B4-BE49-F238E27FC236}">
                <a16:creationId xmlns:a16="http://schemas.microsoft.com/office/drawing/2014/main" id="{F6A3B6AD-F3F2-B54E-A1B1-C14171352592}"/>
              </a:ext>
            </a:extLst>
          </p:cNvPr>
          <p:cNvSpPr/>
          <p:nvPr/>
        </p:nvSpPr>
        <p:spPr>
          <a:xfrm>
            <a:off x="152513" y="3600121"/>
            <a:ext cx="3165987" cy="3145734"/>
          </a:xfrm>
          <a:prstGeom prst="ellipse">
            <a:avLst/>
          </a:prstGeom>
          <a:solidFill>
            <a:schemeClr val="bg1">
              <a:alpha val="74000"/>
            </a:schemeClr>
          </a:solidFill>
          <a:ln w="53975" cmpd="dbl">
            <a:solidFill>
              <a:schemeClr val="bg1">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Pumped Hydro</a:t>
            </a:r>
          </a:p>
        </p:txBody>
      </p:sp>
    </p:spTree>
    <p:extLst>
      <p:ext uri="{BB962C8B-B14F-4D97-AF65-F5344CB8AC3E}">
        <p14:creationId xmlns:p14="http://schemas.microsoft.com/office/powerpoint/2010/main" val="423470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a:extLst>
              <a:ext uri="{FF2B5EF4-FFF2-40B4-BE49-F238E27FC236}">
                <a16:creationId xmlns:a16="http://schemas.microsoft.com/office/drawing/2014/main" id="{2F2694B7-E941-AA43-9CAD-BF522612CAB4}"/>
              </a:ext>
            </a:extLst>
          </p:cNvPr>
          <p:cNvSpPr/>
          <p:nvPr/>
        </p:nvSpPr>
        <p:spPr>
          <a:xfrm>
            <a:off x="0" y="532197"/>
            <a:ext cx="10550013" cy="1286419"/>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C1334D-0017-0346-9566-04242ACF2FD1}"/>
              </a:ext>
            </a:extLst>
          </p:cNvPr>
          <p:cNvSpPr>
            <a:spLocks noGrp="1"/>
          </p:cNvSpPr>
          <p:nvPr>
            <p:ph type="title"/>
          </p:nvPr>
        </p:nvSpPr>
        <p:spPr>
          <a:xfrm>
            <a:off x="203200" y="537839"/>
            <a:ext cx="4105024" cy="1325563"/>
          </a:xfrm>
        </p:spPr>
        <p:txBody>
          <a:bodyPr/>
          <a:lstStyle/>
          <a:p>
            <a:r>
              <a:rPr lang="en-US" b="1" dirty="0">
                <a:solidFill>
                  <a:schemeClr val="bg1"/>
                </a:solidFill>
              </a:rPr>
              <a:t>Pumped Storage</a:t>
            </a:r>
          </a:p>
        </p:txBody>
      </p:sp>
      <p:pic>
        <p:nvPicPr>
          <p:cNvPr id="15" name="Content Placeholder 14" descr="A screenshot of a cell phone&#10;&#10;Description automatically generated">
            <a:extLst>
              <a:ext uri="{FF2B5EF4-FFF2-40B4-BE49-F238E27FC236}">
                <a16:creationId xmlns:a16="http://schemas.microsoft.com/office/drawing/2014/main" id="{49C54255-041C-AD47-A76B-B8995175F62D}"/>
              </a:ext>
            </a:extLst>
          </p:cNvPr>
          <p:cNvPicPr>
            <a:picLocks noGrp="1" noChangeAspect="1"/>
          </p:cNvPicPr>
          <p:nvPr>
            <p:ph idx="1"/>
          </p:nvPr>
        </p:nvPicPr>
        <p:blipFill>
          <a:blip r:embed="rId3"/>
          <a:stretch>
            <a:fillRect/>
          </a:stretch>
        </p:blipFill>
        <p:spPr>
          <a:xfrm>
            <a:off x="2857500" y="2248694"/>
            <a:ext cx="6477000" cy="3505200"/>
          </a:xfrm>
        </p:spPr>
      </p:pic>
      <p:sp>
        <p:nvSpPr>
          <p:cNvPr id="7" name="TextBox 6">
            <a:extLst>
              <a:ext uri="{FF2B5EF4-FFF2-40B4-BE49-F238E27FC236}">
                <a16:creationId xmlns:a16="http://schemas.microsoft.com/office/drawing/2014/main" id="{12044B03-0413-AD46-8A18-1C651E4CE587}"/>
              </a:ext>
            </a:extLst>
          </p:cNvPr>
          <p:cNvSpPr txBox="1"/>
          <p:nvPr/>
        </p:nvSpPr>
        <p:spPr>
          <a:xfrm>
            <a:off x="4475371" y="785121"/>
            <a:ext cx="4737455" cy="830997"/>
          </a:xfrm>
          <a:prstGeom prst="rect">
            <a:avLst/>
          </a:prstGeom>
          <a:noFill/>
        </p:spPr>
        <p:txBody>
          <a:bodyPr wrap="square" rtlCol="0">
            <a:spAutoFit/>
          </a:bodyPr>
          <a:lstStyle/>
          <a:p>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Pumped storage hydro is like a battery</a:t>
            </a:r>
          </a:p>
        </p:txBody>
      </p:sp>
      <p:cxnSp>
        <p:nvCxnSpPr>
          <p:cNvPr id="9" name="Straight Connector 8">
            <a:extLst>
              <a:ext uri="{FF2B5EF4-FFF2-40B4-BE49-F238E27FC236}">
                <a16:creationId xmlns:a16="http://schemas.microsoft.com/office/drawing/2014/main" id="{A226910D-39F9-1C4D-9F39-28A6BB95E2DA}"/>
              </a:ext>
            </a:extLst>
          </p:cNvPr>
          <p:cNvCxnSpPr/>
          <p:nvPr/>
        </p:nvCxnSpPr>
        <p:spPr>
          <a:xfrm>
            <a:off x="4093771" y="658761"/>
            <a:ext cx="0" cy="100289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385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B4769D-C0C8-C147-B2D1-3183C57E8B06}"/>
              </a:ext>
            </a:extLst>
          </p:cNvPr>
          <p:cNvSpPr/>
          <p:nvPr/>
        </p:nvSpPr>
        <p:spPr>
          <a:xfrm>
            <a:off x="-15879" y="6306589"/>
            <a:ext cx="12192000"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v</a:t>
            </a:r>
          </a:p>
        </p:txBody>
      </p:sp>
      <p:sp>
        <p:nvSpPr>
          <p:cNvPr id="6" name="Rectangle 5">
            <a:extLst>
              <a:ext uri="{FF2B5EF4-FFF2-40B4-BE49-F238E27FC236}">
                <a16:creationId xmlns:a16="http://schemas.microsoft.com/office/drawing/2014/main" id="{B0F785BE-E3A0-EB46-AD5C-C691CFBBB4B5}"/>
              </a:ext>
            </a:extLst>
          </p:cNvPr>
          <p:cNvSpPr/>
          <p:nvPr/>
        </p:nvSpPr>
        <p:spPr>
          <a:xfrm>
            <a:off x="-15878" y="4235152"/>
            <a:ext cx="7058306" cy="2622848"/>
          </a:xfrm>
          <a:prstGeom prst="rect">
            <a:avLst/>
          </a:prstGeom>
          <a:solidFill>
            <a:srgbClr val="3B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5EB8662-10EA-4843-86DD-8B3367606C84}"/>
              </a:ext>
            </a:extLst>
          </p:cNvPr>
          <p:cNvSpPr/>
          <p:nvPr/>
        </p:nvSpPr>
        <p:spPr>
          <a:xfrm>
            <a:off x="7176460" y="0"/>
            <a:ext cx="501553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CCB0D1-C7AF-EB47-8423-19FCC553B422}"/>
              </a:ext>
            </a:extLst>
          </p:cNvPr>
          <p:cNvSpPr>
            <a:spLocks noGrp="1"/>
          </p:cNvSpPr>
          <p:nvPr>
            <p:ph type="title"/>
          </p:nvPr>
        </p:nvSpPr>
        <p:spPr>
          <a:xfrm>
            <a:off x="524256" y="4721170"/>
            <a:ext cx="6112071" cy="1625210"/>
          </a:xfrm>
        </p:spPr>
        <p:txBody>
          <a:bodyPr>
            <a:normAutofit/>
          </a:bodyPr>
          <a:lstStyle/>
          <a:p>
            <a:pPr algn="r"/>
            <a:r>
              <a:rPr lang="en-US" dirty="0">
                <a:solidFill>
                  <a:srgbClr val="FFFFFF"/>
                </a:solidFill>
              </a:rPr>
              <a:t>Pumped Hydro Storage Video</a:t>
            </a:r>
          </a:p>
        </p:txBody>
      </p:sp>
      <p:sp>
        <p:nvSpPr>
          <p:cNvPr id="3" name="Content Placeholder 2">
            <a:extLst>
              <a:ext uri="{FF2B5EF4-FFF2-40B4-BE49-F238E27FC236}">
                <a16:creationId xmlns:a16="http://schemas.microsoft.com/office/drawing/2014/main" id="{C952D1C0-0F27-4C48-922F-A183020DEAA8}"/>
              </a:ext>
            </a:extLst>
          </p:cNvPr>
          <p:cNvSpPr>
            <a:spLocks noGrp="1"/>
          </p:cNvSpPr>
          <p:nvPr>
            <p:ph idx="1"/>
          </p:nvPr>
        </p:nvSpPr>
        <p:spPr>
          <a:xfrm>
            <a:off x="7747819" y="917725"/>
            <a:ext cx="3919925" cy="4852362"/>
          </a:xfrm>
        </p:spPr>
        <p:txBody>
          <a:bodyPr anchor="ctr">
            <a:normAutofit/>
          </a:bodyPr>
          <a:lstStyle/>
          <a:p>
            <a:r>
              <a:rPr lang="en-US" sz="2000" dirty="0">
                <a:solidFill>
                  <a:srgbClr val="FFFFFF"/>
                </a:solidFill>
              </a:rPr>
              <a:t>Pumped-storage hydropower – </a:t>
            </a:r>
            <a:r>
              <a:rPr lang="en-US" sz="2000" dirty="0" err="1">
                <a:solidFill>
                  <a:srgbClr val="FFFFFF"/>
                </a:solidFill>
              </a:rPr>
              <a:t>Statkraft</a:t>
            </a:r>
            <a:endParaRPr lang="en-US" sz="2000" dirty="0">
              <a:solidFill>
                <a:srgbClr val="FFFFFF"/>
              </a:solidFill>
            </a:endParaRPr>
          </a:p>
          <a:p>
            <a:pPr lvl="1"/>
            <a:r>
              <a:rPr lang="en-US" sz="2000" dirty="0">
                <a:solidFill>
                  <a:srgbClr val="FFFFFF"/>
                </a:solidFill>
              </a:rPr>
              <a:t>2 minutes, 30 seconds</a:t>
            </a:r>
          </a:p>
          <a:p>
            <a:pPr lvl="1"/>
            <a:r>
              <a:rPr lang="en-CA" sz="2000" dirty="0">
                <a:solidFill>
                  <a:srgbClr val="FFFFFF"/>
                </a:solidFill>
                <a:hlinkClick r:id="rId3"/>
              </a:rPr>
              <a:t>https://www.youtube.com/watch?v=lsSUPpwtqhQ</a:t>
            </a:r>
            <a:endParaRPr lang="en-US" sz="2000" dirty="0">
              <a:solidFill>
                <a:srgbClr val="FFFFFF"/>
              </a:solidFill>
            </a:endParaRPr>
          </a:p>
        </p:txBody>
      </p:sp>
      <p:pic>
        <p:nvPicPr>
          <p:cNvPr id="7" name="Picture 6" descr="A close up of a sign&#10;&#10;Description automatically generated">
            <a:extLst>
              <a:ext uri="{FF2B5EF4-FFF2-40B4-BE49-F238E27FC236}">
                <a16:creationId xmlns:a16="http://schemas.microsoft.com/office/drawing/2014/main" id="{9238486D-3DB9-8C41-A29D-12FB7B9B716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879" y="0"/>
            <a:ext cx="7058306" cy="4107392"/>
          </a:xfrm>
          <a:prstGeom prst="rect">
            <a:avLst/>
          </a:prstGeom>
        </p:spPr>
      </p:pic>
    </p:spTree>
    <p:extLst>
      <p:ext uri="{BB962C8B-B14F-4D97-AF65-F5344CB8AC3E}">
        <p14:creationId xmlns:p14="http://schemas.microsoft.com/office/powerpoint/2010/main" val="2599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DDADADA3-14E2-0448-9DD3-8A43A93336E1}"/>
              </a:ext>
            </a:extLst>
          </p:cNvPr>
          <p:cNvSpPr/>
          <p:nvPr/>
        </p:nvSpPr>
        <p:spPr>
          <a:xfrm>
            <a:off x="692805" y="570708"/>
            <a:ext cx="10806389" cy="914400"/>
          </a:xfrm>
          <a:prstGeom prst="round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74BE41-C447-9B4F-8355-EE1452AD06EF}"/>
              </a:ext>
            </a:extLst>
          </p:cNvPr>
          <p:cNvSpPr>
            <a:spLocks noGrp="1"/>
          </p:cNvSpPr>
          <p:nvPr>
            <p:ph type="title"/>
          </p:nvPr>
        </p:nvSpPr>
        <p:spPr/>
        <p:txBody>
          <a:bodyPr/>
          <a:lstStyle/>
          <a:p>
            <a:r>
              <a:rPr lang="en-US" dirty="0">
                <a:solidFill>
                  <a:schemeClr val="bg1"/>
                </a:solidFill>
              </a:rPr>
              <a:t>Pumped Hydro Energy Storage</a:t>
            </a:r>
          </a:p>
        </p:txBody>
      </p:sp>
      <p:graphicFrame>
        <p:nvGraphicFramePr>
          <p:cNvPr id="6" name="Content Placeholder 7">
            <a:extLst>
              <a:ext uri="{FF2B5EF4-FFF2-40B4-BE49-F238E27FC236}">
                <a16:creationId xmlns:a16="http://schemas.microsoft.com/office/drawing/2014/main" id="{F0833D1C-45CB-B340-9EB3-372912376EA2}"/>
              </a:ext>
            </a:extLst>
          </p:cNvPr>
          <p:cNvGraphicFramePr>
            <a:graphicFrameLocks/>
          </p:cNvGraphicFramePr>
          <p:nvPr>
            <p:extLst>
              <p:ext uri="{D42A27DB-BD31-4B8C-83A1-F6EECF244321}">
                <p14:modId xmlns:p14="http://schemas.microsoft.com/office/powerpoint/2010/main" val="2707977852"/>
              </p:ext>
            </p:extLst>
          </p:nvPr>
        </p:nvGraphicFramePr>
        <p:xfrm>
          <a:off x="838200" y="2064775"/>
          <a:ext cx="10515600" cy="3470789"/>
        </p:xfrm>
        <a:graphic>
          <a:graphicData uri="http://schemas.openxmlformats.org/drawingml/2006/table">
            <a:tbl>
              <a:tblPr firstRow="1" bandRow="1">
                <a:tableStyleId>{5940675A-B579-460E-94D1-54222C63F5DA}</a:tableStyleId>
              </a:tblPr>
              <a:tblGrid>
                <a:gridCol w="3891116">
                  <a:extLst>
                    <a:ext uri="{9D8B030D-6E8A-4147-A177-3AD203B41FA5}">
                      <a16:colId xmlns:a16="http://schemas.microsoft.com/office/drawing/2014/main" val="2812386657"/>
                    </a:ext>
                  </a:extLst>
                </a:gridCol>
                <a:gridCol w="6624484">
                  <a:extLst>
                    <a:ext uri="{9D8B030D-6E8A-4147-A177-3AD203B41FA5}">
                      <a16:colId xmlns:a16="http://schemas.microsoft.com/office/drawing/2014/main" val="631324922"/>
                    </a:ext>
                  </a:extLst>
                </a:gridCol>
              </a:tblGrid>
              <a:tr h="495827">
                <a:tc gridSpan="2">
                  <a:txBody>
                    <a:bodyPr/>
                    <a:lstStyle/>
                    <a:p>
                      <a:r>
                        <a:rPr lang="en-US" sz="18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Key Performance Data – European Association for Storage of Energy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3374182310"/>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Power Range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10 MW – 3 GW</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465108"/>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Energy Range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100’s GWh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5708541"/>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Discharge Time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Minutes – 10 hours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6898069"/>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Life Duration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&gt; 80 years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460103"/>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Reaction Time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Seconds - minutes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6355465"/>
                  </a:ext>
                </a:extLst>
              </a:tr>
              <a:tr h="495827">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Efficiency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70-85%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0783354"/>
                  </a:ext>
                </a:extLst>
              </a:tr>
            </a:tbl>
          </a:graphicData>
        </a:graphic>
      </p:graphicFrame>
    </p:spTree>
    <p:extLst>
      <p:ext uri="{BB962C8B-B14F-4D97-AF65-F5344CB8AC3E}">
        <p14:creationId xmlns:p14="http://schemas.microsoft.com/office/powerpoint/2010/main" val="4240629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7DB73636-8941-EE41-8B3D-DE7E95FCF2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2675"/>
            <a:ext cx="12192000" cy="6381566"/>
          </a:xfrm>
          <a:prstGeom prst="rect">
            <a:avLst/>
          </a:prstGeom>
        </p:spPr>
      </p:pic>
      <p:sp>
        <p:nvSpPr>
          <p:cNvPr id="4" name="Date Placeholder 3">
            <a:extLst>
              <a:ext uri="{FF2B5EF4-FFF2-40B4-BE49-F238E27FC236}">
                <a16:creationId xmlns:a16="http://schemas.microsoft.com/office/drawing/2014/main" id="{BFFABA8F-F402-9042-8290-40D71A129752}"/>
              </a:ext>
            </a:extLst>
          </p:cNvPr>
          <p:cNvSpPr>
            <a:spLocks noGrp="1"/>
          </p:cNvSpPr>
          <p:nvPr>
            <p:ph type="dt" sz="half" idx="10"/>
          </p:nvPr>
        </p:nvSpPr>
        <p:spPr/>
        <p:txBody>
          <a:bodyPr/>
          <a:lstStyle/>
          <a:p>
            <a:r>
              <a:rPr lang="en-US"/>
              <a:t>25-04-20</a:t>
            </a:r>
          </a:p>
        </p:txBody>
      </p:sp>
      <p:sp>
        <p:nvSpPr>
          <p:cNvPr id="5" name="Slide Number Placeholder 4">
            <a:extLst>
              <a:ext uri="{FF2B5EF4-FFF2-40B4-BE49-F238E27FC236}">
                <a16:creationId xmlns:a16="http://schemas.microsoft.com/office/drawing/2014/main" id="{07142E3A-321B-504F-B102-C32B3B1626B8}"/>
              </a:ext>
            </a:extLst>
          </p:cNvPr>
          <p:cNvSpPr>
            <a:spLocks noGrp="1"/>
          </p:cNvSpPr>
          <p:nvPr>
            <p:ph type="sldNum" sz="quarter" idx="12"/>
          </p:nvPr>
        </p:nvSpPr>
        <p:spPr/>
        <p:txBody>
          <a:bodyPr/>
          <a:lstStyle/>
          <a:p>
            <a:fld id="{F60E4191-B049-AF4C-B31B-63DAE0652CDF}" type="slidenum">
              <a:rPr lang="en-US" smtClean="0"/>
              <a:pPr/>
              <a:t>9</a:t>
            </a:fld>
            <a:endParaRPr lang="en-US"/>
          </a:p>
        </p:txBody>
      </p:sp>
      <p:pic>
        <p:nvPicPr>
          <p:cNvPr id="16" name="Picture 15">
            <a:extLst>
              <a:ext uri="{FF2B5EF4-FFF2-40B4-BE49-F238E27FC236}">
                <a16:creationId xmlns:a16="http://schemas.microsoft.com/office/drawing/2014/main" id="{56703F18-659F-204A-A995-92156DC114B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0800000">
            <a:off x="0" y="6368890"/>
            <a:ext cx="12192000" cy="489109"/>
          </a:xfrm>
          <a:prstGeom prst="rect">
            <a:avLst/>
          </a:prstGeom>
        </p:spPr>
      </p:pic>
      <p:sp>
        <p:nvSpPr>
          <p:cNvPr id="2" name="Title 1">
            <a:extLst>
              <a:ext uri="{FF2B5EF4-FFF2-40B4-BE49-F238E27FC236}">
                <a16:creationId xmlns:a16="http://schemas.microsoft.com/office/drawing/2014/main" id="{B630D776-A2C7-C04F-B0BD-CB756321E70D}"/>
              </a:ext>
            </a:extLst>
          </p:cNvPr>
          <p:cNvSpPr>
            <a:spLocks noGrp="1"/>
          </p:cNvSpPr>
          <p:nvPr>
            <p:ph type="title"/>
          </p:nvPr>
        </p:nvSpPr>
        <p:spPr>
          <a:xfrm>
            <a:off x="34413" y="6035956"/>
            <a:ext cx="12123174" cy="701399"/>
          </a:xfrm>
          <a:solidFill>
            <a:schemeClr val="bg1">
              <a:alpha val="85000"/>
            </a:schemeClr>
          </a:solidFill>
          <a:ln w="57150" cmpd="dbl">
            <a:solidFill>
              <a:schemeClr val="bg1">
                <a:alpha val="85000"/>
              </a:schemeClr>
            </a:solidFill>
          </a:ln>
        </p:spPr>
        <p:txBody>
          <a:bodyPr/>
          <a:lstStyle/>
          <a:p>
            <a:pPr algn="ctr"/>
            <a:r>
              <a:rPr lang="en-US" dirty="0"/>
              <a:t>Compressed Air Energy Storage (CAES)</a:t>
            </a:r>
          </a:p>
        </p:txBody>
      </p:sp>
    </p:spTree>
    <p:extLst>
      <p:ext uri="{BB962C8B-B14F-4D97-AF65-F5344CB8AC3E}">
        <p14:creationId xmlns:p14="http://schemas.microsoft.com/office/powerpoint/2010/main" val="2402852855"/>
      </p:ext>
    </p:extLst>
  </p:cSld>
  <p:clrMapOvr>
    <a:masterClrMapping/>
  </p:clrMapOvr>
</p:sld>
</file>

<file path=ppt/theme/theme1.xml><?xml version="1.0" encoding="utf-8"?>
<a:theme xmlns:a="http://schemas.openxmlformats.org/drawingml/2006/main" name="GL-PEEL Theme">
  <a:themeElements>
    <a:clrScheme name="PEEL Colour Scheme">
      <a:dk1>
        <a:srgbClr val="000000"/>
      </a:dk1>
      <a:lt1>
        <a:srgbClr val="FFFFFF"/>
      </a:lt1>
      <a:dk2>
        <a:srgbClr val="45545F"/>
      </a:dk2>
      <a:lt2>
        <a:srgbClr val="E7E6E6"/>
      </a:lt2>
      <a:accent1>
        <a:srgbClr val="1282A8"/>
      </a:accent1>
      <a:accent2>
        <a:srgbClr val="78A337"/>
      </a:accent2>
      <a:accent3>
        <a:srgbClr val="B0B6BA"/>
      </a:accent3>
      <a:accent4>
        <a:srgbClr val="4DACD6"/>
      </a:accent4>
      <a:accent5>
        <a:srgbClr val="E88F3C"/>
      </a:accent5>
      <a:accent6>
        <a:srgbClr val="D9338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PEEL Theme" id="{CC72AA92-4F7E-9B41-AFAE-516AF3AA70C4}" vid="{3887FD06-BAC5-554E-AD0D-0B47D8F15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GL-PEEL Theme</Template>
  <TotalTime>1690</TotalTime>
  <Words>1566</Words>
  <Application>Microsoft Macintosh PowerPoint</Application>
  <PresentationFormat>Widescreen</PresentationFormat>
  <Paragraphs>195</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 Math</vt:lpstr>
      <vt:lpstr>Helvetica</vt:lpstr>
      <vt:lpstr>Helvetica Neue</vt:lpstr>
      <vt:lpstr>GL-PEEL Theme</vt:lpstr>
      <vt:lpstr>Mechanical Energy Storage</vt:lpstr>
      <vt:lpstr>Mechanical Energy Storage</vt:lpstr>
      <vt:lpstr>Flywheels</vt:lpstr>
      <vt:lpstr>NASA G2 Flywheel</vt:lpstr>
      <vt:lpstr>PowerPoint Presentation</vt:lpstr>
      <vt:lpstr>Pumped Storage</vt:lpstr>
      <vt:lpstr>Pumped Hydro Storage Video</vt:lpstr>
      <vt:lpstr>Pumped Hydro Energy Storage</vt:lpstr>
      <vt:lpstr>Compressed Air Energy Storage (CAES)</vt:lpstr>
      <vt:lpstr>The First Utility-Scale CAES – Huntorf, Germany</vt:lpstr>
      <vt:lpstr>CAES Types</vt:lpstr>
      <vt:lpstr>Diabatic Compressed Air Energy Storage (D-CAES)</vt:lpstr>
      <vt:lpstr>Diabatic Compressed Air Energy Storage (D-CAES)</vt:lpstr>
      <vt:lpstr>Adiabatic Storage (A-CAES)</vt:lpstr>
      <vt:lpstr>Adiabatic Compressed Air Energy Storage (A-CAES)</vt:lpstr>
      <vt:lpstr>Advantages and Disadvantages of Mechanical Energy Storage</vt:lpstr>
      <vt:lpstr>Mechanical Energy Storage Project in Canada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Mechanical Energy Storage</dc:title>
  <dc:creator>Jackie Gallagher</dc:creator>
  <cp:lastModifiedBy>Heather Douglas</cp:lastModifiedBy>
  <cp:revision>56</cp:revision>
  <dcterms:created xsi:type="dcterms:W3CDTF">2019-09-11T17:07:52Z</dcterms:created>
  <dcterms:modified xsi:type="dcterms:W3CDTF">2022-07-12T18:35:07Z</dcterms:modified>
</cp:coreProperties>
</file>