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23"/>
  </p:notesMasterIdLst>
  <p:handoutMasterIdLst>
    <p:handoutMasterId r:id="rId24"/>
  </p:handoutMasterIdLst>
  <p:sldIdLst>
    <p:sldId id="262" r:id="rId2"/>
    <p:sldId id="441" r:id="rId3"/>
    <p:sldId id="440" r:id="rId4"/>
    <p:sldId id="273" r:id="rId5"/>
    <p:sldId id="288" r:id="rId6"/>
    <p:sldId id="289" r:id="rId7"/>
    <p:sldId id="291" r:id="rId8"/>
    <p:sldId id="266" r:id="rId9"/>
    <p:sldId id="292" r:id="rId10"/>
    <p:sldId id="269" r:id="rId11"/>
    <p:sldId id="283" r:id="rId12"/>
    <p:sldId id="287" r:id="rId13"/>
    <p:sldId id="284" r:id="rId14"/>
    <p:sldId id="294" r:id="rId15"/>
    <p:sldId id="281" r:id="rId16"/>
    <p:sldId id="279" r:id="rId17"/>
    <p:sldId id="280" r:id="rId18"/>
    <p:sldId id="276" r:id="rId19"/>
    <p:sldId id="295" r:id="rId20"/>
    <p:sldId id="293" r:id="rId21"/>
    <p:sldId id="26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Tatel" initials="J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28978B"/>
    <a:srgbClr val="2F998D"/>
    <a:srgbClr val="404040"/>
    <a:srgbClr val="41403F"/>
    <a:srgbClr val="F9E500"/>
    <a:srgbClr val="268F44"/>
    <a:srgbClr val="516D62"/>
    <a:srgbClr val="B0B6BB"/>
    <a:srgbClr val="45535F"/>
    <a:srgbClr val="78A1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23" autoAdjust="0"/>
    <p:restoredTop sz="78230" autoAdjust="0"/>
  </p:normalViewPr>
  <p:slideViewPr>
    <p:cSldViewPr snapToGrid="0" snapToObjects="1">
      <p:cViewPr>
        <p:scale>
          <a:sx n="70" d="100"/>
          <a:sy n="70" d="100"/>
        </p:scale>
        <p:origin x="144" y="728"/>
      </p:cViewPr>
      <p:guideLst>
        <p:guide orient="horz" pos="2160"/>
        <p:guide pos="3840"/>
      </p:guideLst>
    </p:cSldViewPr>
  </p:slideViewPr>
  <p:outlineViewPr>
    <p:cViewPr>
      <p:scale>
        <a:sx n="33" d="100"/>
        <a:sy n="33" d="100"/>
      </p:scale>
      <p:origin x="0" y="-6336"/>
    </p:cViewPr>
  </p:outlineViewPr>
  <p:notesTextViewPr>
    <p:cViewPr>
      <p:scale>
        <a:sx n="125" d="100"/>
        <a:sy n="125" d="100"/>
      </p:scale>
      <p:origin x="0" y="0"/>
    </p:cViewPr>
  </p:notesTextViewPr>
  <p:sorterViewPr>
    <p:cViewPr>
      <p:scale>
        <a:sx n="109" d="100"/>
        <a:sy n="109" d="100"/>
      </p:scale>
      <p:origin x="0" y="10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r>
              <a:rPr lang="en-US" sz="2400" b="1"/>
              <a:t>EV Efficiency with Ambient</a:t>
            </a:r>
            <a:r>
              <a:rPr lang="en-US" sz="2400" b="1" baseline="0"/>
              <a:t> Temperature</a:t>
            </a:r>
            <a:r>
              <a:rPr lang="en-US" sz="2400" b="1"/>
              <a:t> - Source - TESLA</a:t>
            </a:r>
          </a:p>
        </c:rich>
      </c:tx>
      <c:overlay val="0"/>
      <c:spPr>
        <a:noFill/>
        <a:ln>
          <a:noFill/>
        </a:ln>
        <a:effectLst/>
      </c:spPr>
      <c:txPr>
        <a:bodyPr rot="0" spcFirstLastPara="1" vertOverflow="ellipsis" vert="horz" wrap="square" anchor="ctr" anchorCtr="1"/>
        <a:lstStyle/>
        <a:p>
          <a:pPr>
            <a:defRPr sz="2400" b="1" i="0" u="none" strike="noStrike" kern="1200" cap="all" spc="0" baseline="0">
              <a:gradFill>
                <a:gsLst>
                  <a:gs pos="0">
                    <a:schemeClr val="dk1">
                      <a:lumMod val="50000"/>
                      <a:lumOff val="50000"/>
                    </a:schemeClr>
                  </a:gs>
                  <a:gs pos="100000">
                    <a:schemeClr val="dk1">
                      <a:lumMod val="85000"/>
                      <a:lumOff val="15000"/>
                    </a:schemeClr>
                  </a:gs>
                </a:gsLst>
                <a:lin ang="5400000" scaled="0"/>
              </a:gradFill>
              <a:latin typeface="+mn-lt"/>
              <a:ea typeface="+mn-ea"/>
              <a:cs typeface="+mn-cs"/>
            </a:defRPr>
          </a:pPr>
          <a:endParaRPr lang="en-US"/>
        </a:p>
      </c:txPr>
    </c:title>
    <c:autoTitleDeleted val="0"/>
    <c:plotArea>
      <c:layout/>
      <c:lineChart>
        <c:grouping val="standard"/>
        <c:varyColors val="0"/>
        <c:ser>
          <c:idx val="0"/>
          <c:order val="0"/>
          <c:tx>
            <c:strRef>
              <c:f>Sheet1!$C$4</c:f>
              <c:strCache>
                <c:ptCount val="1"/>
                <c:pt idx="0">
                  <c:v>Drives over 1 km</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Sheet1!$B$5:$B$19</c:f>
              <c:strCache>
                <c:ptCount val="15"/>
                <c:pt idx="0">
                  <c:v>-40 to -35C</c:v>
                </c:pt>
                <c:pt idx="1">
                  <c:v> -35 to -30C</c:v>
                </c:pt>
                <c:pt idx="2">
                  <c:v>-30 to -25 C</c:v>
                </c:pt>
                <c:pt idx="3">
                  <c:v>-25 C to -20</c:v>
                </c:pt>
                <c:pt idx="4">
                  <c:v> - -20 to -15C</c:v>
                </c:pt>
                <c:pt idx="5">
                  <c:v> - 15 to -10 C</c:v>
                </c:pt>
                <c:pt idx="6">
                  <c:v>-10 C to -5 C</c:v>
                </c:pt>
                <c:pt idx="7">
                  <c:v>-5 to 0 C</c:v>
                </c:pt>
                <c:pt idx="8">
                  <c:v>0 to 5C</c:v>
                </c:pt>
                <c:pt idx="9">
                  <c:v>5C - 10 C</c:v>
                </c:pt>
                <c:pt idx="10">
                  <c:v>10 C to - 15 C</c:v>
                </c:pt>
                <c:pt idx="11">
                  <c:v>15 C to 20 C</c:v>
                </c:pt>
                <c:pt idx="12">
                  <c:v>20 C to 25 C</c:v>
                </c:pt>
                <c:pt idx="13">
                  <c:v>25C  to 30 C</c:v>
                </c:pt>
                <c:pt idx="14">
                  <c:v> 30 C to 35 C</c:v>
                </c:pt>
              </c:strCache>
            </c:strRef>
          </c:cat>
          <c:val>
            <c:numRef>
              <c:f>Sheet1!$C$5:$C$19</c:f>
              <c:numCache>
                <c:formatCode>General</c:formatCode>
                <c:ptCount val="15"/>
                <c:pt idx="0">
                  <c:v>50.4</c:v>
                </c:pt>
                <c:pt idx="1">
                  <c:v>58.6</c:v>
                </c:pt>
                <c:pt idx="2">
                  <c:v>54.2</c:v>
                </c:pt>
                <c:pt idx="3">
                  <c:v>56.5</c:v>
                </c:pt>
                <c:pt idx="4">
                  <c:v>62.5</c:v>
                </c:pt>
                <c:pt idx="5">
                  <c:v>61</c:v>
                </c:pt>
                <c:pt idx="6">
                  <c:v>68.5</c:v>
                </c:pt>
                <c:pt idx="7">
                  <c:v>73.5</c:v>
                </c:pt>
                <c:pt idx="8">
                  <c:v>78.8</c:v>
                </c:pt>
                <c:pt idx="9">
                  <c:v>87.5</c:v>
                </c:pt>
                <c:pt idx="10">
                  <c:v>94.5</c:v>
                </c:pt>
                <c:pt idx="11">
                  <c:v>103.5</c:v>
                </c:pt>
                <c:pt idx="12">
                  <c:v>98.5</c:v>
                </c:pt>
                <c:pt idx="13">
                  <c:v>97.5</c:v>
                </c:pt>
                <c:pt idx="14">
                  <c:v>87.2</c:v>
                </c:pt>
              </c:numCache>
            </c:numRef>
          </c:val>
          <c:smooth val="0"/>
          <c:extLst>
            <c:ext xmlns:c16="http://schemas.microsoft.com/office/drawing/2014/chart" uri="{C3380CC4-5D6E-409C-BE32-E72D297353CC}">
              <c16:uniqueId val="{00000000-0142-194D-B3CE-D5A711E7240D}"/>
            </c:ext>
          </c:extLst>
        </c:ser>
        <c:ser>
          <c:idx val="1"/>
          <c:order val="1"/>
          <c:tx>
            <c:strRef>
              <c:f>Sheet1!$D$4</c:f>
              <c:strCache>
                <c:ptCount val="1"/>
                <c:pt idx="0">
                  <c:v>Drives over 50 km</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anchor="ctr" anchorCtr="1"/>
              <a:lstStyle/>
              <a:p>
                <a:pPr>
                  <a:defRPr sz="1100"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Sheet1!$B$5:$B$19</c:f>
              <c:strCache>
                <c:ptCount val="15"/>
                <c:pt idx="0">
                  <c:v>-40 to -35C</c:v>
                </c:pt>
                <c:pt idx="1">
                  <c:v> -35 to -30C</c:v>
                </c:pt>
                <c:pt idx="2">
                  <c:v>-30 to -25 C</c:v>
                </c:pt>
                <c:pt idx="3">
                  <c:v>-25 C to -20</c:v>
                </c:pt>
                <c:pt idx="4">
                  <c:v> - -20 to -15C</c:v>
                </c:pt>
                <c:pt idx="5">
                  <c:v> - 15 to -10 C</c:v>
                </c:pt>
                <c:pt idx="6">
                  <c:v>-10 C to -5 C</c:v>
                </c:pt>
                <c:pt idx="7">
                  <c:v>-5 to 0 C</c:v>
                </c:pt>
                <c:pt idx="8">
                  <c:v>0 to 5C</c:v>
                </c:pt>
                <c:pt idx="9">
                  <c:v>5C - 10 C</c:v>
                </c:pt>
                <c:pt idx="10">
                  <c:v>10 C to - 15 C</c:v>
                </c:pt>
                <c:pt idx="11">
                  <c:v>15 C to 20 C</c:v>
                </c:pt>
                <c:pt idx="12">
                  <c:v>20 C to 25 C</c:v>
                </c:pt>
                <c:pt idx="13">
                  <c:v>25C  to 30 C</c:v>
                </c:pt>
                <c:pt idx="14">
                  <c:v> 30 C to 35 C</c:v>
                </c:pt>
              </c:strCache>
            </c:strRef>
          </c:cat>
          <c:val>
            <c:numRef>
              <c:f>Sheet1!$D$5:$D$19</c:f>
              <c:numCache>
                <c:formatCode>General</c:formatCode>
                <c:ptCount val="15"/>
                <c:pt idx="3">
                  <c:v>74.599999999999994</c:v>
                </c:pt>
                <c:pt idx="4">
                  <c:v>75.5</c:v>
                </c:pt>
                <c:pt idx="5">
                  <c:v>62.1</c:v>
                </c:pt>
                <c:pt idx="6">
                  <c:v>76.7</c:v>
                </c:pt>
                <c:pt idx="7">
                  <c:v>82.6</c:v>
                </c:pt>
                <c:pt idx="8">
                  <c:v>83.5</c:v>
                </c:pt>
                <c:pt idx="9">
                  <c:v>91.4</c:v>
                </c:pt>
                <c:pt idx="10">
                  <c:v>88.4</c:v>
                </c:pt>
                <c:pt idx="11">
                  <c:v>112.3</c:v>
                </c:pt>
                <c:pt idx="12">
                  <c:v>102.6</c:v>
                </c:pt>
                <c:pt idx="13">
                  <c:v>103.9</c:v>
                </c:pt>
              </c:numCache>
            </c:numRef>
          </c:val>
          <c:smooth val="0"/>
          <c:extLst>
            <c:ext xmlns:c16="http://schemas.microsoft.com/office/drawing/2014/chart" uri="{C3380CC4-5D6E-409C-BE32-E72D297353CC}">
              <c16:uniqueId val="{00000001-0142-194D-B3CE-D5A711E7240D}"/>
            </c:ext>
          </c:extLst>
        </c:ser>
        <c:dLbls>
          <c:dLblPos val="ctr"/>
          <c:showLegendKey val="0"/>
          <c:showVal val="1"/>
          <c:showCatName val="0"/>
          <c:showSerName val="0"/>
          <c:showPercent val="0"/>
          <c:showBubbleSize val="0"/>
        </c:dLbls>
        <c:marker val="1"/>
        <c:smooth val="0"/>
        <c:axId val="1366165792"/>
        <c:axId val="1366167424"/>
      </c:lineChart>
      <c:catAx>
        <c:axId val="136616579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a:t>Temperature Range</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dk1">
                    <a:lumMod val="65000"/>
                    <a:lumOff val="35000"/>
                  </a:schemeClr>
                </a:solidFill>
                <a:latin typeface="+mn-lt"/>
                <a:ea typeface="+mn-ea"/>
                <a:cs typeface="+mn-cs"/>
              </a:defRPr>
            </a:pPr>
            <a:endParaRPr lang="en-US"/>
          </a:p>
        </c:txPr>
        <c:crossAx val="1366167424"/>
        <c:crosses val="autoZero"/>
        <c:auto val="1"/>
        <c:lblAlgn val="ctr"/>
        <c:lblOffset val="100"/>
        <c:noMultiLvlLbl val="0"/>
      </c:catAx>
      <c:valAx>
        <c:axId val="1366167424"/>
        <c:scaling>
          <c:orientation val="minMax"/>
        </c:scaling>
        <c:delete val="1"/>
        <c:axPos val="l"/>
        <c:title>
          <c:tx>
            <c:rich>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r>
                  <a:rPr lang="en-US" sz="2000"/>
                  <a:t>Efficiency</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366165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sz="11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07AB7-0CCC-814F-96CD-0FF0D6A89E65}"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759538EA-115F-EE4F-8B10-D10038DBD452}">
      <dgm:prSet phldrT="[Text]"/>
      <dgm:spPr/>
      <dgm:t>
        <a:bodyPr/>
        <a:lstStyle/>
        <a:p>
          <a:pPr>
            <a:lnSpc>
              <a:spcPct val="100000"/>
            </a:lnSpc>
          </a:pPr>
          <a:r>
            <a:rPr lang="en-US">
              <a:latin typeface="Helvetica Neue" panose="02000503000000020004" pitchFamily="2" charset="0"/>
              <a:ea typeface="Helvetica Neue" panose="02000503000000020004" pitchFamily="2" charset="0"/>
              <a:cs typeface="Helvetica Neue" panose="02000503000000020004" pitchFamily="2" charset="0"/>
            </a:rPr>
            <a:t>Cost of electricity is </a:t>
          </a:r>
          <a:r>
            <a:rPr lang="en-US" b="1">
              <a:latin typeface="Helvetica Neue" panose="02000503000000020004" pitchFamily="2" charset="0"/>
              <a:ea typeface="Helvetica Neue" panose="02000503000000020004" pitchFamily="2" charset="0"/>
              <a:cs typeface="Helvetica Neue" panose="02000503000000020004" pitchFamily="2" charset="0"/>
            </a:rPr>
            <a:t>lower</a:t>
          </a:r>
          <a:r>
            <a:rPr lang="en-US" b="0">
              <a:latin typeface="Helvetica Neue" panose="02000503000000020004" pitchFamily="2" charset="0"/>
              <a:ea typeface="Helvetica Neue" panose="02000503000000020004" pitchFamily="2" charset="0"/>
              <a:cs typeface="Helvetica Neue" panose="02000503000000020004" pitchFamily="2" charset="0"/>
            </a:rPr>
            <a:t> than the cost of gas</a:t>
          </a:r>
          <a:endParaRPr lang="en-US" dirty="0"/>
        </a:p>
      </dgm:t>
    </dgm:pt>
    <dgm:pt modelId="{669AB572-A595-ED4C-8C9B-1B9167F3584B}" type="parTrans" cxnId="{8E27D803-6A1A-2D49-9F81-401E38C37E5A}">
      <dgm:prSet/>
      <dgm:spPr/>
      <dgm:t>
        <a:bodyPr/>
        <a:lstStyle/>
        <a:p>
          <a:endParaRPr lang="en-US"/>
        </a:p>
      </dgm:t>
    </dgm:pt>
    <dgm:pt modelId="{2C2987C3-B984-F445-ABD3-5B84F6E83A51}" type="sibTrans" cxnId="{8E27D803-6A1A-2D49-9F81-401E38C37E5A}">
      <dgm:prSet/>
      <dgm:spPr>
        <a:solidFill>
          <a:schemeClr val="accent3"/>
        </a:solidFill>
        <a:ln>
          <a:solidFill>
            <a:schemeClr val="accent3"/>
          </a:solidFill>
        </a:ln>
      </dgm:spPr>
      <dgm:t>
        <a:bodyPr/>
        <a:lstStyle/>
        <a:p>
          <a:endParaRPr lang="en-US"/>
        </a:p>
      </dgm:t>
    </dgm:pt>
    <dgm:pt modelId="{4B49A708-A8F3-B648-84EE-2EFAA1221BCD}">
      <dgm:prSet phldrT="[Text]"/>
      <dgm:spPr/>
      <dgm:t>
        <a:bodyPr/>
        <a:lstStyle/>
        <a:p>
          <a:pPr>
            <a:lnSpc>
              <a:spcPct val="100000"/>
            </a:lnSpc>
          </a:pPr>
          <a:r>
            <a:rPr lang="en-US" dirty="0">
              <a:latin typeface="Helvetica Neue" panose="02000503000000020004" pitchFamily="2" charset="0"/>
              <a:ea typeface="Helvetica Neue" panose="02000503000000020004" pitchFamily="2" charset="0"/>
              <a:cs typeface="Helvetica Neue" panose="02000503000000020004" pitchFamily="2" charset="0"/>
            </a:rPr>
            <a:t>Maintenance cost of EVs are </a:t>
          </a:r>
          <a:r>
            <a:rPr lang="en-US" b="1" dirty="0">
              <a:latin typeface="Helvetica Neue" panose="02000503000000020004" pitchFamily="2" charset="0"/>
              <a:ea typeface="Helvetica Neue" panose="02000503000000020004" pitchFamily="2" charset="0"/>
              <a:cs typeface="Helvetica Neue" panose="02000503000000020004" pitchFamily="2" charset="0"/>
            </a:rPr>
            <a:t>lower</a:t>
          </a:r>
          <a:r>
            <a:rPr lang="en-US" dirty="0">
              <a:latin typeface="Helvetica Neue" panose="02000503000000020004" pitchFamily="2" charset="0"/>
              <a:ea typeface="Helvetica Neue" panose="02000503000000020004" pitchFamily="2" charset="0"/>
              <a:cs typeface="Helvetica Neue" panose="02000503000000020004" pitchFamily="2" charset="0"/>
            </a:rPr>
            <a:t> than ICE vehicles</a:t>
          </a:r>
          <a:endParaRPr lang="en-US" dirty="0"/>
        </a:p>
      </dgm:t>
    </dgm:pt>
    <dgm:pt modelId="{29A3FEF0-643C-594E-A9AF-57CAFBEE02DB}" type="parTrans" cxnId="{B0FB1EC6-0D7F-FE4A-B587-02EE9B50BE1B}">
      <dgm:prSet/>
      <dgm:spPr/>
      <dgm:t>
        <a:bodyPr/>
        <a:lstStyle/>
        <a:p>
          <a:endParaRPr lang="en-US"/>
        </a:p>
      </dgm:t>
    </dgm:pt>
    <dgm:pt modelId="{7A39DD3A-07E2-C84A-9439-DFB2C49AD3F7}" type="sibTrans" cxnId="{B0FB1EC6-0D7F-FE4A-B587-02EE9B50BE1B}">
      <dgm:prSet/>
      <dgm:spPr/>
      <dgm:t>
        <a:bodyPr/>
        <a:lstStyle/>
        <a:p>
          <a:endParaRPr lang="en-US"/>
        </a:p>
      </dgm:t>
    </dgm:pt>
    <dgm:pt modelId="{93EEC6AA-0525-DC4D-B89A-A14AC4906B49}">
      <dgm:prSet phldrT="[Text]"/>
      <dgm:spPr/>
      <dgm:t>
        <a:bodyPr/>
        <a:lstStyle/>
        <a:p>
          <a:pPr>
            <a:lnSpc>
              <a:spcPct val="100000"/>
            </a:lnSpc>
          </a:pPr>
          <a:r>
            <a:rPr lang="en-US">
              <a:latin typeface="Helvetica Neue" panose="02000503000000020004" pitchFamily="2" charset="0"/>
              <a:ea typeface="Helvetica Neue" panose="02000503000000020004" pitchFamily="2" charset="0"/>
              <a:cs typeface="Helvetica Neue" panose="02000503000000020004" pitchFamily="2" charset="0"/>
            </a:rPr>
            <a:t>Federal and provincial governments offer rebates and incentives for EVs.</a:t>
          </a:r>
          <a:endParaRPr lang="en-US" dirty="0"/>
        </a:p>
      </dgm:t>
    </dgm:pt>
    <dgm:pt modelId="{05624CD9-3AE3-D84D-8E52-DF8044B4181F}" type="parTrans" cxnId="{B3DE416C-E8DA-D542-B1AA-75B6C41331FA}">
      <dgm:prSet/>
      <dgm:spPr/>
      <dgm:t>
        <a:bodyPr/>
        <a:lstStyle/>
        <a:p>
          <a:endParaRPr lang="en-US"/>
        </a:p>
      </dgm:t>
    </dgm:pt>
    <dgm:pt modelId="{85EAA51B-C2ED-ED47-A44A-F14F57BBCA44}" type="sibTrans" cxnId="{B3DE416C-E8DA-D542-B1AA-75B6C41331FA}">
      <dgm:prSet/>
      <dgm:spPr/>
      <dgm:t>
        <a:bodyPr/>
        <a:lstStyle/>
        <a:p>
          <a:endParaRPr lang="en-US"/>
        </a:p>
      </dgm:t>
    </dgm:pt>
    <dgm:pt modelId="{EF3CA66F-6105-7F4C-8C35-58FF59C5A48B}">
      <dgm:prSet/>
      <dgm:spPr/>
      <dgm:t>
        <a:bodyPr/>
        <a:lstStyle/>
        <a:p>
          <a:pPr>
            <a:lnSpc>
              <a:spcPct val="100000"/>
            </a:lnSpc>
          </a:pPr>
          <a:r>
            <a:rPr lang="en-US" dirty="0">
              <a:latin typeface="Helvetica Neue" panose="02000503000000020004" pitchFamily="2" charset="0"/>
              <a:ea typeface="Helvetica Neue" panose="02000503000000020004" pitchFamily="2" charset="0"/>
              <a:cs typeface="Helvetica Neue" panose="02000503000000020004" pitchFamily="2" charset="0"/>
            </a:rPr>
            <a:t>ICEs require oil, coolant, transmission fluid and belt changes.</a:t>
          </a:r>
        </a:p>
      </dgm:t>
    </dgm:pt>
    <dgm:pt modelId="{4CE18CA1-DBBB-CB41-8F01-83D5C5E0001A}" type="parTrans" cxnId="{9A7E2C9E-E26F-BC47-9962-8E1063CACD28}">
      <dgm:prSet/>
      <dgm:spPr/>
      <dgm:t>
        <a:bodyPr/>
        <a:lstStyle/>
        <a:p>
          <a:endParaRPr lang="en-US"/>
        </a:p>
      </dgm:t>
    </dgm:pt>
    <dgm:pt modelId="{FB6286C2-ACB1-FE47-AC8B-D0F86342058E}" type="sibTrans" cxnId="{9A7E2C9E-E26F-BC47-9962-8E1063CACD28}">
      <dgm:prSet/>
      <dgm:spPr/>
      <dgm:t>
        <a:bodyPr/>
        <a:lstStyle/>
        <a:p>
          <a:endParaRPr lang="en-US"/>
        </a:p>
      </dgm:t>
    </dgm:pt>
    <dgm:pt modelId="{9493E351-DA6A-5848-901A-251A935C390E}">
      <dgm:prSet/>
      <dgm:spPr/>
      <dgm:t>
        <a:bodyPr/>
        <a:lstStyle/>
        <a:p>
          <a:pPr>
            <a:lnSpc>
              <a:spcPct val="100000"/>
            </a:lnSpc>
          </a:pPr>
          <a:r>
            <a:rPr lang="en-US">
              <a:latin typeface="Helvetica Neue" panose="02000503000000020004" pitchFamily="2" charset="0"/>
              <a:ea typeface="Helvetica Neue" panose="02000503000000020004" pitchFamily="2" charset="0"/>
              <a:cs typeface="Helvetica Neue" panose="02000503000000020004" pitchFamily="2" charset="0"/>
            </a:rPr>
            <a:t>EVs do not have any moving parts or an internal combustion engine and do not require the maintenance</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dgm:t>
    </dgm:pt>
    <dgm:pt modelId="{4E09EEAD-AB35-E843-AB12-7BBF49F37F0A}" type="parTrans" cxnId="{EFDDA272-64C8-F241-A9DB-4BBE1CCD30C2}">
      <dgm:prSet/>
      <dgm:spPr/>
      <dgm:t>
        <a:bodyPr/>
        <a:lstStyle/>
        <a:p>
          <a:endParaRPr lang="en-US"/>
        </a:p>
      </dgm:t>
    </dgm:pt>
    <dgm:pt modelId="{89C024AF-0FC9-C546-87F4-7773CAFF285E}" type="sibTrans" cxnId="{EFDDA272-64C8-F241-A9DB-4BBE1CCD30C2}">
      <dgm:prSet/>
      <dgm:spPr/>
      <dgm:t>
        <a:bodyPr/>
        <a:lstStyle/>
        <a:p>
          <a:endParaRPr lang="en-US"/>
        </a:p>
      </dgm:t>
    </dgm:pt>
    <dgm:pt modelId="{382F76D1-473D-374C-976A-B4C5966EC496}">
      <dgm:prSet/>
      <dgm:spPr/>
      <dgm:t>
        <a:bodyPr/>
        <a:lstStyle/>
        <a:p>
          <a:pPr>
            <a:lnSpc>
              <a:spcPct val="100000"/>
            </a:lnSpc>
          </a:pPr>
          <a:r>
            <a:rPr lang="en-US" dirty="0">
              <a:latin typeface="Helvetica Neue" panose="02000503000000020004" pitchFamily="2" charset="0"/>
              <a:ea typeface="Helvetica Neue" panose="02000503000000020004" pitchFamily="2" charset="0"/>
              <a:cs typeface="Helvetica Neue" panose="02000503000000020004" pitchFamily="2" charset="0"/>
            </a:rPr>
            <a:t>EVs only require tire and battery changes</a:t>
          </a:r>
        </a:p>
      </dgm:t>
    </dgm:pt>
    <dgm:pt modelId="{27B84BD8-1676-B34A-8181-23CD81599272}" type="parTrans" cxnId="{3880258D-B480-5C43-9F67-BCE98C2091DA}">
      <dgm:prSet/>
      <dgm:spPr/>
      <dgm:t>
        <a:bodyPr/>
        <a:lstStyle/>
        <a:p>
          <a:endParaRPr lang="en-US"/>
        </a:p>
      </dgm:t>
    </dgm:pt>
    <dgm:pt modelId="{B38C50F7-8F2B-DB4B-AB05-0022FCFA4A53}" type="sibTrans" cxnId="{3880258D-B480-5C43-9F67-BCE98C2091DA}">
      <dgm:prSet/>
      <dgm:spPr/>
      <dgm:t>
        <a:bodyPr/>
        <a:lstStyle/>
        <a:p>
          <a:endParaRPr lang="en-US"/>
        </a:p>
      </dgm:t>
    </dgm:pt>
    <dgm:pt modelId="{A98593C3-E110-1943-87E2-E88A1A94534F}" type="pres">
      <dgm:prSet presAssocID="{3EC07AB7-0CCC-814F-96CD-0FF0D6A89E65}" presName="Name0" presStyleCnt="0">
        <dgm:presLayoutVars>
          <dgm:chMax val="7"/>
          <dgm:chPref val="7"/>
          <dgm:dir/>
        </dgm:presLayoutVars>
      </dgm:prSet>
      <dgm:spPr/>
    </dgm:pt>
    <dgm:pt modelId="{AEF59B5D-DF47-3F46-8685-9CF5C76C3E45}" type="pres">
      <dgm:prSet presAssocID="{3EC07AB7-0CCC-814F-96CD-0FF0D6A89E65}" presName="Name1" presStyleCnt="0"/>
      <dgm:spPr/>
    </dgm:pt>
    <dgm:pt modelId="{F72F8FC6-E809-B341-8F52-C3753225BC9E}" type="pres">
      <dgm:prSet presAssocID="{3EC07AB7-0CCC-814F-96CD-0FF0D6A89E65}" presName="cycle" presStyleCnt="0"/>
      <dgm:spPr/>
    </dgm:pt>
    <dgm:pt modelId="{224DE9AB-E7E7-F244-9865-D4CFA4F6D0DF}" type="pres">
      <dgm:prSet presAssocID="{3EC07AB7-0CCC-814F-96CD-0FF0D6A89E65}" presName="srcNode" presStyleLbl="node1" presStyleIdx="0" presStyleCnt="3"/>
      <dgm:spPr/>
    </dgm:pt>
    <dgm:pt modelId="{498FAC4E-B2CA-024F-BEAA-05CA16991D66}" type="pres">
      <dgm:prSet presAssocID="{3EC07AB7-0CCC-814F-96CD-0FF0D6A89E65}" presName="conn" presStyleLbl="parChTrans1D2" presStyleIdx="0" presStyleCnt="1"/>
      <dgm:spPr/>
    </dgm:pt>
    <dgm:pt modelId="{6B1DE986-A08C-A446-AD3B-2A140A8833E0}" type="pres">
      <dgm:prSet presAssocID="{3EC07AB7-0CCC-814F-96CD-0FF0D6A89E65}" presName="extraNode" presStyleLbl="node1" presStyleIdx="0" presStyleCnt="3"/>
      <dgm:spPr/>
    </dgm:pt>
    <dgm:pt modelId="{EB418649-0DD6-5549-A0FF-65EA966A3EE4}" type="pres">
      <dgm:prSet presAssocID="{3EC07AB7-0CCC-814F-96CD-0FF0D6A89E65}" presName="dstNode" presStyleLbl="node1" presStyleIdx="0" presStyleCnt="3"/>
      <dgm:spPr/>
    </dgm:pt>
    <dgm:pt modelId="{75B32BCD-6553-394D-82C9-0273CCC57A1F}" type="pres">
      <dgm:prSet presAssocID="{759538EA-115F-EE4F-8B10-D10038DBD452}" presName="text_1" presStyleLbl="node1" presStyleIdx="0" presStyleCnt="3">
        <dgm:presLayoutVars>
          <dgm:bulletEnabled val="1"/>
        </dgm:presLayoutVars>
      </dgm:prSet>
      <dgm:spPr/>
    </dgm:pt>
    <dgm:pt modelId="{68CD798A-943B-7449-9CD4-4B3989D19071}" type="pres">
      <dgm:prSet presAssocID="{759538EA-115F-EE4F-8B10-D10038DBD452}" presName="accent_1" presStyleCnt="0"/>
      <dgm:spPr/>
    </dgm:pt>
    <dgm:pt modelId="{E4D9ABF3-8589-C34B-BF54-013343EF9124}" type="pres">
      <dgm:prSet presAssocID="{759538EA-115F-EE4F-8B10-D10038DBD452}" presName="accentRepeatNode" presStyleLbl="solidFgAcc1" presStyleIdx="0" presStyleCnt="3"/>
      <dgm:spPr/>
    </dgm:pt>
    <dgm:pt modelId="{276E61DE-098F-384D-A23A-168DA5D3B0F3}" type="pres">
      <dgm:prSet presAssocID="{4B49A708-A8F3-B648-84EE-2EFAA1221BCD}" presName="text_2" presStyleLbl="node1" presStyleIdx="1" presStyleCnt="3">
        <dgm:presLayoutVars>
          <dgm:bulletEnabled val="1"/>
        </dgm:presLayoutVars>
      </dgm:prSet>
      <dgm:spPr/>
    </dgm:pt>
    <dgm:pt modelId="{45CAB1B1-156E-9543-8F29-1272D8984002}" type="pres">
      <dgm:prSet presAssocID="{4B49A708-A8F3-B648-84EE-2EFAA1221BCD}" presName="accent_2" presStyleCnt="0"/>
      <dgm:spPr/>
    </dgm:pt>
    <dgm:pt modelId="{3BC388F2-53C1-A547-B7D0-81E8908C0E08}" type="pres">
      <dgm:prSet presAssocID="{4B49A708-A8F3-B648-84EE-2EFAA1221BCD}" presName="accentRepeatNode" presStyleLbl="solidFgAcc1" presStyleIdx="1" presStyleCnt="3"/>
      <dgm:spPr/>
    </dgm:pt>
    <dgm:pt modelId="{0C5B8D33-18C1-464C-A993-D2E723F2F84C}" type="pres">
      <dgm:prSet presAssocID="{93EEC6AA-0525-DC4D-B89A-A14AC4906B49}" presName="text_3" presStyleLbl="node1" presStyleIdx="2" presStyleCnt="3">
        <dgm:presLayoutVars>
          <dgm:bulletEnabled val="1"/>
        </dgm:presLayoutVars>
      </dgm:prSet>
      <dgm:spPr/>
    </dgm:pt>
    <dgm:pt modelId="{94D844B3-B288-B749-B4B3-27527E08D1CF}" type="pres">
      <dgm:prSet presAssocID="{93EEC6AA-0525-DC4D-B89A-A14AC4906B49}" presName="accent_3" presStyleCnt="0"/>
      <dgm:spPr/>
    </dgm:pt>
    <dgm:pt modelId="{11E8D3A2-4777-0943-BED4-22A1B37D5368}" type="pres">
      <dgm:prSet presAssocID="{93EEC6AA-0525-DC4D-B89A-A14AC4906B49}" presName="accentRepeatNode" presStyleLbl="solidFgAcc1" presStyleIdx="2" presStyleCnt="3"/>
      <dgm:spPr/>
    </dgm:pt>
  </dgm:ptLst>
  <dgm:cxnLst>
    <dgm:cxn modelId="{8E27D803-6A1A-2D49-9F81-401E38C37E5A}" srcId="{3EC07AB7-0CCC-814F-96CD-0FF0D6A89E65}" destId="{759538EA-115F-EE4F-8B10-D10038DBD452}" srcOrd="0" destOrd="0" parTransId="{669AB572-A595-ED4C-8C9B-1B9167F3584B}" sibTransId="{2C2987C3-B984-F445-ABD3-5B84F6E83A51}"/>
    <dgm:cxn modelId="{4CCD3C23-730B-AB48-A90E-A5F8B754E201}" type="presOf" srcId="{93EEC6AA-0525-DC4D-B89A-A14AC4906B49}" destId="{0C5B8D33-18C1-464C-A993-D2E723F2F84C}" srcOrd="0" destOrd="0" presId="urn:microsoft.com/office/officeart/2008/layout/VerticalCurvedList"/>
    <dgm:cxn modelId="{0259F649-4B54-A541-AFB2-84A420AA4051}" type="presOf" srcId="{2C2987C3-B984-F445-ABD3-5B84F6E83A51}" destId="{498FAC4E-B2CA-024F-BEAA-05CA16991D66}" srcOrd="0" destOrd="0" presId="urn:microsoft.com/office/officeart/2008/layout/VerticalCurvedList"/>
    <dgm:cxn modelId="{506B9653-F77C-F84D-B3D6-9D55DA2000E6}" type="presOf" srcId="{4B49A708-A8F3-B648-84EE-2EFAA1221BCD}" destId="{276E61DE-098F-384D-A23A-168DA5D3B0F3}" srcOrd="0" destOrd="0" presId="urn:microsoft.com/office/officeart/2008/layout/VerticalCurvedList"/>
    <dgm:cxn modelId="{D2B6F960-AF7B-D74D-A2EF-2E494E57F89F}" type="presOf" srcId="{EF3CA66F-6105-7F4C-8C35-58FF59C5A48B}" destId="{276E61DE-098F-384D-A23A-168DA5D3B0F3}" srcOrd="0" destOrd="1" presId="urn:microsoft.com/office/officeart/2008/layout/VerticalCurvedList"/>
    <dgm:cxn modelId="{B3DE416C-E8DA-D542-B1AA-75B6C41331FA}" srcId="{3EC07AB7-0CCC-814F-96CD-0FF0D6A89E65}" destId="{93EEC6AA-0525-DC4D-B89A-A14AC4906B49}" srcOrd="2" destOrd="0" parTransId="{05624CD9-3AE3-D84D-8E52-DF8044B4181F}" sibTransId="{85EAA51B-C2ED-ED47-A44A-F14F57BBCA44}"/>
    <dgm:cxn modelId="{B2A0E96E-DCB3-6740-9D66-53A8D742078F}" type="presOf" srcId="{382F76D1-473D-374C-976A-B4C5966EC496}" destId="{276E61DE-098F-384D-A23A-168DA5D3B0F3}" srcOrd="0" destOrd="3" presId="urn:microsoft.com/office/officeart/2008/layout/VerticalCurvedList"/>
    <dgm:cxn modelId="{EFDDA272-64C8-F241-A9DB-4BBE1CCD30C2}" srcId="{4B49A708-A8F3-B648-84EE-2EFAA1221BCD}" destId="{9493E351-DA6A-5848-901A-251A935C390E}" srcOrd="1" destOrd="0" parTransId="{4E09EEAD-AB35-E843-AB12-7BBF49F37F0A}" sibTransId="{89C024AF-0FC9-C546-87F4-7773CAFF285E}"/>
    <dgm:cxn modelId="{3880258D-B480-5C43-9F67-BCE98C2091DA}" srcId="{4B49A708-A8F3-B648-84EE-2EFAA1221BCD}" destId="{382F76D1-473D-374C-976A-B4C5966EC496}" srcOrd="2" destOrd="0" parTransId="{27B84BD8-1676-B34A-8181-23CD81599272}" sibTransId="{B38C50F7-8F2B-DB4B-AB05-0022FCFA4A53}"/>
    <dgm:cxn modelId="{9A7E2C9E-E26F-BC47-9962-8E1063CACD28}" srcId="{4B49A708-A8F3-B648-84EE-2EFAA1221BCD}" destId="{EF3CA66F-6105-7F4C-8C35-58FF59C5A48B}" srcOrd="0" destOrd="0" parTransId="{4CE18CA1-DBBB-CB41-8F01-83D5C5E0001A}" sibTransId="{FB6286C2-ACB1-FE47-AC8B-D0F86342058E}"/>
    <dgm:cxn modelId="{0BC77EC0-5A4F-4E47-B0AB-B11BFA50C4F0}" type="presOf" srcId="{3EC07AB7-0CCC-814F-96CD-0FF0D6A89E65}" destId="{A98593C3-E110-1943-87E2-E88A1A94534F}" srcOrd="0" destOrd="0" presId="urn:microsoft.com/office/officeart/2008/layout/VerticalCurvedList"/>
    <dgm:cxn modelId="{B0FB1EC6-0D7F-FE4A-B587-02EE9B50BE1B}" srcId="{3EC07AB7-0CCC-814F-96CD-0FF0D6A89E65}" destId="{4B49A708-A8F3-B648-84EE-2EFAA1221BCD}" srcOrd="1" destOrd="0" parTransId="{29A3FEF0-643C-594E-A9AF-57CAFBEE02DB}" sibTransId="{7A39DD3A-07E2-C84A-9439-DFB2C49AD3F7}"/>
    <dgm:cxn modelId="{63E646EE-5251-2B41-BE97-6557FD5AEE75}" type="presOf" srcId="{759538EA-115F-EE4F-8B10-D10038DBD452}" destId="{75B32BCD-6553-394D-82C9-0273CCC57A1F}" srcOrd="0" destOrd="0" presId="urn:microsoft.com/office/officeart/2008/layout/VerticalCurvedList"/>
    <dgm:cxn modelId="{5CEDA9F2-46E6-DF4A-9AE8-BC84EF558C41}" type="presOf" srcId="{9493E351-DA6A-5848-901A-251A935C390E}" destId="{276E61DE-098F-384D-A23A-168DA5D3B0F3}" srcOrd="0" destOrd="2" presId="urn:microsoft.com/office/officeart/2008/layout/VerticalCurvedList"/>
    <dgm:cxn modelId="{247A8294-6536-FE47-8D7A-1DB361B1F4C3}" type="presParOf" srcId="{A98593C3-E110-1943-87E2-E88A1A94534F}" destId="{AEF59B5D-DF47-3F46-8685-9CF5C76C3E45}" srcOrd="0" destOrd="0" presId="urn:microsoft.com/office/officeart/2008/layout/VerticalCurvedList"/>
    <dgm:cxn modelId="{689DBC22-87FB-4A49-A45D-8B83F1B40D4D}" type="presParOf" srcId="{AEF59B5D-DF47-3F46-8685-9CF5C76C3E45}" destId="{F72F8FC6-E809-B341-8F52-C3753225BC9E}" srcOrd="0" destOrd="0" presId="urn:microsoft.com/office/officeart/2008/layout/VerticalCurvedList"/>
    <dgm:cxn modelId="{E57F560A-F41C-AB4B-B824-FEA59C9330AE}" type="presParOf" srcId="{F72F8FC6-E809-B341-8F52-C3753225BC9E}" destId="{224DE9AB-E7E7-F244-9865-D4CFA4F6D0DF}" srcOrd="0" destOrd="0" presId="urn:microsoft.com/office/officeart/2008/layout/VerticalCurvedList"/>
    <dgm:cxn modelId="{A30C7F96-EA18-694D-ACF3-552695B69268}" type="presParOf" srcId="{F72F8FC6-E809-B341-8F52-C3753225BC9E}" destId="{498FAC4E-B2CA-024F-BEAA-05CA16991D66}" srcOrd="1" destOrd="0" presId="urn:microsoft.com/office/officeart/2008/layout/VerticalCurvedList"/>
    <dgm:cxn modelId="{65A42950-7236-9E40-9773-E3773E16C317}" type="presParOf" srcId="{F72F8FC6-E809-B341-8F52-C3753225BC9E}" destId="{6B1DE986-A08C-A446-AD3B-2A140A8833E0}" srcOrd="2" destOrd="0" presId="urn:microsoft.com/office/officeart/2008/layout/VerticalCurvedList"/>
    <dgm:cxn modelId="{3A650805-E7E8-9242-BFEC-1A3A36E7D0C6}" type="presParOf" srcId="{F72F8FC6-E809-B341-8F52-C3753225BC9E}" destId="{EB418649-0DD6-5549-A0FF-65EA966A3EE4}" srcOrd="3" destOrd="0" presId="urn:microsoft.com/office/officeart/2008/layout/VerticalCurvedList"/>
    <dgm:cxn modelId="{59F69733-3B05-C640-ABBE-8D3A231A9DAF}" type="presParOf" srcId="{AEF59B5D-DF47-3F46-8685-9CF5C76C3E45}" destId="{75B32BCD-6553-394D-82C9-0273CCC57A1F}" srcOrd="1" destOrd="0" presId="urn:microsoft.com/office/officeart/2008/layout/VerticalCurvedList"/>
    <dgm:cxn modelId="{6877C6FD-6C70-B24A-8688-35027AE4F85B}" type="presParOf" srcId="{AEF59B5D-DF47-3F46-8685-9CF5C76C3E45}" destId="{68CD798A-943B-7449-9CD4-4B3989D19071}" srcOrd="2" destOrd="0" presId="urn:microsoft.com/office/officeart/2008/layout/VerticalCurvedList"/>
    <dgm:cxn modelId="{70ED753F-DC2B-E648-8D46-567A8005B0BA}" type="presParOf" srcId="{68CD798A-943B-7449-9CD4-4B3989D19071}" destId="{E4D9ABF3-8589-C34B-BF54-013343EF9124}" srcOrd="0" destOrd="0" presId="urn:microsoft.com/office/officeart/2008/layout/VerticalCurvedList"/>
    <dgm:cxn modelId="{77133E5F-28F6-3A42-A0DC-1CAA5BF405F0}" type="presParOf" srcId="{AEF59B5D-DF47-3F46-8685-9CF5C76C3E45}" destId="{276E61DE-098F-384D-A23A-168DA5D3B0F3}" srcOrd="3" destOrd="0" presId="urn:microsoft.com/office/officeart/2008/layout/VerticalCurvedList"/>
    <dgm:cxn modelId="{E37F7167-FF47-C541-A665-0AD12B9CCD02}" type="presParOf" srcId="{AEF59B5D-DF47-3F46-8685-9CF5C76C3E45}" destId="{45CAB1B1-156E-9543-8F29-1272D8984002}" srcOrd="4" destOrd="0" presId="urn:microsoft.com/office/officeart/2008/layout/VerticalCurvedList"/>
    <dgm:cxn modelId="{1BFD82DA-29FF-5147-857B-278CB98192F2}" type="presParOf" srcId="{45CAB1B1-156E-9543-8F29-1272D8984002}" destId="{3BC388F2-53C1-A547-B7D0-81E8908C0E08}" srcOrd="0" destOrd="0" presId="urn:microsoft.com/office/officeart/2008/layout/VerticalCurvedList"/>
    <dgm:cxn modelId="{E83E7BED-7579-CB48-B126-6CBE46E920F9}" type="presParOf" srcId="{AEF59B5D-DF47-3F46-8685-9CF5C76C3E45}" destId="{0C5B8D33-18C1-464C-A993-D2E723F2F84C}" srcOrd="5" destOrd="0" presId="urn:microsoft.com/office/officeart/2008/layout/VerticalCurvedList"/>
    <dgm:cxn modelId="{F4FCF9A4-A31B-BF41-B295-06F60A8E4F09}" type="presParOf" srcId="{AEF59B5D-DF47-3F46-8685-9CF5C76C3E45}" destId="{94D844B3-B288-B749-B4B3-27527E08D1CF}" srcOrd="6" destOrd="0" presId="urn:microsoft.com/office/officeart/2008/layout/VerticalCurvedList"/>
    <dgm:cxn modelId="{76670E05-E294-A741-B3C3-CBA55D9A3440}" type="presParOf" srcId="{94D844B3-B288-B749-B4B3-27527E08D1CF}" destId="{11E8D3A2-4777-0943-BED4-22A1B37D536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0D4AA3-586F-734C-B1CE-BAEA0B038522}"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E385F1EF-07AB-A74A-9084-9CB800E4913D}">
      <dgm:prSet/>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Charging:</a:t>
          </a:r>
          <a:endParaRPr lang="en-CA" dirty="0">
            <a:latin typeface="Helvetica Neue" panose="02000503000000020004" pitchFamily="2" charset="0"/>
            <a:ea typeface="Helvetica Neue" panose="02000503000000020004" pitchFamily="2" charset="0"/>
            <a:cs typeface="Helvetica Neue" panose="02000503000000020004" pitchFamily="2" charset="0"/>
          </a:endParaRPr>
        </a:p>
      </dgm:t>
    </dgm:pt>
    <dgm:pt modelId="{726E8BD6-DB20-0B4C-BFC3-DC45D045ED3B}" type="parTrans" cxnId="{B7745508-CA13-5C49-91A7-8AEB03FC23CA}">
      <dgm:prSet/>
      <dgm:spPr/>
      <dgm:t>
        <a:bodyPr/>
        <a:lstStyle/>
        <a:p>
          <a:endParaRPr lang="en-US"/>
        </a:p>
      </dgm:t>
    </dgm:pt>
    <dgm:pt modelId="{EC34D97E-1D43-F247-B72D-857A5B41AC38}" type="sibTrans" cxnId="{B7745508-CA13-5C49-91A7-8AEB03FC23CA}">
      <dgm:prSet/>
      <dgm:spPr/>
      <dgm:t>
        <a:bodyPr/>
        <a:lstStyle/>
        <a:p>
          <a:endParaRPr lang="en-US"/>
        </a:p>
      </dgm:t>
    </dgm:pt>
    <dgm:pt modelId="{35063E57-1EFA-9B4E-A432-6BD0AACA15D8}">
      <dgm:prSet/>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Range:</a:t>
          </a:r>
          <a:endParaRPr lang="en-CA" dirty="0">
            <a:latin typeface="Helvetica Neue" panose="02000503000000020004" pitchFamily="2" charset="0"/>
            <a:ea typeface="Helvetica Neue" panose="02000503000000020004" pitchFamily="2" charset="0"/>
            <a:cs typeface="Helvetica Neue" panose="02000503000000020004" pitchFamily="2" charset="0"/>
          </a:endParaRPr>
        </a:p>
      </dgm:t>
    </dgm:pt>
    <dgm:pt modelId="{C9AD85F0-0547-E24E-BCC9-0D19E1CD6094}" type="parTrans" cxnId="{CAEDDD69-EE88-294E-A951-931589F74951}">
      <dgm:prSet/>
      <dgm:spPr/>
      <dgm:t>
        <a:bodyPr/>
        <a:lstStyle/>
        <a:p>
          <a:endParaRPr lang="en-US"/>
        </a:p>
      </dgm:t>
    </dgm:pt>
    <dgm:pt modelId="{90FECA73-F464-3247-8970-AC5B8FFD1A6C}" type="sibTrans" cxnId="{CAEDDD69-EE88-294E-A951-931589F74951}">
      <dgm:prSet/>
      <dgm:spPr/>
      <dgm:t>
        <a:bodyPr/>
        <a:lstStyle/>
        <a:p>
          <a:endParaRPr lang="en-US"/>
        </a:p>
      </dgm:t>
    </dgm:pt>
    <dgm:pt modelId="{B834C791-0BC7-B04C-BC63-7BC567C0462E}">
      <dgm:prSet custT="1"/>
      <dgm:spPr/>
      <dgm:t>
        <a:bodyPr/>
        <a:lstStyle/>
        <a:p>
          <a:r>
            <a:rPr lang="en-US" sz="2500" dirty="0">
              <a:solidFill>
                <a:schemeClr val="tx2"/>
              </a:solidFill>
            </a:rPr>
            <a:t>Time to charge to full should be considered</a:t>
          </a:r>
          <a:endParaRPr lang="en-CA" sz="2500" dirty="0">
            <a:solidFill>
              <a:schemeClr val="tx2"/>
            </a:solidFill>
          </a:endParaRPr>
        </a:p>
      </dgm:t>
    </dgm:pt>
    <dgm:pt modelId="{B0472F82-6F1B-5C41-8030-6B2D7C0B073D}" type="parTrans" cxnId="{37E54B72-1266-464C-9A46-BC43FAC76B68}">
      <dgm:prSet/>
      <dgm:spPr/>
      <dgm:t>
        <a:bodyPr/>
        <a:lstStyle/>
        <a:p>
          <a:endParaRPr lang="en-US"/>
        </a:p>
      </dgm:t>
    </dgm:pt>
    <dgm:pt modelId="{0626F7BB-6DC6-F646-A4DA-43B6CD436A3B}" type="sibTrans" cxnId="{37E54B72-1266-464C-9A46-BC43FAC76B68}">
      <dgm:prSet/>
      <dgm:spPr/>
      <dgm:t>
        <a:bodyPr/>
        <a:lstStyle/>
        <a:p>
          <a:endParaRPr lang="en-US"/>
        </a:p>
      </dgm:t>
    </dgm:pt>
    <dgm:pt modelId="{7999B9BE-B68D-D944-A8F5-E885892AE423}">
      <dgm:prSet/>
      <dgm:spPr/>
      <dgm: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Battery Life and Warranty:</a:t>
          </a:r>
          <a:endParaRPr lang="en-CA" dirty="0">
            <a:latin typeface="Helvetica Neue" panose="02000503000000020004" pitchFamily="2" charset="0"/>
            <a:ea typeface="Helvetica Neue" panose="02000503000000020004" pitchFamily="2" charset="0"/>
            <a:cs typeface="Helvetica Neue" panose="02000503000000020004" pitchFamily="2" charset="0"/>
          </a:endParaRPr>
        </a:p>
      </dgm:t>
    </dgm:pt>
    <dgm:pt modelId="{10B47626-47F6-7D44-AACD-07170F0FCEFC}" type="parTrans" cxnId="{33888ECD-DD1B-174F-AF94-76380631A1AD}">
      <dgm:prSet/>
      <dgm:spPr/>
      <dgm:t>
        <a:bodyPr/>
        <a:lstStyle/>
        <a:p>
          <a:endParaRPr lang="en-US"/>
        </a:p>
      </dgm:t>
    </dgm:pt>
    <dgm:pt modelId="{6663C590-2250-E94A-95D3-B317B3A8BFA8}" type="sibTrans" cxnId="{33888ECD-DD1B-174F-AF94-76380631A1AD}">
      <dgm:prSet/>
      <dgm:spPr/>
      <dgm:t>
        <a:bodyPr/>
        <a:lstStyle/>
        <a:p>
          <a:endParaRPr lang="en-US"/>
        </a:p>
      </dgm:t>
    </dgm:pt>
    <dgm:pt modelId="{26696A79-874E-9E42-A858-BC87FF3B78C1}">
      <dgm:prSet custT="1"/>
      <dgm:spPr/>
      <dgm:t>
        <a:bodyPr/>
        <a:lstStyle/>
        <a:p>
          <a:r>
            <a:rPr lang="en-US" sz="2500" dirty="0">
              <a:solidFill>
                <a:schemeClr val="tx2"/>
              </a:solidFill>
            </a:rPr>
            <a:t>How far you can travel on one full battery. </a:t>
          </a:r>
          <a:endParaRPr lang="en-CA" sz="2500" dirty="0">
            <a:solidFill>
              <a:schemeClr val="tx2"/>
            </a:solidFill>
          </a:endParaRPr>
        </a:p>
      </dgm:t>
    </dgm:pt>
    <dgm:pt modelId="{C151D032-6B2B-EA40-A972-568BDA37D519}" type="parTrans" cxnId="{F2C7CCF5-4C6A-134C-A57A-75A276F4FF90}">
      <dgm:prSet/>
      <dgm:spPr/>
      <dgm:t>
        <a:bodyPr/>
        <a:lstStyle/>
        <a:p>
          <a:endParaRPr lang="en-US"/>
        </a:p>
      </dgm:t>
    </dgm:pt>
    <dgm:pt modelId="{513F7D44-7567-9D4A-A63C-4C6A731471B8}" type="sibTrans" cxnId="{F2C7CCF5-4C6A-134C-A57A-75A276F4FF90}">
      <dgm:prSet/>
      <dgm:spPr/>
      <dgm:t>
        <a:bodyPr/>
        <a:lstStyle/>
        <a:p>
          <a:endParaRPr lang="en-US"/>
        </a:p>
      </dgm:t>
    </dgm:pt>
    <dgm:pt modelId="{7CF8148D-7EF4-B54E-9E20-295C81DBA7B3}">
      <dgm:prSet custT="1"/>
      <dgm:spPr/>
      <dgm:t>
        <a:bodyPr/>
        <a:lstStyle/>
        <a:p>
          <a:r>
            <a:rPr lang="en-US" sz="2500" dirty="0">
              <a:solidFill>
                <a:schemeClr val="tx2"/>
              </a:solidFill>
            </a:rPr>
            <a:t>A battery is similar to the transmission. The longer the warranty, the better</a:t>
          </a:r>
          <a:endParaRPr lang="en-CA" sz="2500" dirty="0">
            <a:solidFill>
              <a:schemeClr val="tx2"/>
            </a:solidFill>
          </a:endParaRPr>
        </a:p>
      </dgm:t>
    </dgm:pt>
    <dgm:pt modelId="{07D790E1-88C2-2040-8E69-2129FA0D8673}" type="parTrans" cxnId="{E13AF283-DA3E-BF4D-86C5-3E24FDB02697}">
      <dgm:prSet/>
      <dgm:spPr/>
      <dgm:t>
        <a:bodyPr/>
        <a:lstStyle/>
        <a:p>
          <a:endParaRPr lang="en-US"/>
        </a:p>
      </dgm:t>
    </dgm:pt>
    <dgm:pt modelId="{3817DC29-E134-DB46-A7B5-FFD0CDC6405F}" type="sibTrans" cxnId="{E13AF283-DA3E-BF4D-86C5-3E24FDB02697}">
      <dgm:prSet/>
      <dgm:spPr/>
      <dgm:t>
        <a:bodyPr/>
        <a:lstStyle/>
        <a:p>
          <a:endParaRPr lang="en-US"/>
        </a:p>
      </dgm:t>
    </dgm:pt>
    <dgm:pt modelId="{D4716E33-11A3-5C4A-A47A-2942207A78A0}" type="pres">
      <dgm:prSet presAssocID="{F40D4AA3-586F-734C-B1CE-BAEA0B038522}" presName="Name0" presStyleCnt="0">
        <dgm:presLayoutVars>
          <dgm:chPref val="3"/>
          <dgm:dir/>
          <dgm:animLvl val="lvl"/>
          <dgm:resizeHandles/>
        </dgm:presLayoutVars>
      </dgm:prSet>
      <dgm:spPr/>
    </dgm:pt>
    <dgm:pt modelId="{A1075582-4879-C64D-A12F-169911616615}" type="pres">
      <dgm:prSet presAssocID="{E385F1EF-07AB-A74A-9084-9CB800E4913D}" presName="horFlow" presStyleCnt="0"/>
      <dgm:spPr/>
    </dgm:pt>
    <dgm:pt modelId="{CFBE0468-AD92-AE4C-B0A6-DCE8179D1215}" type="pres">
      <dgm:prSet presAssocID="{E385F1EF-07AB-A74A-9084-9CB800E4913D}" presName="bigChev" presStyleLbl="node1" presStyleIdx="0" presStyleCnt="3"/>
      <dgm:spPr/>
    </dgm:pt>
    <dgm:pt modelId="{89F0E4A4-BC26-1844-A727-10D2D2F12FD2}" type="pres">
      <dgm:prSet presAssocID="{B0472F82-6F1B-5C41-8030-6B2D7C0B073D}" presName="parTrans" presStyleCnt="0"/>
      <dgm:spPr/>
    </dgm:pt>
    <dgm:pt modelId="{84A0CC7A-4F0B-CF4E-B5B7-2A67AC20D534}" type="pres">
      <dgm:prSet presAssocID="{B834C791-0BC7-B04C-BC63-7BC567C0462E}" presName="node" presStyleLbl="alignAccFollowNode1" presStyleIdx="0" presStyleCnt="3" custScaleX="208578" custScaleY="123441">
        <dgm:presLayoutVars>
          <dgm:bulletEnabled val="1"/>
        </dgm:presLayoutVars>
      </dgm:prSet>
      <dgm:spPr/>
    </dgm:pt>
    <dgm:pt modelId="{7F8A51B2-8EED-574C-9318-03464987C8CC}" type="pres">
      <dgm:prSet presAssocID="{E385F1EF-07AB-A74A-9084-9CB800E4913D}" presName="vSp" presStyleCnt="0"/>
      <dgm:spPr/>
    </dgm:pt>
    <dgm:pt modelId="{1901A29F-4EA2-704F-8D05-E5E8511CEA3E}" type="pres">
      <dgm:prSet presAssocID="{35063E57-1EFA-9B4E-A432-6BD0AACA15D8}" presName="horFlow" presStyleCnt="0"/>
      <dgm:spPr/>
    </dgm:pt>
    <dgm:pt modelId="{E32B2035-7D44-0D44-A162-9476A4A21840}" type="pres">
      <dgm:prSet presAssocID="{35063E57-1EFA-9B4E-A432-6BD0AACA15D8}" presName="bigChev" presStyleLbl="node1" presStyleIdx="1" presStyleCnt="3"/>
      <dgm:spPr/>
    </dgm:pt>
    <dgm:pt modelId="{E6CF0E6D-2F16-0145-9818-406D892C57C9}" type="pres">
      <dgm:prSet presAssocID="{C151D032-6B2B-EA40-A972-568BDA37D519}" presName="parTrans" presStyleCnt="0"/>
      <dgm:spPr/>
    </dgm:pt>
    <dgm:pt modelId="{F2587316-5A17-D241-9E5D-5E8EA919FF47}" type="pres">
      <dgm:prSet presAssocID="{26696A79-874E-9E42-A858-BC87FF3B78C1}" presName="node" presStyleLbl="alignAccFollowNode1" presStyleIdx="1" presStyleCnt="3" custScaleX="208578" custScaleY="123441">
        <dgm:presLayoutVars>
          <dgm:bulletEnabled val="1"/>
        </dgm:presLayoutVars>
      </dgm:prSet>
      <dgm:spPr/>
    </dgm:pt>
    <dgm:pt modelId="{7E95FE23-69C3-AC4A-B104-90E62043FD48}" type="pres">
      <dgm:prSet presAssocID="{35063E57-1EFA-9B4E-A432-6BD0AACA15D8}" presName="vSp" presStyleCnt="0"/>
      <dgm:spPr/>
    </dgm:pt>
    <dgm:pt modelId="{552265E5-7C0E-AC4B-8BAA-CD35E15422BA}" type="pres">
      <dgm:prSet presAssocID="{7999B9BE-B68D-D944-A8F5-E885892AE423}" presName="horFlow" presStyleCnt="0"/>
      <dgm:spPr/>
    </dgm:pt>
    <dgm:pt modelId="{0EFE8EF7-D26C-6D4C-B364-96A5AE404F4C}" type="pres">
      <dgm:prSet presAssocID="{7999B9BE-B68D-D944-A8F5-E885892AE423}" presName="bigChev" presStyleLbl="node1" presStyleIdx="2" presStyleCnt="3"/>
      <dgm:spPr/>
    </dgm:pt>
    <dgm:pt modelId="{D559A879-7424-DB4B-A054-41CD9FD42692}" type="pres">
      <dgm:prSet presAssocID="{07D790E1-88C2-2040-8E69-2129FA0D8673}" presName="parTrans" presStyleCnt="0"/>
      <dgm:spPr/>
    </dgm:pt>
    <dgm:pt modelId="{86A6B4C5-DE69-3F4D-8C06-9F24EE8DE642}" type="pres">
      <dgm:prSet presAssocID="{7CF8148D-7EF4-B54E-9E20-295C81DBA7B3}" presName="node" presStyleLbl="alignAccFollowNode1" presStyleIdx="2" presStyleCnt="3" custScaleX="208598" custScaleY="123443">
        <dgm:presLayoutVars>
          <dgm:bulletEnabled val="1"/>
        </dgm:presLayoutVars>
      </dgm:prSet>
      <dgm:spPr/>
    </dgm:pt>
  </dgm:ptLst>
  <dgm:cxnLst>
    <dgm:cxn modelId="{B7745508-CA13-5C49-91A7-8AEB03FC23CA}" srcId="{F40D4AA3-586F-734C-B1CE-BAEA0B038522}" destId="{E385F1EF-07AB-A74A-9084-9CB800E4913D}" srcOrd="0" destOrd="0" parTransId="{726E8BD6-DB20-0B4C-BFC3-DC45D045ED3B}" sibTransId="{EC34D97E-1D43-F247-B72D-857A5B41AC38}"/>
    <dgm:cxn modelId="{F5CC2A21-9294-6940-BA2F-FC06C1F2BF47}" type="presOf" srcId="{B834C791-0BC7-B04C-BC63-7BC567C0462E}" destId="{84A0CC7A-4F0B-CF4E-B5B7-2A67AC20D534}" srcOrd="0" destOrd="0" presId="urn:microsoft.com/office/officeart/2005/8/layout/lProcess3"/>
    <dgm:cxn modelId="{32D4612C-2ADF-9440-B138-E51010CC8923}" type="presOf" srcId="{35063E57-1EFA-9B4E-A432-6BD0AACA15D8}" destId="{E32B2035-7D44-0D44-A162-9476A4A21840}" srcOrd="0" destOrd="0" presId="urn:microsoft.com/office/officeart/2005/8/layout/lProcess3"/>
    <dgm:cxn modelId="{1656903C-DC89-0C4D-944B-768D0A7B35BC}" type="presOf" srcId="{7CF8148D-7EF4-B54E-9E20-295C81DBA7B3}" destId="{86A6B4C5-DE69-3F4D-8C06-9F24EE8DE642}" srcOrd="0" destOrd="0" presId="urn:microsoft.com/office/officeart/2005/8/layout/lProcess3"/>
    <dgm:cxn modelId="{CAEDDD69-EE88-294E-A951-931589F74951}" srcId="{F40D4AA3-586F-734C-B1CE-BAEA0B038522}" destId="{35063E57-1EFA-9B4E-A432-6BD0AACA15D8}" srcOrd="1" destOrd="0" parTransId="{C9AD85F0-0547-E24E-BCC9-0D19E1CD6094}" sibTransId="{90FECA73-F464-3247-8970-AC5B8FFD1A6C}"/>
    <dgm:cxn modelId="{37E54B72-1266-464C-9A46-BC43FAC76B68}" srcId="{E385F1EF-07AB-A74A-9084-9CB800E4913D}" destId="{B834C791-0BC7-B04C-BC63-7BC567C0462E}" srcOrd="0" destOrd="0" parTransId="{B0472F82-6F1B-5C41-8030-6B2D7C0B073D}" sibTransId="{0626F7BB-6DC6-F646-A4DA-43B6CD436A3B}"/>
    <dgm:cxn modelId="{E13AF283-DA3E-BF4D-86C5-3E24FDB02697}" srcId="{7999B9BE-B68D-D944-A8F5-E885892AE423}" destId="{7CF8148D-7EF4-B54E-9E20-295C81DBA7B3}" srcOrd="0" destOrd="0" parTransId="{07D790E1-88C2-2040-8E69-2129FA0D8673}" sibTransId="{3817DC29-E134-DB46-A7B5-FFD0CDC6405F}"/>
    <dgm:cxn modelId="{1C0DD28E-B88C-AF4B-B5CA-5DA237BC1C67}" type="presOf" srcId="{26696A79-874E-9E42-A858-BC87FF3B78C1}" destId="{F2587316-5A17-D241-9E5D-5E8EA919FF47}" srcOrd="0" destOrd="0" presId="urn:microsoft.com/office/officeart/2005/8/layout/lProcess3"/>
    <dgm:cxn modelId="{B4724292-7375-604E-A62B-12E98204BCD2}" type="presOf" srcId="{7999B9BE-B68D-D944-A8F5-E885892AE423}" destId="{0EFE8EF7-D26C-6D4C-B364-96A5AE404F4C}" srcOrd="0" destOrd="0" presId="urn:microsoft.com/office/officeart/2005/8/layout/lProcess3"/>
    <dgm:cxn modelId="{5B242395-9425-6F48-862F-275F2DACEB9B}" type="presOf" srcId="{F40D4AA3-586F-734C-B1CE-BAEA0B038522}" destId="{D4716E33-11A3-5C4A-A47A-2942207A78A0}" srcOrd="0" destOrd="0" presId="urn:microsoft.com/office/officeart/2005/8/layout/lProcess3"/>
    <dgm:cxn modelId="{355AB5A1-5061-F74D-A8EA-6007D7E15BF5}" type="presOf" srcId="{E385F1EF-07AB-A74A-9084-9CB800E4913D}" destId="{CFBE0468-AD92-AE4C-B0A6-DCE8179D1215}" srcOrd="0" destOrd="0" presId="urn:microsoft.com/office/officeart/2005/8/layout/lProcess3"/>
    <dgm:cxn modelId="{33888ECD-DD1B-174F-AF94-76380631A1AD}" srcId="{F40D4AA3-586F-734C-B1CE-BAEA0B038522}" destId="{7999B9BE-B68D-D944-A8F5-E885892AE423}" srcOrd="2" destOrd="0" parTransId="{10B47626-47F6-7D44-AACD-07170F0FCEFC}" sibTransId="{6663C590-2250-E94A-95D3-B317B3A8BFA8}"/>
    <dgm:cxn modelId="{F2C7CCF5-4C6A-134C-A57A-75A276F4FF90}" srcId="{35063E57-1EFA-9B4E-A432-6BD0AACA15D8}" destId="{26696A79-874E-9E42-A858-BC87FF3B78C1}" srcOrd="0" destOrd="0" parTransId="{C151D032-6B2B-EA40-A972-568BDA37D519}" sibTransId="{513F7D44-7567-9D4A-A63C-4C6A731471B8}"/>
    <dgm:cxn modelId="{19720127-BA6D-8B4A-84EC-1A991785E200}" type="presParOf" srcId="{D4716E33-11A3-5C4A-A47A-2942207A78A0}" destId="{A1075582-4879-C64D-A12F-169911616615}" srcOrd="0" destOrd="0" presId="urn:microsoft.com/office/officeart/2005/8/layout/lProcess3"/>
    <dgm:cxn modelId="{8342AB08-109B-8341-96B5-B29E8F47245E}" type="presParOf" srcId="{A1075582-4879-C64D-A12F-169911616615}" destId="{CFBE0468-AD92-AE4C-B0A6-DCE8179D1215}" srcOrd="0" destOrd="0" presId="urn:microsoft.com/office/officeart/2005/8/layout/lProcess3"/>
    <dgm:cxn modelId="{353805B5-24A9-3447-B506-4F473CF6432B}" type="presParOf" srcId="{A1075582-4879-C64D-A12F-169911616615}" destId="{89F0E4A4-BC26-1844-A727-10D2D2F12FD2}" srcOrd="1" destOrd="0" presId="urn:microsoft.com/office/officeart/2005/8/layout/lProcess3"/>
    <dgm:cxn modelId="{062D6125-9984-0046-83E1-15A1799BB894}" type="presParOf" srcId="{A1075582-4879-C64D-A12F-169911616615}" destId="{84A0CC7A-4F0B-CF4E-B5B7-2A67AC20D534}" srcOrd="2" destOrd="0" presId="urn:microsoft.com/office/officeart/2005/8/layout/lProcess3"/>
    <dgm:cxn modelId="{4A892E7B-7C1E-1D4D-B6EB-4FBD5CD4FE68}" type="presParOf" srcId="{D4716E33-11A3-5C4A-A47A-2942207A78A0}" destId="{7F8A51B2-8EED-574C-9318-03464987C8CC}" srcOrd="1" destOrd="0" presId="urn:microsoft.com/office/officeart/2005/8/layout/lProcess3"/>
    <dgm:cxn modelId="{30697FB8-1FCE-5543-AF86-7B43FA0B44B3}" type="presParOf" srcId="{D4716E33-11A3-5C4A-A47A-2942207A78A0}" destId="{1901A29F-4EA2-704F-8D05-E5E8511CEA3E}" srcOrd="2" destOrd="0" presId="urn:microsoft.com/office/officeart/2005/8/layout/lProcess3"/>
    <dgm:cxn modelId="{6D87014B-99D0-3A43-84FE-8DEA410A0C79}" type="presParOf" srcId="{1901A29F-4EA2-704F-8D05-E5E8511CEA3E}" destId="{E32B2035-7D44-0D44-A162-9476A4A21840}" srcOrd="0" destOrd="0" presId="urn:microsoft.com/office/officeart/2005/8/layout/lProcess3"/>
    <dgm:cxn modelId="{3F393C08-B144-7448-BF0C-DD34BB6FA0AE}" type="presParOf" srcId="{1901A29F-4EA2-704F-8D05-E5E8511CEA3E}" destId="{E6CF0E6D-2F16-0145-9818-406D892C57C9}" srcOrd="1" destOrd="0" presId="urn:microsoft.com/office/officeart/2005/8/layout/lProcess3"/>
    <dgm:cxn modelId="{22D5B02A-C8AC-1B43-BED5-805331891EB8}" type="presParOf" srcId="{1901A29F-4EA2-704F-8D05-E5E8511CEA3E}" destId="{F2587316-5A17-D241-9E5D-5E8EA919FF47}" srcOrd="2" destOrd="0" presId="urn:microsoft.com/office/officeart/2005/8/layout/lProcess3"/>
    <dgm:cxn modelId="{DF68BF51-8C09-6B42-9863-C1CB99B11E1E}" type="presParOf" srcId="{D4716E33-11A3-5C4A-A47A-2942207A78A0}" destId="{7E95FE23-69C3-AC4A-B104-90E62043FD48}" srcOrd="3" destOrd="0" presId="urn:microsoft.com/office/officeart/2005/8/layout/lProcess3"/>
    <dgm:cxn modelId="{B0FD1504-FDB4-A245-90DE-33AD85E17A0E}" type="presParOf" srcId="{D4716E33-11A3-5C4A-A47A-2942207A78A0}" destId="{552265E5-7C0E-AC4B-8BAA-CD35E15422BA}" srcOrd="4" destOrd="0" presId="urn:microsoft.com/office/officeart/2005/8/layout/lProcess3"/>
    <dgm:cxn modelId="{39F58F8B-9BBF-5B46-A65B-F3129D706E2B}" type="presParOf" srcId="{552265E5-7C0E-AC4B-8BAA-CD35E15422BA}" destId="{0EFE8EF7-D26C-6D4C-B364-96A5AE404F4C}" srcOrd="0" destOrd="0" presId="urn:microsoft.com/office/officeart/2005/8/layout/lProcess3"/>
    <dgm:cxn modelId="{68E622D7-906B-E74C-95D1-5F7FC8C82BE4}" type="presParOf" srcId="{552265E5-7C0E-AC4B-8BAA-CD35E15422BA}" destId="{D559A879-7424-DB4B-A054-41CD9FD42692}" srcOrd="1" destOrd="0" presId="urn:microsoft.com/office/officeart/2005/8/layout/lProcess3"/>
    <dgm:cxn modelId="{1A553179-DD41-074C-8A07-CB4A3E612C60}" type="presParOf" srcId="{552265E5-7C0E-AC4B-8BAA-CD35E15422BA}" destId="{86A6B4C5-DE69-3F4D-8C06-9F24EE8DE642}"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FAC4E-B2CA-024F-BEAA-05CA16991D66}">
      <dsp:nvSpPr>
        <dsp:cNvPr id="0" name=""/>
        <dsp:cNvSpPr/>
      </dsp:nvSpPr>
      <dsp:spPr>
        <a:xfrm>
          <a:off x="-5885329" y="-900883"/>
          <a:ext cx="7008064" cy="7008064"/>
        </a:xfrm>
        <a:prstGeom prst="blockArc">
          <a:avLst>
            <a:gd name="adj1" fmla="val 18900000"/>
            <a:gd name="adj2" fmla="val 2700000"/>
            <a:gd name="adj3" fmla="val 308"/>
          </a:avLst>
        </a:prstGeom>
        <a:solidFill>
          <a:schemeClr val="accent3"/>
        </a:solidFill>
        <a:ln w="1270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75B32BCD-6553-394D-82C9-0273CCC57A1F}">
      <dsp:nvSpPr>
        <dsp:cNvPr id="0" name=""/>
        <dsp:cNvSpPr/>
      </dsp:nvSpPr>
      <dsp:spPr>
        <a:xfrm>
          <a:off x="722634" y="520629"/>
          <a:ext cx="10064019" cy="10412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6500" tIns="40640" rIns="40640" bIns="40640" numCol="1" spcCol="1270" anchor="ctr" anchorCtr="0">
          <a:noAutofit/>
        </a:bodyPr>
        <a:lstStyle/>
        <a:p>
          <a:pPr marL="0" lvl="0" indent="0" algn="l" defTabSz="711200">
            <a:lnSpc>
              <a:spcPct val="100000"/>
            </a:lnSpc>
            <a:spcBef>
              <a:spcPct val="0"/>
            </a:spcBef>
            <a:spcAft>
              <a:spcPct val="35000"/>
            </a:spcAft>
            <a:buNone/>
          </a:pPr>
          <a:r>
            <a:rPr lang="en-US" sz="1600" kern="1200">
              <a:latin typeface="Helvetica Neue" panose="02000503000000020004" pitchFamily="2" charset="0"/>
              <a:ea typeface="Helvetica Neue" panose="02000503000000020004" pitchFamily="2" charset="0"/>
              <a:cs typeface="Helvetica Neue" panose="02000503000000020004" pitchFamily="2" charset="0"/>
            </a:rPr>
            <a:t>Cost of electricity is </a:t>
          </a:r>
          <a:r>
            <a:rPr lang="en-US" sz="1600" b="1" kern="1200">
              <a:latin typeface="Helvetica Neue" panose="02000503000000020004" pitchFamily="2" charset="0"/>
              <a:ea typeface="Helvetica Neue" panose="02000503000000020004" pitchFamily="2" charset="0"/>
              <a:cs typeface="Helvetica Neue" panose="02000503000000020004" pitchFamily="2" charset="0"/>
            </a:rPr>
            <a:t>lower</a:t>
          </a:r>
          <a:r>
            <a:rPr lang="en-US" sz="1600" b="0" kern="1200">
              <a:latin typeface="Helvetica Neue" panose="02000503000000020004" pitchFamily="2" charset="0"/>
              <a:ea typeface="Helvetica Neue" panose="02000503000000020004" pitchFamily="2" charset="0"/>
              <a:cs typeface="Helvetica Neue" panose="02000503000000020004" pitchFamily="2" charset="0"/>
            </a:rPr>
            <a:t> than the cost of gas</a:t>
          </a:r>
          <a:endParaRPr lang="en-US" sz="1600" kern="1200" dirty="0"/>
        </a:p>
      </dsp:txBody>
      <dsp:txXfrm>
        <a:off x="722634" y="520629"/>
        <a:ext cx="10064019" cy="1041259"/>
      </dsp:txXfrm>
    </dsp:sp>
    <dsp:sp modelId="{E4D9ABF3-8589-C34B-BF54-013343EF9124}">
      <dsp:nvSpPr>
        <dsp:cNvPr id="0" name=""/>
        <dsp:cNvSpPr/>
      </dsp:nvSpPr>
      <dsp:spPr>
        <a:xfrm>
          <a:off x="71846" y="390472"/>
          <a:ext cx="1301574" cy="130157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E61DE-098F-384D-A23A-168DA5D3B0F3}">
      <dsp:nvSpPr>
        <dsp:cNvPr id="0" name=""/>
        <dsp:cNvSpPr/>
      </dsp:nvSpPr>
      <dsp:spPr>
        <a:xfrm>
          <a:off x="1101132" y="2082519"/>
          <a:ext cx="9685522" cy="104125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6500" tIns="40640" rIns="40640" bIns="40640" numCol="1" spcCol="1270" anchor="t" anchorCtr="0">
          <a:noAutofit/>
        </a:bodyPr>
        <a:lstStyle/>
        <a:p>
          <a:pPr marL="0" lvl="0" indent="0" algn="l" defTabSz="711200">
            <a:lnSpc>
              <a:spcPct val="100000"/>
            </a:lnSpc>
            <a:spcBef>
              <a:spcPct val="0"/>
            </a:spcBef>
            <a:spcAft>
              <a:spcPct val="35000"/>
            </a:spcAft>
            <a:buNone/>
          </a:pPr>
          <a:r>
            <a:rPr lang="en-US" sz="1600" kern="1200" dirty="0">
              <a:latin typeface="Helvetica Neue" panose="02000503000000020004" pitchFamily="2" charset="0"/>
              <a:ea typeface="Helvetica Neue" panose="02000503000000020004" pitchFamily="2" charset="0"/>
              <a:cs typeface="Helvetica Neue" panose="02000503000000020004" pitchFamily="2" charset="0"/>
            </a:rPr>
            <a:t>Maintenance cost of EVs are </a:t>
          </a:r>
          <a:r>
            <a:rPr lang="en-US" sz="1600" b="1" kern="1200" dirty="0">
              <a:latin typeface="Helvetica Neue" panose="02000503000000020004" pitchFamily="2" charset="0"/>
              <a:ea typeface="Helvetica Neue" panose="02000503000000020004" pitchFamily="2" charset="0"/>
              <a:cs typeface="Helvetica Neue" panose="02000503000000020004" pitchFamily="2" charset="0"/>
            </a:rPr>
            <a:t>lower</a:t>
          </a:r>
          <a:r>
            <a:rPr lang="en-US" sz="1600" kern="1200" dirty="0">
              <a:latin typeface="Helvetica Neue" panose="02000503000000020004" pitchFamily="2" charset="0"/>
              <a:ea typeface="Helvetica Neue" panose="02000503000000020004" pitchFamily="2" charset="0"/>
              <a:cs typeface="Helvetica Neue" panose="02000503000000020004" pitchFamily="2" charset="0"/>
            </a:rPr>
            <a:t> than ICE vehicles</a:t>
          </a:r>
          <a:endParaRPr lang="en-US" sz="1600" kern="1200" dirty="0"/>
        </a:p>
        <a:p>
          <a:pPr marL="114300" lvl="1" indent="-114300" algn="l" defTabSz="533400">
            <a:lnSpc>
              <a:spcPct val="100000"/>
            </a:lnSpc>
            <a:spcBef>
              <a:spcPct val="0"/>
            </a:spcBef>
            <a:spcAft>
              <a:spcPct val="15000"/>
            </a:spcAft>
            <a:buChar char="•"/>
          </a:pPr>
          <a:r>
            <a:rPr lang="en-US" sz="1200" kern="1200" dirty="0">
              <a:latin typeface="Helvetica Neue" panose="02000503000000020004" pitchFamily="2" charset="0"/>
              <a:ea typeface="Helvetica Neue" panose="02000503000000020004" pitchFamily="2" charset="0"/>
              <a:cs typeface="Helvetica Neue" panose="02000503000000020004" pitchFamily="2" charset="0"/>
            </a:rPr>
            <a:t>ICEs require oil, coolant, transmission fluid and belt changes.</a:t>
          </a:r>
        </a:p>
        <a:p>
          <a:pPr marL="114300" lvl="1" indent="-114300" algn="l" defTabSz="533400">
            <a:lnSpc>
              <a:spcPct val="100000"/>
            </a:lnSpc>
            <a:spcBef>
              <a:spcPct val="0"/>
            </a:spcBef>
            <a:spcAft>
              <a:spcPct val="15000"/>
            </a:spcAft>
            <a:buChar char="•"/>
          </a:pPr>
          <a:r>
            <a:rPr lang="en-US" sz="1200" kern="1200">
              <a:latin typeface="Helvetica Neue" panose="02000503000000020004" pitchFamily="2" charset="0"/>
              <a:ea typeface="Helvetica Neue" panose="02000503000000020004" pitchFamily="2" charset="0"/>
              <a:cs typeface="Helvetica Neue" panose="02000503000000020004" pitchFamily="2" charset="0"/>
            </a:rPr>
            <a:t>EVs do not have any moving parts or an internal combustion engine and do not require the maintenance</a:t>
          </a:r>
          <a:endParaRPr lang="en-US" sz="1200" kern="1200" dirty="0">
            <a:latin typeface="Helvetica Neue" panose="02000503000000020004" pitchFamily="2" charset="0"/>
            <a:ea typeface="Helvetica Neue" panose="02000503000000020004" pitchFamily="2" charset="0"/>
            <a:cs typeface="Helvetica Neue" panose="02000503000000020004" pitchFamily="2" charset="0"/>
          </a:endParaRPr>
        </a:p>
        <a:p>
          <a:pPr marL="114300" lvl="1" indent="-114300" algn="l" defTabSz="533400">
            <a:lnSpc>
              <a:spcPct val="100000"/>
            </a:lnSpc>
            <a:spcBef>
              <a:spcPct val="0"/>
            </a:spcBef>
            <a:spcAft>
              <a:spcPct val="15000"/>
            </a:spcAft>
            <a:buChar char="•"/>
          </a:pPr>
          <a:r>
            <a:rPr lang="en-US" sz="1200" kern="1200" dirty="0">
              <a:latin typeface="Helvetica Neue" panose="02000503000000020004" pitchFamily="2" charset="0"/>
              <a:ea typeface="Helvetica Neue" panose="02000503000000020004" pitchFamily="2" charset="0"/>
              <a:cs typeface="Helvetica Neue" panose="02000503000000020004" pitchFamily="2" charset="0"/>
            </a:rPr>
            <a:t>EVs only require tire and battery changes</a:t>
          </a:r>
        </a:p>
      </dsp:txBody>
      <dsp:txXfrm>
        <a:off x="1101132" y="2082519"/>
        <a:ext cx="9685522" cy="1041259"/>
      </dsp:txXfrm>
    </dsp:sp>
    <dsp:sp modelId="{3BC388F2-53C1-A547-B7D0-81E8908C0E08}">
      <dsp:nvSpPr>
        <dsp:cNvPr id="0" name=""/>
        <dsp:cNvSpPr/>
      </dsp:nvSpPr>
      <dsp:spPr>
        <a:xfrm>
          <a:off x="450344" y="1952361"/>
          <a:ext cx="1301574" cy="1301574"/>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5B8D33-18C1-464C-A993-D2E723F2F84C}">
      <dsp:nvSpPr>
        <dsp:cNvPr id="0" name=""/>
        <dsp:cNvSpPr/>
      </dsp:nvSpPr>
      <dsp:spPr>
        <a:xfrm>
          <a:off x="722634" y="3644408"/>
          <a:ext cx="10064019" cy="104125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6500" tIns="40640" rIns="40640" bIns="40640" numCol="1" spcCol="1270" anchor="ctr" anchorCtr="0">
          <a:noAutofit/>
        </a:bodyPr>
        <a:lstStyle/>
        <a:p>
          <a:pPr marL="0" lvl="0" indent="0" algn="l" defTabSz="711200">
            <a:lnSpc>
              <a:spcPct val="100000"/>
            </a:lnSpc>
            <a:spcBef>
              <a:spcPct val="0"/>
            </a:spcBef>
            <a:spcAft>
              <a:spcPct val="35000"/>
            </a:spcAft>
            <a:buNone/>
          </a:pPr>
          <a:r>
            <a:rPr lang="en-US" sz="1600" kern="1200">
              <a:latin typeface="Helvetica Neue" panose="02000503000000020004" pitchFamily="2" charset="0"/>
              <a:ea typeface="Helvetica Neue" panose="02000503000000020004" pitchFamily="2" charset="0"/>
              <a:cs typeface="Helvetica Neue" panose="02000503000000020004" pitchFamily="2" charset="0"/>
            </a:rPr>
            <a:t>Federal and provincial governments offer rebates and incentives for EVs.</a:t>
          </a:r>
          <a:endParaRPr lang="en-US" sz="1600" kern="1200" dirty="0"/>
        </a:p>
      </dsp:txBody>
      <dsp:txXfrm>
        <a:off x="722634" y="3644408"/>
        <a:ext cx="10064019" cy="1041259"/>
      </dsp:txXfrm>
    </dsp:sp>
    <dsp:sp modelId="{11E8D3A2-4777-0943-BED4-22A1B37D5368}">
      <dsp:nvSpPr>
        <dsp:cNvPr id="0" name=""/>
        <dsp:cNvSpPr/>
      </dsp:nvSpPr>
      <dsp:spPr>
        <a:xfrm>
          <a:off x="71846" y="3514251"/>
          <a:ext cx="1301574" cy="130157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E0468-AD92-AE4C-B0A6-DCE8179D1215}">
      <dsp:nvSpPr>
        <dsp:cNvPr id="0" name=""/>
        <dsp:cNvSpPr/>
      </dsp:nvSpPr>
      <dsp:spPr>
        <a:xfrm>
          <a:off x="596247" y="20732"/>
          <a:ext cx="3583930" cy="1433572"/>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Helvetica Neue" panose="02000503000000020004" pitchFamily="2" charset="0"/>
              <a:ea typeface="Helvetica Neue" panose="02000503000000020004" pitchFamily="2" charset="0"/>
              <a:cs typeface="Helvetica Neue" panose="02000503000000020004" pitchFamily="2" charset="0"/>
            </a:rPr>
            <a:t>Charging:</a:t>
          </a:r>
          <a:endParaRPr lang="en-CA" sz="33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1313033" y="20732"/>
        <a:ext cx="2150358" cy="1433572"/>
      </dsp:txXfrm>
    </dsp:sp>
    <dsp:sp modelId="{84A0CC7A-4F0B-CF4E-B5B7-2A67AC20D534}">
      <dsp:nvSpPr>
        <dsp:cNvPr id="0" name=""/>
        <dsp:cNvSpPr/>
      </dsp:nvSpPr>
      <dsp:spPr>
        <a:xfrm>
          <a:off x="3714266" y="3127"/>
          <a:ext cx="6204490" cy="1468780"/>
        </a:xfrm>
        <a:prstGeom prst="chevron">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solidFill>
            </a:rPr>
            <a:t>Time to charge to full should be considered</a:t>
          </a:r>
          <a:endParaRPr lang="en-CA" sz="2500" kern="1200" dirty="0">
            <a:solidFill>
              <a:schemeClr val="tx2"/>
            </a:solidFill>
          </a:endParaRPr>
        </a:p>
      </dsp:txBody>
      <dsp:txXfrm>
        <a:off x="4448656" y="3127"/>
        <a:ext cx="4735710" cy="1468780"/>
      </dsp:txXfrm>
    </dsp:sp>
    <dsp:sp modelId="{E32B2035-7D44-0D44-A162-9476A4A21840}">
      <dsp:nvSpPr>
        <dsp:cNvPr id="0" name=""/>
        <dsp:cNvSpPr/>
      </dsp:nvSpPr>
      <dsp:spPr>
        <a:xfrm>
          <a:off x="596247" y="1690213"/>
          <a:ext cx="3583930" cy="1433572"/>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Helvetica Neue" panose="02000503000000020004" pitchFamily="2" charset="0"/>
              <a:ea typeface="Helvetica Neue" panose="02000503000000020004" pitchFamily="2" charset="0"/>
              <a:cs typeface="Helvetica Neue" panose="02000503000000020004" pitchFamily="2" charset="0"/>
            </a:rPr>
            <a:t>Range:</a:t>
          </a:r>
          <a:endParaRPr lang="en-CA" sz="33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1313033" y="1690213"/>
        <a:ext cx="2150358" cy="1433572"/>
      </dsp:txXfrm>
    </dsp:sp>
    <dsp:sp modelId="{F2587316-5A17-D241-9E5D-5E8EA919FF47}">
      <dsp:nvSpPr>
        <dsp:cNvPr id="0" name=""/>
        <dsp:cNvSpPr/>
      </dsp:nvSpPr>
      <dsp:spPr>
        <a:xfrm>
          <a:off x="3714266" y="1672608"/>
          <a:ext cx="6204490" cy="1468780"/>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solidFill>
            </a:rPr>
            <a:t>How far you can travel on one full battery. </a:t>
          </a:r>
          <a:endParaRPr lang="en-CA" sz="2500" kern="1200" dirty="0">
            <a:solidFill>
              <a:schemeClr val="tx2"/>
            </a:solidFill>
          </a:endParaRPr>
        </a:p>
      </dsp:txBody>
      <dsp:txXfrm>
        <a:off x="4448656" y="1672608"/>
        <a:ext cx="4735710" cy="1468780"/>
      </dsp:txXfrm>
    </dsp:sp>
    <dsp:sp modelId="{0EFE8EF7-D26C-6D4C-B364-96A5AE404F4C}">
      <dsp:nvSpPr>
        <dsp:cNvPr id="0" name=""/>
        <dsp:cNvSpPr/>
      </dsp:nvSpPr>
      <dsp:spPr>
        <a:xfrm>
          <a:off x="596247" y="3359706"/>
          <a:ext cx="3583930" cy="1433572"/>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0"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Helvetica Neue" panose="02000503000000020004" pitchFamily="2" charset="0"/>
              <a:ea typeface="Helvetica Neue" panose="02000503000000020004" pitchFamily="2" charset="0"/>
              <a:cs typeface="Helvetica Neue" panose="02000503000000020004" pitchFamily="2" charset="0"/>
            </a:rPr>
            <a:t>Battery Life and Warranty:</a:t>
          </a:r>
          <a:endParaRPr lang="en-CA" sz="3300" kern="1200" dirty="0">
            <a:latin typeface="Helvetica Neue" panose="02000503000000020004" pitchFamily="2" charset="0"/>
            <a:ea typeface="Helvetica Neue" panose="02000503000000020004" pitchFamily="2" charset="0"/>
            <a:cs typeface="Helvetica Neue" panose="02000503000000020004" pitchFamily="2" charset="0"/>
          </a:endParaRPr>
        </a:p>
      </dsp:txBody>
      <dsp:txXfrm>
        <a:off x="1313033" y="3359706"/>
        <a:ext cx="2150358" cy="1433572"/>
      </dsp:txXfrm>
    </dsp:sp>
    <dsp:sp modelId="{86A6B4C5-DE69-3F4D-8C06-9F24EE8DE642}">
      <dsp:nvSpPr>
        <dsp:cNvPr id="0" name=""/>
        <dsp:cNvSpPr/>
      </dsp:nvSpPr>
      <dsp:spPr>
        <a:xfrm>
          <a:off x="3714266" y="3342089"/>
          <a:ext cx="6205085" cy="1468804"/>
        </a:xfrm>
        <a:prstGeom prst="chevron">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2"/>
              </a:solidFill>
            </a:rPr>
            <a:t>A battery is similar to the transmission. The longer the warranty, the better</a:t>
          </a:r>
          <a:endParaRPr lang="en-CA" sz="2500" kern="1200" dirty="0">
            <a:solidFill>
              <a:schemeClr val="tx2"/>
            </a:solidFill>
          </a:endParaRPr>
        </a:p>
      </dsp:txBody>
      <dsp:txXfrm>
        <a:off x="4448668" y="3342089"/>
        <a:ext cx="4736281" cy="146880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BCF0E4-F15E-0A41-BE38-8B7211FD0CC0}" type="datetimeFigureOut">
              <a:rPr lang="en-US" smtClean="0"/>
              <a:pPr/>
              <a:t>7/9/24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0D6853-3F48-6643-B500-83795731D1BD}" type="slidenum">
              <a:rPr lang="en-US" smtClean="0"/>
              <a:pPr/>
              <a:t>‹#›</a:t>
            </a:fld>
            <a:endParaRPr lang="en-US" dirty="0"/>
          </a:p>
        </p:txBody>
      </p:sp>
    </p:spTree>
    <p:extLst>
      <p:ext uri="{BB962C8B-B14F-4D97-AF65-F5344CB8AC3E}">
        <p14:creationId xmlns:p14="http://schemas.microsoft.com/office/powerpoint/2010/main" val="3345604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2E119B-F940-D544-A2B2-D25B6C0DDDD8}" type="datetimeFigureOut">
              <a:rPr lang="en-US" smtClean="0"/>
              <a:pPr/>
              <a:t>7/9/24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91A411-20CC-C841-812A-E1B01DA03BAB}" type="slidenum">
              <a:rPr lang="en-US" smtClean="0"/>
              <a:pPr/>
              <a:t>‹#›</a:t>
            </a:fld>
            <a:endParaRPr lang="en-US" dirty="0"/>
          </a:p>
        </p:txBody>
      </p:sp>
    </p:spTree>
    <p:extLst>
      <p:ext uri="{BB962C8B-B14F-4D97-AF65-F5344CB8AC3E}">
        <p14:creationId xmlns:p14="http://schemas.microsoft.com/office/powerpoint/2010/main" val="5332639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reencarreports.com/news/1109640_lessons-learned-from-early-electric-car-2011-nissan-leaf-at-90000-mile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onsumerreports.org/hybrids-evs/electric-cars-101-the-answers-to-all-your-ev-question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usinessinsider.com/the-differences-between-buying-and-leasing-a-car-2016-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onsumerreports.org/cro/cars/hybrids-evs/buying-guide/index.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lugndrive.ca/wp-content/uploads/2019/09/Electric-Cars-Available-for-Sale-in-Canada_September-2019.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plugndrive.ca/electric-vehicle-faq/"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lectriccarbuyer.com/gui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lectriccarbuyer.com/gui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lectriccarbuyer.com/guid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witter.com/PluginAlberta/status/119221339237270323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rive.com.au/motor-news/everything-you-need-to-know-about-electric-cars-11946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oelectricyyc.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albertaev.c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lugndrive.ca/electric-cars-available-in-canad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spower.ca/your-home/energy-products/electric-vehicles/typ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nergy.gov/articles/egallon-how-much-cheaper-it-drive-electric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nergy.gov/articles/egallon-how-much-cheaper-it-drive-electricit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bc.ca/news/canada/calgary/ev-sales-alberta-falls-behind-1.523077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a:t>
            </a:fld>
            <a:endParaRPr lang="en-US" dirty="0"/>
          </a:p>
        </p:txBody>
      </p:sp>
    </p:spTree>
    <p:extLst>
      <p:ext uri="{BB962C8B-B14F-4D97-AF65-F5344CB8AC3E}">
        <p14:creationId xmlns:p14="http://schemas.microsoft.com/office/powerpoint/2010/main" val="1881697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Leasing provides you the opportunity of having an EV without owning. Leasing a car is like borrowing a car from the dealership. The monthly payments for a lease are often cheaper than if you were to buy. (More on leasing compared to buying later)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Battery condition and cycle life should be one of your main considerations. Look into the estimated battery life (typically 5-10 years, or a few hundred charges) and if there is a battery warranty. Check what the warranty covers since batteries are the most expensive part of the car. If you chose to buy a used EV, check the condition of the battery. If there is, then you likely need to purchase a new battery from the manufacturer, which can be pricey.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3"/>
              </a:rPr>
              <a:t>https://www.greencarreports.com/news/1109640_lessons-learned-from-early-electric-car-2011-nissan-leaf-at-90000-miles</a:t>
            </a:r>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4"/>
              </a:rPr>
              <a:t>https://www.consumerreports.org/hybrids-evs/electric-cars-101-the-answers-to-all-your-ev-questions/</a:t>
            </a:r>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10</a:t>
            </a:fld>
            <a:endParaRPr lang="en-US" dirty="0"/>
          </a:p>
        </p:txBody>
      </p:sp>
    </p:spTree>
    <p:extLst>
      <p:ext uri="{BB962C8B-B14F-4D97-AF65-F5344CB8AC3E}">
        <p14:creationId xmlns:p14="http://schemas.microsoft.com/office/powerpoint/2010/main" val="403155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from Business Insider breaks down the main differences between buying and leasing a car. Depending on your lifestyle, one option may be a better fit than the other. There is not one that is better than the other.</a:t>
            </a:r>
          </a:p>
          <a:p>
            <a:endParaRPr lang="en-US" dirty="0"/>
          </a:p>
          <a:p>
            <a:r>
              <a:rPr lang="en-CA" dirty="0">
                <a:hlinkClick r:id="rId3"/>
              </a:rPr>
              <a:t>https://www.businessinsider.com/the-differences-between-buying-and-leasing-a-car-2016-3</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11</a:t>
            </a:fld>
            <a:endParaRPr lang="en-US" dirty="0"/>
          </a:p>
        </p:txBody>
      </p:sp>
    </p:spTree>
    <p:extLst>
      <p:ext uri="{BB962C8B-B14F-4D97-AF65-F5344CB8AC3E}">
        <p14:creationId xmlns:p14="http://schemas.microsoft.com/office/powerpoint/2010/main" val="157943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cars may save you money upfront, but not in the long run. Battery technology has rapidly evolved in a few short years, making technology from 5 or more years ago less efficient.</a:t>
            </a:r>
          </a:p>
          <a:p>
            <a:endParaRPr lang="en-US" dirty="0"/>
          </a:p>
          <a:p>
            <a:r>
              <a:rPr lang="en-US" dirty="0"/>
              <a:t>Consider the first Nissan Leaf, and today’s Nissan Leaf. The battery size has increased from 24kWh to 40 kWh from the first generation (2010-2017) to the second generation (2017 – present), and the range has also increased (172 km range increased to 243 km range). In this case, it makes more sense to buy new, because you can travel further, and the battery will likely last longer.</a:t>
            </a:r>
          </a:p>
          <a:p>
            <a:endParaRPr lang="en-US" dirty="0"/>
          </a:p>
          <a:p>
            <a:r>
              <a:rPr lang="en-US" dirty="0"/>
              <a:t>In older EV’s you will more likely need to replace the battery, which is a major expense.</a:t>
            </a:r>
          </a:p>
          <a:p>
            <a:endParaRPr lang="en-US" dirty="0"/>
          </a:p>
          <a:p>
            <a:r>
              <a:rPr lang="en-US" dirty="0"/>
              <a:t>A new car can decrease to half its initial value in the first 5 years. If you want new, leasing can protect from the value depreciation</a:t>
            </a:r>
          </a:p>
          <a:p>
            <a:endParaRPr lang="en-US" dirty="0"/>
          </a:p>
          <a:p>
            <a:r>
              <a:rPr lang="en-CA" dirty="0">
                <a:hlinkClick r:id="rId3"/>
              </a:rPr>
              <a:t>https://www.consumerreports.org/cro/cars/hybrids-evs/buying-guide/index.htm</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12</a:t>
            </a:fld>
            <a:endParaRPr lang="en-US" dirty="0"/>
          </a:p>
        </p:txBody>
      </p:sp>
    </p:spTree>
    <p:extLst>
      <p:ext uri="{BB962C8B-B14F-4D97-AF65-F5344CB8AC3E}">
        <p14:creationId xmlns:p14="http://schemas.microsoft.com/office/powerpoint/2010/main" val="224648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argue that electric cars are too expensive</a:t>
            </a:r>
          </a:p>
          <a:p>
            <a:pPr marL="171450" indent="-171450">
              <a:buFont typeface="Arial" panose="020B0604020202020204" pitchFamily="34" charset="0"/>
              <a:buChar char="•"/>
            </a:pPr>
            <a:r>
              <a:rPr lang="en-US" dirty="0"/>
              <a:t>With the cost of gas rising, electric cars will cost less in the long run</a:t>
            </a:r>
          </a:p>
          <a:p>
            <a:pPr marL="171450" indent="-171450">
              <a:buFont typeface="Arial" panose="020B0604020202020204" pitchFamily="34" charset="0"/>
              <a:buChar char="•"/>
            </a:pPr>
            <a:r>
              <a:rPr lang="en-US" dirty="0"/>
              <a:t>Not to mention, they require less maintenance</a:t>
            </a:r>
          </a:p>
          <a:p>
            <a:pPr marL="171450" indent="-171450">
              <a:buFont typeface="Arial" panose="020B0604020202020204" pitchFamily="34" charset="0"/>
              <a:buChar char="•"/>
            </a:pPr>
            <a:r>
              <a:rPr lang="en-US" dirty="0"/>
              <a:t>The cost of electricity is approximately 80% cheaper than the cost of gas</a:t>
            </a:r>
            <a:r>
              <a:rPr lang="en-US" baseline="30000" dirty="0"/>
              <a:t>1</a:t>
            </a:r>
          </a:p>
          <a:p>
            <a:pPr marL="628650" lvl="1" indent="-171450">
              <a:buFont typeface="Arial" panose="020B0604020202020204" pitchFamily="34" charset="0"/>
              <a:buChar char="•"/>
            </a:pPr>
            <a:r>
              <a:rPr lang="en-US" dirty="0"/>
              <a:t>Actual price is dependent on location, time of year/day and car type </a:t>
            </a:r>
          </a:p>
          <a:p>
            <a:pPr marL="171450" indent="-171450">
              <a:buFont typeface="Arial" panose="020B0604020202020204" pitchFamily="34" charset="0"/>
              <a:buChar char="•"/>
            </a:pPr>
            <a:endParaRPr lang="en-US" baseline="30000" dirty="0"/>
          </a:p>
          <a:p>
            <a:endParaRPr lang="en-US" baseline="30000" dirty="0"/>
          </a:p>
          <a:p>
            <a:r>
              <a:rPr lang="en-US" baseline="30000" dirty="0"/>
              <a:t>1</a:t>
            </a:r>
            <a:r>
              <a:rPr lang="en-US" baseline="0" dirty="0"/>
              <a:t>Plug ‘N drive – Electric Cars Available for Sale in Canada</a:t>
            </a:r>
          </a:p>
          <a:p>
            <a:r>
              <a:rPr lang="en-CA" dirty="0">
                <a:hlinkClick r:id="rId3"/>
              </a:rPr>
              <a:t>https://www.plugndrive.ca/wp-content/uploads/2019/09/Electric-Cars-Available-for-Sale-in-Canada_September-2019.pdf</a:t>
            </a:r>
            <a:endParaRPr lang="en-CA" dirty="0"/>
          </a:p>
          <a:p>
            <a:r>
              <a:rPr lang="en-CA" dirty="0">
                <a:hlinkClick r:id="rId4"/>
              </a:rPr>
              <a:t>https://www.plugndrive.ca/electric-vehicle-faq/</a:t>
            </a:r>
            <a:endParaRPr lang="en-US" baseline="0" dirty="0"/>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13</a:t>
            </a:fld>
            <a:endParaRPr lang="en-US" dirty="0"/>
          </a:p>
        </p:txBody>
      </p:sp>
    </p:spTree>
    <p:extLst>
      <p:ext uri="{BB962C8B-B14F-4D97-AF65-F5344CB8AC3E}">
        <p14:creationId xmlns:p14="http://schemas.microsoft.com/office/powerpoint/2010/main" val="399808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play around with this tool.</a:t>
            </a:r>
          </a:p>
        </p:txBody>
      </p:sp>
      <p:sp>
        <p:nvSpPr>
          <p:cNvPr id="4" name="Slide Number Placeholder 3"/>
          <p:cNvSpPr>
            <a:spLocks noGrp="1"/>
          </p:cNvSpPr>
          <p:nvPr>
            <p:ph type="sldNum" sz="quarter" idx="5"/>
          </p:nvPr>
        </p:nvSpPr>
        <p:spPr/>
        <p:txBody>
          <a:bodyPr/>
          <a:lstStyle/>
          <a:p>
            <a:fld id="{1D91A411-20CC-C841-812A-E1B01DA03BAB}" type="slidenum">
              <a:rPr lang="en-US" smtClean="0"/>
              <a:pPr/>
              <a:t>14</a:t>
            </a:fld>
            <a:endParaRPr lang="en-US" dirty="0"/>
          </a:p>
        </p:txBody>
      </p:sp>
    </p:spTree>
    <p:extLst>
      <p:ext uri="{BB962C8B-B14F-4D97-AF65-F5344CB8AC3E}">
        <p14:creationId xmlns:p14="http://schemas.microsoft.com/office/powerpoint/2010/main" val="2196370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‘EV Types’ lesson for a description of each option mentioned.</a:t>
            </a:r>
          </a:p>
          <a:p>
            <a:endParaRPr lang="en-US" dirty="0"/>
          </a:p>
          <a:p>
            <a:r>
              <a:rPr lang="en-US" dirty="0"/>
              <a:t>Each of these alternatives use a battery in to operate. Not all of them are 100% electric but are more efficient that gasoline cars.</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15</a:t>
            </a:fld>
            <a:endParaRPr lang="en-US" dirty="0"/>
          </a:p>
        </p:txBody>
      </p:sp>
    </p:spTree>
    <p:extLst>
      <p:ext uri="{BB962C8B-B14F-4D97-AF65-F5344CB8AC3E}">
        <p14:creationId xmlns:p14="http://schemas.microsoft.com/office/powerpoint/2010/main" val="1455135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BEVs are likely a good fit if you say yes to any of the points on this slide.</a:t>
            </a:r>
          </a:p>
          <a:p>
            <a:endParaRPr lang="en-US" dirty="0"/>
          </a:p>
          <a:p>
            <a:r>
              <a:rPr lang="en-US" dirty="0"/>
              <a:t>A battery electric vehicle runs 100% on electricity with no back up fuel as in a PHEV or range-extended EV. BEV is most likely a good fit for you if:</a:t>
            </a:r>
          </a:p>
          <a:p>
            <a:pPr marL="628650" lvl="1" indent="-171450">
              <a:buFont typeface="Arial" panose="020B0604020202020204" pitchFamily="34" charset="0"/>
              <a:buChar char="•"/>
            </a:pPr>
            <a:r>
              <a:rPr lang="en-US" dirty="0"/>
              <a:t>You have access to a charger either at your home for long period charging, or easy access to a fast charger (i.e., level 2 or 3)</a:t>
            </a:r>
          </a:p>
          <a:p>
            <a:pPr marL="1085850" lvl="2" indent="-171450">
              <a:buFont typeface="Arial" panose="020B0604020202020204" pitchFamily="34" charset="0"/>
              <a:buChar char="•"/>
            </a:pPr>
            <a:r>
              <a:rPr lang="en-US" dirty="0"/>
              <a:t>Charging is a key point. If you do not have regular access to a home or public charger, then you may find yourself in instances where your car is out of power and no way to charge. Unfortunately, this means you will need a tow truck to bring your vehicle to a charging station. This could be costly. If your heart is still set on an EV and you find yourself in this situation, a range-extended EV, PHEV, or hybrid may be a better option.</a:t>
            </a:r>
          </a:p>
          <a:p>
            <a:pPr marL="628650" lvl="1" indent="-171450">
              <a:buFont typeface="Arial" panose="020B0604020202020204" pitchFamily="34" charset="0"/>
              <a:buChar char="•"/>
            </a:pPr>
            <a:r>
              <a:rPr lang="en-US" dirty="0"/>
              <a:t>You have access to a second vehicle. </a:t>
            </a:r>
          </a:p>
          <a:p>
            <a:pPr marL="1085850" lvl="2" indent="-171450">
              <a:buFont typeface="Arial" panose="020B0604020202020204" pitchFamily="34" charset="0"/>
              <a:buChar char="•"/>
            </a:pPr>
            <a:r>
              <a:rPr lang="en-US" dirty="0"/>
              <a:t>As seen in the EV Types unit, there are a fair number of charging stations in Canada. These stations are found along the major highways (i.e., TransCanada) and in major cities. Unfortunately, if you live in a smaller town and/or have to commute long distance, you may run out of battery range before your destination. This is why it is important to consider the range you need and how much you typically commute in a day. BEVs may still be suitable for you if you have a second vehicle (i.e., gas car) that can travel long distances. A second car may be appropriate for road trips; however, this is an expensive option is one car is only used for road trips and the other is only used for short commutes.</a:t>
            </a:r>
          </a:p>
          <a:p>
            <a:pPr marL="628650" lvl="1" indent="-171450">
              <a:buFont typeface="Arial" panose="020B0604020202020204" pitchFamily="34" charset="0"/>
              <a:buChar char="•"/>
            </a:pPr>
            <a:r>
              <a:rPr lang="en-US" dirty="0"/>
              <a:t>Short day-to-day commutes</a:t>
            </a:r>
          </a:p>
          <a:p>
            <a:pPr marL="1085850" lvl="2" indent="-171450">
              <a:buFont typeface="Arial" panose="020B0604020202020204" pitchFamily="34" charset="0"/>
              <a:buChar char="•"/>
            </a:pPr>
            <a:r>
              <a:rPr lang="en-US" dirty="0"/>
              <a:t>This ties into the last point. If your primary use of a vehicle is for commuting to work within a city, and you have access to a charging station during the workday, then a BEV is a great fit. Some sources have said that BEVs are ideal if your commute is under 80 km per day.</a:t>
            </a:r>
            <a:r>
              <a:rPr lang="en-US" baseline="30000" dirty="0"/>
              <a:t>1</a:t>
            </a:r>
            <a:endParaRPr lang="en-US" dirty="0"/>
          </a:p>
          <a:p>
            <a:pPr marL="628650" lvl="1" indent="-171450">
              <a:buFont typeface="Arial" panose="020B0604020202020204" pitchFamily="34" charset="0"/>
              <a:buChar char="•"/>
            </a:pPr>
            <a:r>
              <a:rPr lang="en-US" dirty="0"/>
              <a:t>You want to reduce your carbon footprint</a:t>
            </a:r>
          </a:p>
          <a:p>
            <a:pPr marL="1085850" lvl="2" indent="-171450">
              <a:buFont typeface="Arial" panose="020B0604020202020204" pitchFamily="34" charset="0"/>
              <a:buChar char="•"/>
            </a:pPr>
            <a:r>
              <a:rPr lang="en-US" dirty="0"/>
              <a:t>Sustainability is likely a main reason why you chose the invest in an EV. EVs are also typically have lower operating costs. If this is your motivator, then BEVs are a great fit. However, you still need to assess your lifestyle and determine if there will be instances you may not have access to a charger.</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If you said no to anyone of these points, but still want an electric car, a range-extended EV or PHEV may be an option. The next slide breaks down why.</a:t>
            </a:r>
          </a:p>
          <a:p>
            <a:endParaRPr lang="en-US" dirty="0"/>
          </a:p>
          <a:p>
            <a:r>
              <a:rPr lang="en-US" baseline="30000" dirty="0"/>
              <a:t>1 </a:t>
            </a:r>
            <a:r>
              <a:rPr lang="en-CA" dirty="0">
                <a:hlinkClick r:id="rId3"/>
              </a:rPr>
              <a:t>https://electriccarbuyer.com/guide/</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16</a:t>
            </a:fld>
            <a:endParaRPr lang="en-US" dirty="0"/>
          </a:p>
        </p:txBody>
      </p:sp>
    </p:spTree>
    <p:extLst>
      <p:ext uri="{BB962C8B-B14F-4D97-AF65-F5344CB8AC3E}">
        <p14:creationId xmlns:p14="http://schemas.microsoft.com/office/powerpoint/2010/main" val="2116394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Range-extended is a concept we have not yet discussed. This is a battery electric vehicle that includes what is known as a range extender. The range extender (commonly an internal combustion engine) powers an electric generator which is used to recharge the battery. This is usually an upgraded version of a BEV. There are some aftermarket range extenders available. Do your research before investing in an aftermarket product.</a:t>
            </a:r>
          </a:p>
          <a:p>
            <a:endParaRPr lang="en-CA" dirty="0"/>
          </a:p>
          <a:p>
            <a:r>
              <a:rPr lang="en-CA" dirty="0"/>
              <a:t>Range-extenders may sound similar to a hybrid where there is an ICE and an electric motor. However, in the case of a hybrid, the electric motor is used for efficiency. A hybrid runs primarily on gas and is offset by a battery. A range-extended EV operates completely on battery power and uses the gasoline engine to recharge the battery when needed.</a:t>
            </a:r>
          </a:p>
          <a:p>
            <a:endParaRPr lang="en-CA" dirty="0"/>
          </a:p>
          <a:p>
            <a:r>
              <a:rPr lang="en-CA" dirty="0"/>
              <a:t>PHEV, as we’ve seen before is plugged into charge. It runs of battery power to start, then the gas engine kicks in when the battery runs out. Unlike a range-extender, the ICE is used to move the car rather than only for recharging.</a:t>
            </a:r>
          </a:p>
          <a:p>
            <a:endParaRPr lang="en-CA" dirty="0"/>
          </a:p>
          <a:p>
            <a:r>
              <a:rPr lang="en-CA" dirty="0"/>
              <a:t>Range-extenders and PHEVs are an option if:</a:t>
            </a:r>
          </a:p>
          <a:p>
            <a:pPr marL="628650" lvl="1" indent="-171450">
              <a:buFont typeface="Arial" panose="020B0604020202020204" pitchFamily="34" charset="0"/>
              <a:buChar char="•"/>
            </a:pPr>
            <a:r>
              <a:rPr lang="en-CA" dirty="0"/>
              <a:t>Day-to-day journey is more than 80km</a:t>
            </a:r>
          </a:p>
          <a:p>
            <a:pPr marL="628650" lvl="1" indent="-171450">
              <a:buFont typeface="Arial" panose="020B0604020202020204" pitchFamily="34" charset="0"/>
              <a:buChar char="•"/>
            </a:pPr>
            <a:r>
              <a:rPr lang="en-CA" dirty="0"/>
              <a:t>Don’t have regular (or easy) access to a charger. </a:t>
            </a:r>
          </a:p>
          <a:p>
            <a:pPr marL="1085850" lvl="2" indent="-171450">
              <a:buFont typeface="Arial" panose="020B0604020202020204" pitchFamily="34" charset="0"/>
              <a:buChar char="•"/>
            </a:pPr>
            <a:r>
              <a:rPr lang="en-CA" dirty="0"/>
              <a:t>The ICE acts as a backup so you are not left without power.</a:t>
            </a:r>
          </a:p>
          <a:p>
            <a:pPr marL="628650" lvl="1" indent="-171450">
              <a:buFont typeface="Arial" panose="020B0604020202020204" pitchFamily="34" charset="0"/>
              <a:buChar char="•"/>
            </a:pPr>
            <a:r>
              <a:rPr lang="en-CA" dirty="0"/>
              <a:t>Want the comfort knowing there is a backup option for when the battery runs out.</a:t>
            </a:r>
          </a:p>
          <a:p>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3"/>
              </a:rPr>
              <a:t>https://electriccarbuyer.com/guide/</a:t>
            </a:r>
            <a:endParaRPr lang="en-CA"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17</a:t>
            </a:fld>
            <a:endParaRPr lang="en-US" dirty="0"/>
          </a:p>
        </p:txBody>
      </p:sp>
    </p:spTree>
    <p:extLst>
      <p:ext uri="{BB962C8B-B14F-4D97-AF65-F5344CB8AC3E}">
        <p14:creationId xmlns:p14="http://schemas.microsoft.com/office/powerpoint/2010/main" val="920959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is a summary of some considerations before buying an EV</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Charging: </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The amount of charging (equivalent to fueling a gas car) will depend on how much you use your car. The amount of time required to charge depends on the level of charger you have. It is important to plan around your charge and make sure you can let your car sit for an extended period of time to charge.</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Range: </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How far you can travel on one full battery. Weather has an impact on range. Really cold and really hot weather can reduce your battery range. Aggressive driving will also reduce the range. It is all about efficiency. The rated range is not a guarantee, so make sure you purchase a car with enough range to meet your needs. Also ask how low the range will go and what the timeline for this 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Battery Life and Warranty: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Check how long the battery is rated to last. As this is the most expensive part of the car, you should account for the end of its life.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CA" dirty="0">
                <a:hlinkClick r:id="rId3"/>
              </a:rPr>
              <a:t>https://electriccarbuyer.com/guide/</a:t>
            </a:r>
            <a:endParaRPr lang="en-CA"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18</a:t>
            </a:fld>
            <a:endParaRPr lang="en-US" dirty="0"/>
          </a:p>
        </p:txBody>
      </p:sp>
    </p:spTree>
    <p:extLst>
      <p:ext uri="{BB962C8B-B14F-4D97-AF65-F5344CB8AC3E}">
        <p14:creationId xmlns:p14="http://schemas.microsoft.com/office/powerpoint/2010/main" val="25899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This graphic, pulled from Electric Vehicle Association of Alberta shows the impact of weather on EVs. It is true that cold temperatures affect the performance of EVs, but the same goes for gasoline cars. In fact, the decrease in efficiency is not as extreme as it has been made to believe.</a:t>
            </a:r>
          </a:p>
          <a:p>
            <a:r>
              <a:rPr lang="en-CA" dirty="0"/>
              <a:t>This is data from a tesla.</a:t>
            </a:r>
          </a:p>
          <a:p>
            <a:endParaRPr lang="en-CA" dirty="0"/>
          </a:p>
          <a:p>
            <a:r>
              <a:rPr lang="en-CA" dirty="0">
                <a:hlinkClick r:id="rId3"/>
              </a:rPr>
              <a:t>https://twitter.com/PluginAlberta/status/1192213392372703232</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19</a:t>
            </a:fld>
            <a:endParaRPr lang="en-US" dirty="0"/>
          </a:p>
        </p:txBody>
      </p:sp>
    </p:spTree>
    <p:extLst>
      <p:ext uri="{BB962C8B-B14F-4D97-AF65-F5344CB8AC3E}">
        <p14:creationId xmlns:p14="http://schemas.microsoft.com/office/powerpoint/2010/main" val="408609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Start your discussion on EV’s by introducing what they are. </a:t>
            </a:r>
          </a:p>
          <a:p>
            <a:endParaRPr lang="en-CA" dirty="0"/>
          </a:p>
          <a:p>
            <a:r>
              <a:rPr lang="en-CA" dirty="0"/>
              <a:t>Electric vehicles are an emission free form of transportation. These vehicles use an electric motor in place of an internal combustion engines (ICE) – what you find in gasoline cars. These vehicles are essentially large, rechargeable batteries. The description here is for an all-electric vehicle (meaning no gas is used). There are also plug-in hybrids, and hybrid vehicles. Plug-in hybrid cars run on electricity and gas to increase the range. Hybrids run on gas and use electricity to offset the car.</a:t>
            </a:r>
          </a:p>
          <a:p>
            <a:endParaRPr lang="en-CA" dirty="0"/>
          </a:p>
          <a:p>
            <a:r>
              <a:rPr lang="en-CA" dirty="0"/>
              <a:t>Reference:</a:t>
            </a:r>
          </a:p>
          <a:p>
            <a:r>
              <a:rPr lang="en-CA" dirty="0">
                <a:hlinkClick r:id="rId3"/>
              </a:rPr>
              <a:t>https://www.drive.com.au/motor-news/everything-you-need-to-know-about-electric-cars-119469</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a:t>
            </a:fld>
            <a:endParaRPr lang="en-US" dirty="0"/>
          </a:p>
        </p:txBody>
      </p:sp>
    </p:spTree>
    <p:extLst>
      <p:ext uri="{BB962C8B-B14F-4D97-AF65-F5344CB8AC3E}">
        <p14:creationId xmlns:p14="http://schemas.microsoft.com/office/powerpoint/2010/main" val="2096912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Electric website: </a:t>
            </a:r>
            <a:r>
              <a:rPr lang="en-CA" dirty="0">
                <a:hlinkClick r:id="rId3"/>
              </a:rPr>
              <a:t>https://goelectricyyc.com/</a:t>
            </a:r>
            <a:endParaRPr lang="en-US" dirty="0"/>
          </a:p>
          <a:p>
            <a:endParaRPr lang="en-US" dirty="0"/>
          </a:p>
          <a:p>
            <a:endParaRPr lang="en-US" dirty="0"/>
          </a:p>
          <a:p>
            <a:r>
              <a:rPr lang="en-US" dirty="0"/>
              <a:t>EVAA website: </a:t>
            </a:r>
            <a:r>
              <a:rPr lang="en-CA" dirty="0">
                <a:hlinkClick r:id="rId4"/>
              </a:rPr>
              <a:t>http://albertaev.ca/</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20</a:t>
            </a:fld>
            <a:endParaRPr lang="en-US" dirty="0"/>
          </a:p>
        </p:txBody>
      </p:sp>
    </p:spTree>
    <p:extLst>
      <p:ext uri="{BB962C8B-B14F-4D97-AF65-F5344CB8AC3E}">
        <p14:creationId xmlns:p14="http://schemas.microsoft.com/office/powerpoint/2010/main" val="963549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hlinkClick r:id="rId3"/>
              </a:rPr>
              <a:t>https://www.plugndrive.ca/electric-cars-available-in-canada/</a:t>
            </a:r>
            <a:endParaRPr lang="en-CA" dirty="0"/>
          </a:p>
          <a:p>
            <a:endParaRPr lang="en-CA" dirty="0"/>
          </a:p>
          <a:p>
            <a:r>
              <a:rPr lang="en-CA" dirty="0"/>
              <a:t>Image source: </a:t>
            </a:r>
            <a:r>
              <a:rPr lang="en-CA" dirty="0">
                <a:hlinkClick r:id="rId4"/>
              </a:rPr>
              <a:t>https://www.nspower.ca/your-home/energy-products/electric-vehicles/types</a:t>
            </a:r>
            <a:endParaRPr lang="en-CA" dirty="0"/>
          </a:p>
          <a:p>
            <a:endParaRPr lang="en-CA"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Hybrids do not travel as far on electricity as an all-electric vehicle does on a single charge. However, hybrids use gasoline to further the distance they travel once the battery runs out of power.</a:t>
            </a:r>
          </a:p>
          <a:p>
            <a:r>
              <a:rPr lang="en-US" dirty="0"/>
              <a:t>All-electric cars do not burn gasoline, do not have gears or a transmission, and do not require oil for the parts (there are no moving parts). On average, all-electric cars can travel 200 – 250 km on a single charge. </a:t>
            </a:r>
          </a:p>
        </p:txBody>
      </p:sp>
      <p:sp>
        <p:nvSpPr>
          <p:cNvPr id="4" name="Slide Number Placeholder 3"/>
          <p:cNvSpPr>
            <a:spLocks noGrp="1"/>
          </p:cNvSpPr>
          <p:nvPr>
            <p:ph type="sldNum" sz="quarter" idx="5"/>
          </p:nvPr>
        </p:nvSpPr>
        <p:spPr/>
        <p:txBody>
          <a:bodyPr/>
          <a:lstStyle/>
          <a:p>
            <a:fld id="{1D91A411-20CC-C841-812A-E1B01DA03BAB}" type="slidenum">
              <a:rPr lang="en-US" smtClean="0"/>
              <a:pPr/>
              <a:t>3</a:t>
            </a:fld>
            <a:endParaRPr lang="en-US" dirty="0"/>
          </a:p>
        </p:txBody>
      </p:sp>
    </p:spTree>
    <p:extLst>
      <p:ext uri="{BB962C8B-B14F-4D97-AF65-F5344CB8AC3E}">
        <p14:creationId xmlns:p14="http://schemas.microsoft.com/office/powerpoint/2010/main" val="2587697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Buying a car is a large purchase. One day, you will purchase your own vehicle. The following slides walk you through what it is like to buy a vehicle (specifically EV) to prepare you for when the day comes. If your parents are looking for a new vehicle, you can help them with the tips you learn.</a:t>
            </a:r>
          </a:p>
          <a:p>
            <a:endParaRPr lang="en-US" dirty="0"/>
          </a:p>
          <a:p>
            <a:r>
              <a:rPr lang="en-US" dirty="0"/>
              <a:t>Before buying, thought should be put into if your purchase is a smart financial decision and is within your means. In this presentation, we are going to break down what you should look for when you purchase an electric vehicle. </a:t>
            </a:r>
          </a:p>
          <a:p>
            <a:endParaRPr lang="en-US" dirty="0"/>
          </a:p>
          <a:p>
            <a:r>
              <a:rPr lang="en-US" dirty="0"/>
              <a:t>Lots of factors are the same as conventional cars (cargo space, number of seats). However, EVs have some different and some added considerations. </a:t>
            </a:r>
          </a:p>
          <a:p>
            <a:endParaRPr lang="en-US" dirty="0"/>
          </a:p>
          <a:p>
            <a:r>
              <a:rPr lang="en-US" dirty="0"/>
              <a:t>To start, you should consider what you intend to use your car for.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 you want an EV to lower your carbon footprint?</a:t>
            </a:r>
          </a:p>
          <a:p>
            <a:pPr marL="628650" lvl="1" indent="-171450">
              <a:buFont typeface="Arial" panose="020B0604020202020204" pitchFamily="34" charset="0"/>
              <a:buChar char="•"/>
            </a:pPr>
            <a:r>
              <a:rPr lang="en-US" dirty="0"/>
              <a:t>Do you usually drive around the city? Or do you make frequent road trips?</a:t>
            </a:r>
          </a:p>
          <a:p>
            <a:pPr marL="628650" lvl="1" indent="-171450">
              <a:buFont typeface="Arial" panose="020B0604020202020204" pitchFamily="34" charset="0"/>
              <a:buChar char="•"/>
            </a:pPr>
            <a:r>
              <a:rPr lang="en-US" dirty="0"/>
              <a:t>How much do you drive in a day?</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We will take a deeper dive into these considerations.</a:t>
            </a:r>
          </a:p>
        </p:txBody>
      </p:sp>
      <p:sp>
        <p:nvSpPr>
          <p:cNvPr id="4" name="Slide Number Placeholder 3"/>
          <p:cNvSpPr>
            <a:spLocks noGrp="1"/>
          </p:cNvSpPr>
          <p:nvPr>
            <p:ph type="sldNum" sz="quarter" idx="5"/>
          </p:nvPr>
        </p:nvSpPr>
        <p:spPr/>
        <p:txBody>
          <a:bodyPr/>
          <a:lstStyle/>
          <a:p>
            <a:fld id="{1D91A411-20CC-C841-812A-E1B01DA03BAB}" type="slidenum">
              <a:rPr lang="en-US" smtClean="0"/>
              <a:pPr/>
              <a:t>4</a:t>
            </a:fld>
            <a:endParaRPr lang="en-US" dirty="0"/>
          </a:p>
        </p:txBody>
      </p:sp>
    </p:spTree>
    <p:extLst>
      <p:ext uri="{BB962C8B-B14F-4D97-AF65-F5344CB8AC3E}">
        <p14:creationId xmlns:p14="http://schemas.microsoft.com/office/powerpoint/2010/main" val="28185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look at the considerations, let’s first look at what the benefits of owning an electric vehicle are.</a:t>
            </a:r>
          </a:p>
          <a:p>
            <a:endParaRPr lang="en-US" dirty="0"/>
          </a:p>
          <a:p>
            <a:r>
              <a:rPr lang="en-US" dirty="0"/>
              <a:t>Incentives play a huge role in influencing consumers to purchase an EV. In Canada, there is a mix of Federal and Provincial incentives, depending on where you live. Alberta is eligible for the Federal incentive.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3"/>
              </a:rPr>
              <a:t>https://www.iea.org/reports/global-ev-outlook-2024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website shows a cost comparison of gasoline and electricity by state: </a:t>
            </a:r>
            <a:r>
              <a:rPr lang="en-CA" dirty="0">
                <a:hlinkClick r:id="rId3"/>
              </a:rPr>
              <a:t>https://www.nrdc.org/stories/electric-vs-gas-cars-it-cheaper-drive-ev </a:t>
            </a:r>
            <a:r>
              <a:rPr lang="en-CA"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t>On average, gasoline in the US is over twice the cost of electricity.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5</a:t>
            </a:fld>
            <a:endParaRPr lang="en-US" dirty="0"/>
          </a:p>
        </p:txBody>
      </p:sp>
    </p:spTree>
    <p:extLst>
      <p:ext uri="{BB962C8B-B14F-4D97-AF65-F5344CB8AC3E}">
        <p14:creationId xmlns:p14="http://schemas.microsoft.com/office/powerpoint/2010/main" val="354312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electric vehicle market share and total sales worldwide between 2010 to 2023. These are the top countries in the EV market</a:t>
            </a:r>
          </a:p>
          <a:p>
            <a:endParaRPr lang="en-US" dirty="0"/>
          </a:p>
          <a:p>
            <a:r>
              <a:rPr lang="en-US" dirty="0"/>
              <a:t>China sells the most EVs, followed by Europe, and the United States. Norway does not have the highest sales, however, it does have the highest market share at 46%, as of 2018. </a:t>
            </a:r>
          </a:p>
          <a:p>
            <a:endParaRPr lang="en-US" dirty="0"/>
          </a:p>
          <a:p>
            <a:r>
              <a:rPr lang="en-US" dirty="0"/>
              <a:t>In 2018, Canada sold nearly 45,000 new EVs (PHEV and BEV) and had a market share of approximately 2%.</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a:hlinkClick r:id="rId3"/>
              </a:rPr>
              <a:t>https://www.iea.org/reports/global-ev-outlook-2024</a:t>
            </a:r>
          </a:p>
          <a:p>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6</a:t>
            </a:fld>
            <a:endParaRPr lang="en-US" dirty="0"/>
          </a:p>
        </p:txBody>
      </p:sp>
    </p:spTree>
    <p:extLst>
      <p:ext uri="{BB962C8B-B14F-4D97-AF65-F5344CB8AC3E}">
        <p14:creationId xmlns:p14="http://schemas.microsoft.com/office/powerpoint/2010/main" val="2684092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snapshot of how may EVs are on the road across Canada. Quebec, Ontario and BC have the most EVs on the road. Alberta comes in 4</a:t>
            </a:r>
            <a:r>
              <a:rPr lang="en-US" baseline="30000" dirty="0"/>
              <a:t>th</a:t>
            </a:r>
            <a:r>
              <a:rPr lang="en-US" dirty="0"/>
              <a:t>. At the end of 2018, Alberta had 2,078 new EV’s sold.</a:t>
            </a:r>
          </a:p>
          <a:p>
            <a:endParaRPr lang="en-US" dirty="0"/>
          </a:p>
          <a:p>
            <a:r>
              <a:rPr lang="en-CA" dirty="0">
                <a:hlinkClick r:id="rId3"/>
              </a:rPr>
              <a:t>https://www.cbc.ca/news/canada/calgary/ev-sales-alberta-falls-behind-1.5230776</a:t>
            </a: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7</a:t>
            </a:fld>
            <a:endParaRPr lang="en-US" dirty="0"/>
          </a:p>
        </p:txBody>
      </p:sp>
    </p:spTree>
    <p:extLst>
      <p:ext uri="{BB962C8B-B14F-4D97-AF65-F5344CB8AC3E}">
        <p14:creationId xmlns:p14="http://schemas.microsoft.com/office/powerpoint/2010/main" val="160397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Just like any big purchase, buying an EV can be scary. This is a new technology that requires a slight change in your everyday routine. Here are the top fears, or setbacks someone may face when considering investing in an electric vehicle. These points are important to keep in mind but are not as big of a concern as you may first think. Here is why:</a:t>
            </a:r>
          </a:p>
          <a:p>
            <a:pPr marL="0" indent="0">
              <a:buFont typeface="+mj-lt"/>
              <a:buNone/>
            </a:pPr>
            <a:endParaRPr lang="en-US" dirty="0"/>
          </a:p>
          <a:p>
            <a:pPr marL="457200" indent="-457200">
              <a:buFont typeface="+mj-lt"/>
              <a:buAutoNum type="arabicPeriod"/>
            </a:pPr>
            <a:r>
              <a:rPr lang="en-US" dirty="0"/>
              <a:t>The purchase price is too high</a:t>
            </a:r>
          </a:p>
          <a:p>
            <a:pPr marL="628650" lvl="1" indent="-171450">
              <a:buFont typeface="Arial" panose="020B0604020202020204" pitchFamily="34" charset="0"/>
              <a:buChar char="•"/>
            </a:pPr>
            <a:r>
              <a:rPr lang="en-US" dirty="0"/>
              <a:t>The cost of EVs have decreased significantly over the years. More affordable options have appeared, and there are more entry level EVs than ever. See the Nissan Leaf, or Chevy Volt for example</a:t>
            </a:r>
          </a:p>
          <a:p>
            <a:pPr marL="457200" indent="-457200">
              <a:buFont typeface="+mj-lt"/>
              <a:buAutoNum type="arabicPeriod"/>
            </a:pPr>
            <a:r>
              <a:rPr lang="en-US" dirty="0"/>
              <a:t>The range</a:t>
            </a:r>
          </a:p>
          <a:p>
            <a:pPr marL="628650" lvl="1" indent="-171450">
              <a:buFont typeface="Arial" panose="020B0604020202020204" pitchFamily="34" charset="0"/>
              <a:buChar char="•"/>
            </a:pPr>
            <a:r>
              <a:rPr lang="en-US" dirty="0"/>
              <a:t>The new models have ranges comparable to gasoline cars. Some of the early models had very limited ranges. The 2011 Nissan leaf had a range of 160 km. The 2019 Nissan Leaf has a range of 383 km. Battery technology is improving at a fast pace!</a:t>
            </a:r>
          </a:p>
          <a:p>
            <a:pPr marL="457200" indent="-457200">
              <a:buFont typeface="+mj-lt"/>
              <a:buAutoNum type="arabicPeriod"/>
            </a:pPr>
            <a:r>
              <a:rPr lang="en-US" dirty="0"/>
              <a:t>Charging stations</a:t>
            </a:r>
          </a:p>
          <a:p>
            <a:pPr marL="628650" lvl="1" indent="-171450">
              <a:buFont typeface="Arial" panose="020B0604020202020204" pitchFamily="34" charset="0"/>
              <a:buChar char="•"/>
            </a:pPr>
            <a:r>
              <a:rPr lang="en-US" dirty="0"/>
              <a:t>Unfortunately, charging stations are not as widespread in Canada as in the US. Majority of stations are located in southern Canada, and along the TransCanada Highway. This is where most of the population lives. However, a 120-volt outlet is capable of charging your vehicle if you have the charger. The Level 1 charger requires more time, but gets the job done. Sequential fast charging is not recommended as it can put strain on the battery, so taking the time to charge your car slowly is not the worst idea.</a:t>
            </a:r>
          </a:p>
          <a:p>
            <a:pPr marL="457200" lvl="1" indent="0">
              <a:buFont typeface="Arial" panose="020B0604020202020204" pitchFamily="34" charset="0"/>
              <a:buNone/>
            </a:pP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D91A411-20CC-C841-812A-E1B01DA03BAB}" type="slidenum">
              <a:rPr lang="en-US" smtClean="0"/>
              <a:pPr/>
              <a:t>8</a:t>
            </a:fld>
            <a:endParaRPr lang="en-US" dirty="0"/>
          </a:p>
        </p:txBody>
      </p:sp>
    </p:spTree>
    <p:extLst>
      <p:ext uri="{BB962C8B-B14F-4D97-AF65-F5344CB8AC3E}">
        <p14:creationId xmlns:p14="http://schemas.microsoft.com/office/powerpoint/2010/main" val="131436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students this video, made by the City of Edmonton</a:t>
            </a:r>
          </a:p>
        </p:txBody>
      </p:sp>
      <p:sp>
        <p:nvSpPr>
          <p:cNvPr id="4" name="Slide Number Placeholder 3"/>
          <p:cNvSpPr>
            <a:spLocks noGrp="1"/>
          </p:cNvSpPr>
          <p:nvPr>
            <p:ph type="sldNum" sz="quarter" idx="5"/>
          </p:nvPr>
        </p:nvSpPr>
        <p:spPr/>
        <p:txBody>
          <a:bodyPr/>
          <a:lstStyle/>
          <a:p>
            <a:fld id="{1D91A411-20CC-C841-812A-E1B01DA03BAB}" type="slidenum">
              <a:rPr lang="en-US" smtClean="0"/>
              <a:pPr/>
              <a:t>9</a:t>
            </a:fld>
            <a:endParaRPr lang="en-US" dirty="0"/>
          </a:p>
        </p:txBody>
      </p:sp>
    </p:spTree>
    <p:extLst>
      <p:ext uri="{BB962C8B-B14F-4D97-AF65-F5344CB8AC3E}">
        <p14:creationId xmlns:p14="http://schemas.microsoft.com/office/powerpoint/2010/main" val="3537153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27595" y="1230703"/>
            <a:ext cx="6288741" cy="2091218"/>
          </a:xfrm>
        </p:spPr>
        <p:txBody>
          <a:bodyPr anchor="b">
            <a:normAutofit/>
          </a:bodyPr>
          <a:lstStyle>
            <a:lvl1pPr algn="ctr">
              <a:defRPr sz="4100">
                <a:solidFill>
                  <a:srgbClr val="28978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Subtitle 2"/>
          <p:cNvSpPr>
            <a:spLocks noGrp="1"/>
          </p:cNvSpPr>
          <p:nvPr>
            <p:ph type="subTitle" idx="1"/>
          </p:nvPr>
        </p:nvSpPr>
        <p:spPr>
          <a:xfrm>
            <a:off x="5627595" y="3321922"/>
            <a:ext cx="6288741" cy="1351969"/>
          </a:xfrm>
        </p:spPr>
        <p:txBody>
          <a:bodyPr>
            <a:normAutofit/>
          </a:bodyPr>
          <a:lstStyle>
            <a:lvl1pPr marL="0" indent="0" algn="ctr">
              <a:buNone/>
              <a:defRPr sz="20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71066" y="3055124"/>
            <a:ext cx="2310333" cy="3064949"/>
          </a:xfrm>
          <a:prstGeom prst="rect">
            <a:avLst/>
          </a:prstGeom>
        </p:spPr>
      </p:pic>
      <p:pic>
        <p:nvPicPr>
          <p:cNvPr id="12" name="Google Shape;115;p5">
            <a:extLst>
              <a:ext uri="{FF2B5EF4-FFF2-40B4-BE49-F238E27FC236}">
                <a16:creationId xmlns:a16="http://schemas.microsoft.com/office/drawing/2014/main" id="{29B9FC30-B17F-F442-A793-202974D9D825}"/>
              </a:ext>
            </a:extLst>
          </p:cNvPr>
          <p:cNvPicPr preferRelativeResize="0"/>
          <p:nvPr userDrawn="1"/>
        </p:nvPicPr>
        <p:blipFill rotWithShape="1">
          <a:blip r:embed="rId3" cstate="print">
            <a:alphaModFix/>
            <a:extLst>
              <a:ext uri="{28A0092B-C50C-407E-A947-70E740481C1C}">
                <a14:useLocalDpi xmlns:a14="http://schemas.microsoft.com/office/drawing/2010/main"/>
              </a:ext>
            </a:extLst>
          </a:blip>
          <a:srcRect/>
          <a:stretch/>
        </p:blipFill>
        <p:spPr>
          <a:xfrm>
            <a:off x="762371" y="1168047"/>
            <a:ext cx="3975129" cy="154074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978B"/>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1D5B8D87-53D7-DF43-A9A0-2F8DFF3A06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5EAB4690-4BCB-5E41-9917-021FBF6FDD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rgbClr val="28978B"/>
                </a:solidFill>
              </a:defRPr>
            </a:lvl1pPr>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870A5E87-4B7E-7945-80B8-7CBC12C7C7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6ACA6F04-DFEA-B241-98DA-0BCD268BF6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978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0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9" name="Picture 8">
            <a:extLst>
              <a:ext uri="{FF2B5EF4-FFF2-40B4-BE49-F238E27FC236}">
                <a16:creationId xmlns:a16="http://schemas.microsoft.com/office/drawing/2014/main" id="{847B4EA2-EA40-3B46-BF66-58CE1DF494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0" name="Picture 9" descr="A close up of a logo&#10;&#10;Description automatically generated">
            <a:extLst>
              <a:ext uri="{FF2B5EF4-FFF2-40B4-BE49-F238E27FC236}">
                <a16:creationId xmlns:a16="http://schemas.microsoft.com/office/drawing/2014/main" id="{3DDA6716-DDB2-104D-83B8-4FCE97DE31B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590771"/>
            <a:ext cx="10515600" cy="2852737"/>
          </a:xfrm>
        </p:spPr>
        <p:txBody>
          <a:bodyPr anchor="b">
            <a:normAutofit/>
          </a:bodyPr>
          <a:lstStyle>
            <a:lvl1pPr>
              <a:defRPr sz="4100">
                <a:solidFill>
                  <a:srgbClr val="28978B"/>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normAutofit/>
          </a:bodyPr>
          <a:lstStyle>
            <a:lvl1pPr marL="0" indent="0">
              <a:buNone/>
              <a:defRPr sz="20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5" name="Footer Placeholder 4"/>
          <p:cNvSpPr>
            <a:spLocks noGrp="1"/>
          </p:cNvSpPr>
          <p:nvPr>
            <p:ph type="ftr" sz="quarter" idx="11"/>
          </p:nvPr>
        </p:nvSpPr>
        <p:spPr/>
        <p:txBody>
          <a:bodyPr/>
          <a:lstStyle>
            <a:lvl1pPr>
              <a:defRPr>
                <a:solidFill>
                  <a:srgbClr val="B0B6BB"/>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1" name="Picture 10">
            <a:extLst>
              <a:ext uri="{FF2B5EF4-FFF2-40B4-BE49-F238E27FC236}">
                <a16:creationId xmlns:a16="http://schemas.microsoft.com/office/drawing/2014/main" id="{1151181D-D0DB-1C4E-8C71-0A1F6D1304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2" name="Picture 11" descr="A close up of a logo&#10;&#10;Description automatically generated">
            <a:extLst>
              <a:ext uri="{FF2B5EF4-FFF2-40B4-BE49-F238E27FC236}">
                <a16:creationId xmlns:a16="http://schemas.microsoft.com/office/drawing/2014/main" id="{A23803A2-3BD9-064B-A667-93A78B3621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978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E483AC4C-90FF-6145-BF91-1B4FE06EA5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3009C600-0493-8840-9652-E625DF84DA1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rgbClr val="28978B"/>
                </a:solidFill>
              </a:defRPr>
            </a:lvl1pPr>
          </a:lstStyle>
          <a:p>
            <a:r>
              <a:rPr lang="en-US" dirty="0"/>
              <a:t>Click to edit Master title style</a:t>
            </a:r>
          </a:p>
        </p:txBody>
      </p:sp>
      <p:sp>
        <p:nvSpPr>
          <p:cNvPr id="7" name="Date Placeholder 6"/>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8" name="Footer Placeholder 7"/>
          <p:cNvSpPr>
            <a:spLocks noGrp="1"/>
          </p:cNvSpPr>
          <p:nvPr>
            <p:ph type="ftr" sz="quarter" idx="11"/>
          </p:nvPr>
        </p:nvSpPr>
        <p:spPr/>
        <p:txBody>
          <a:bodyPr/>
          <a:lstStyle>
            <a:lvl1pPr>
              <a:defRPr>
                <a:solidFill>
                  <a:srgbClr val="B0B6BB"/>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sp>
        <p:nvSpPr>
          <p:cNvPr id="10" name="Text Placeholder 2">
            <a:extLst>
              <a:ext uri="{FF2B5EF4-FFF2-40B4-BE49-F238E27FC236}">
                <a16:creationId xmlns:a16="http://schemas.microsoft.com/office/drawing/2014/main" id="{73169C95-2136-2C45-9516-F265A454E66B}"/>
              </a:ext>
            </a:extLst>
          </p:cNvPr>
          <p:cNvSpPr>
            <a:spLocks noGrp="1"/>
          </p:cNvSpPr>
          <p:nvPr>
            <p:ph type="body" idx="1" hasCustomPrompt="1"/>
          </p:nvPr>
        </p:nvSpPr>
        <p:spPr>
          <a:xfrm>
            <a:off x="839789" y="1749971"/>
            <a:ext cx="5157787" cy="662153"/>
          </a:xfrm>
          <a:solidFill>
            <a:srgbClr val="28978B"/>
          </a:solidFill>
          <a:ln w="19050">
            <a:solidFill>
              <a:srgbClr val="28978B"/>
            </a:solidFill>
          </a:ln>
        </p:spPr>
        <p:txBody>
          <a:bodyPr anchor="ctr">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7AE14CD6-AAB9-5241-9233-5073E6D0EF7E}"/>
              </a:ext>
            </a:extLst>
          </p:cNvPr>
          <p:cNvSpPr>
            <a:spLocks noGrp="1"/>
          </p:cNvSpPr>
          <p:nvPr>
            <p:ph sz="half" idx="2"/>
          </p:nvPr>
        </p:nvSpPr>
        <p:spPr>
          <a:xfrm>
            <a:off x="839789" y="2412124"/>
            <a:ext cx="5157787" cy="3777539"/>
          </a:xfrm>
          <a:ln w="19050">
            <a:solidFill>
              <a:srgbClr val="28978B"/>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0F5D0201-9F51-2043-832F-251FCE1B528E}"/>
              </a:ext>
            </a:extLst>
          </p:cNvPr>
          <p:cNvSpPr>
            <a:spLocks noGrp="1"/>
          </p:cNvSpPr>
          <p:nvPr>
            <p:ph type="body" sz="quarter" idx="3" hasCustomPrompt="1"/>
          </p:nvPr>
        </p:nvSpPr>
        <p:spPr>
          <a:xfrm>
            <a:off x="6172201" y="1749971"/>
            <a:ext cx="5183188" cy="662153"/>
          </a:xfrm>
          <a:solidFill>
            <a:srgbClr val="28978B"/>
          </a:solidFill>
          <a:ln w="19050">
            <a:solidFill>
              <a:srgbClr val="28978B"/>
            </a:solidFill>
          </a:ln>
        </p:spPr>
        <p:txBody>
          <a:bodyPr anchor="ctr">
            <a:normAutofit/>
          </a:bodyPr>
          <a:lstStyle>
            <a:lvl1pPr marL="0" indent="0" algn="ctr">
              <a:buNone/>
              <a:defRPr sz="24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F26B6301-3B51-E64F-BCDE-72151D908FDB}"/>
              </a:ext>
            </a:extLst>
          </p:cNvPr>
          <p:cNvSpPr>
            <a:spLocks noGrp="1"/>
          </p:cNvSpPr>
          <p:nvPr>
            <p:ph sz="quarter" idx="4"/>
          </p:nvPr>
        </p:nvSpPr>
        <p:spPr>
          <a:xfrm>
            <a:off x="6172201" y="2412124"/>
            <a:ext cx="5183188" cy="3777539"/>
          </a:xfrm>
          <a:ln w="19050">
            <a:solidFill>
              <a:srgbClr val="28978B"/>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a:extLst>
              <a:ext uri="{FF2B5EF4-FFF2-40B4-BE49-F238E27FC236}">
                <a16:creationId xmlns:a16="http://schemas.microsoft.com/office/drawing/2014/main" id="{21CE9AE0-A7BA-5849-9E7E-D3D92CF28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7" name="Picture 16" descr="A close up of a logo&#10;&#10;Description automatically generated">
            <a:extLst>
              <a:ext uri="{FF2B5EF4-FFF2-40B4-BE49-F238E27FC236}">
                <a16:creationId xmlns:a16="http://schemas.microsoft.com/office/drawing/2014/main" id="{4668081C-D3FE-9F4A-A2DD-D781265174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8978B"/>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4" name="Footer Placeholder 3"/>
          <p:cNvSpPr>
            <a:spLocks noGrp="1"/>
          </p:cNvSpPr>
          <p:nvPr>
            <p:ph type="ftr" sz="quarter" idx="11"/>
          </p:nvPr>
        </p:nvSpPr>
        <p:spPr/>
        <p:txBody>
          <a:bodyPr/>
          <a:lstStyle>
            <a:lvl1pPr>
              <a:defRPr>
                <a:solidFill>
                  <a:srgbClr val="B0B6BB"/>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8" name="Picture 7">
            <a:extLst>
              <a:ext uri="{FF2B5EF4-FFF2-40B4-BE49-F238E27FC236}">
                <a16:creationId xmlns:a16="http://schemas.microsoft.com/office/drawing/2014/main" id="{17D88E78-02F1-054F-99B1-E9049AAD6C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9" name="Picture 8" descr="A close up of a logo&#10;&#10;Description automatically generated">
            <a:extLst>
              <a:ext uri="{FF2B5EF4-FFF2-40B4-BE49-F238E27FC236}">
                <a16:creationId xmlns:a16="http://schemas.microsoft.com/office/drawing/2014/main" id="{DDD1EB7B-977B-3248-887A-0C0F2FB771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3" name="Footer Placeholder 2"/>
          <p:cNvSpPr>
            <a:spLocks noGrp="1"/>
          </p:cNvSpPr>
          <p:nvPr>
            <p:ph type="ftr" sz="quarter" idx="11"/>
          </p:nvPr>
        </p:nvSpPr>
        <p:spPr/>
        <p:txBody>
          <a:bodyPr/>
          <a:lstStyle>
            <a:lvl1pPr>
              <a:defRPr>
                <a:solidFill>
                  <a:srgbClr val="B0B6BB"/>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7" name="Picture 6">
            <a:extLst>
              <a:ext uri="{FF2B5EF4-FFF2-40B4-BE49-F238E27FC236}">
                <a16:creationId xmlns:a16="http://schemas.microsoft.com/office/drawing/2014/main" id="{1BB82452-1A1D-1B45-A2BB-DD64868DF8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8" name="Picture 7" descr="A close up of a logo&#10;&#10;Description automatically generated">
            <a:extLst>
              <a:ext uri="{FF2B5EF4-FFF2-40B4-BE49-F238E27FC236}">
                <a16:creationId xmlns:a16="http://schemas.microsoft.com/office/drawing/2014/main" id="{D2E2A21A-63A0-CA4C-82B8-061DD707E8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28978B"/>
                </a:solidFill>
              </a:defRPr>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44581B13-EB2D-994E-8688-C3C43C5712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0B032823-72E5-B643-AEF1-C1907103A3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solidFill>
                  <a:srgbClr val="28978B"/>
                </a:solidFill>
              </a:defRPr>
            </a:lvl1pPr>
          </a:lstStyle>
          <a:p>
            <a:r>
              <a:rPr lang="en-US" dirty="0"/>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rgbClr val="B0B6BB"/>
                </a:solidFill>
              </a:defRPr>
            </a:lvl1pPr>
          </a:lstStyle>
          <a:p>
            <a:r>
              <a:rPr lang="en-CA"/>
              <a:t>25-04-20</a:t>
            </a:r>
            <a:endParaRPr lang="en-US" dirty="0"/>
          </a:p>
        </p:txBody>
      </p:sp>
      <p:sp>
        <p:nvSpPr>
          <p:cNvPr id="6" name="Footer Placeholder 5"/>
          <p:cNvSpPr>
            <a:spLocks noGrp="1"/>
          </p:cNvSpPr>
          <p:nvPr>
            <p:ph type="ftr" sz="quarter" idx="11"/>
          </p:nvPr>
        </p:nvSpPr>
        <p:spPr/>
        <p:txBody>
          <a:bodyPr/>
          <a:lstStyle>
            <a:lvl1pPr>
              <a:defRPr>
                <a:solidFill>
                  <a:srgbClr val="B0B6BB"/>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B0B6BB"/>
                </a:solidFill>
              </a:defRPr>
            </a:lvl1pPr>
          </a:lstStyle>
          <a:p>
            <a:fld id="{F60E4191-B049-AF4C-B31B-63DAE0652CDF}" type="slidenum">
              <a:rPr lang="en-US" smtClean="0"/>
              <a:pPr/>
              <a:t>‹#›</a:t>
            </a:fld>
            <a:endParaRPr lang="en-US" dirty="0"/>
          </a:p>
        </p:txBody>
      </p:sp>
      <p:pic>
        <p:nvPicPr>
          <p:cNvPr id="10" name="Picture 9">
            <a:extLst>
              <a:ext uri="{FF2B5EF4-FFF2-40B4-BE49-F238E27FC236}">
                <a16:creationId xmlns:a16="http://schemas.microsoft.com/office/drawing/2014/main" id="{31EEB23A-F81B-1B44-8336-80EF91C514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400C9207-0FCA-B54F-BB17-7242BD68D4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71066" y="6381566"/>
            <a:ext cx="2310333" cy="339911"/>
          </a:xfrm>
          <a:prstGeom prst="rect">
            <a:avLst/>
          </a:prstGeom>
        </p:spPr>
        <p:txBody>
          <a:bodyPr vert="horz" lIns="91440" tIns="45720" rIns="91440" bIns="45720" rtlCol="0" anchor="ctr"/>
          <a:lstStyle>
            <a:lvl1pPr algn="l">
              <a:defRPr sz="900">
                <a:solidFill>
                  <a:srgbClr val="B0B6BB"/>
                </a:solidFill>
                <a:latin typeface="Helvetica Neue" charset="0"/>
                <a:ea typeface="Helvetica Neue" charset="0"/>
                <a:cs typeface="Helvetica Neue" charset="0"/>
              </a:defRPr>
            </a:lvl1pPr>
          </a:lstStyle>
          <a:p>
            <a:r>
              <a:rPr lang="en-CA"/>
              <a:t>25-04-20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rgbClr val="B0B6BB"/>
                </a:solidFill>
                <a:latin typeface="Helvetica Neue" charset="0"/>
                <a:ea typeface="Helvetica Neue" charset="0"/>
                <a:cs typeface="Helvetica Neue" charset="0"/>
              </a:defRPr>
            </a:lvl1pPr>
          </a:lstStyle>
          <a:p>
            <a:endParaRPr lang="en-US" dirty="0"/>
          </a:p>
        </p:txBody>
      </p:sp>
      <p:sp>
        <p:nvSpPr>
          <p:cNvPr id="6" name="Slide Number Placeholder 5"/>
          <p:cNvSpPr>
            <a:spLocks noGrp="1"/>
          </p:cNvSpPr>
          <p:nvPr>
            <p:ph type="sldNum" sz="quarter" idx="4"/>
          </p:nvPr>
        </p:nvSpPr>
        <p:spPr>
          <a:xfrm>
            <a:off x="8610601" y="6356352"/>
            <a:ext cx="1573305" cy="365125"/>
          </a:xfrm>
          <a:prstGeom prst="rect">
            <a:avLst/>
          </a:prstGeom>
        </p:spPr>
        <p:txBody>
          <a:bodyPr vert="horz" lIns="91440" tIns="45720" rIns="91440" bIns="45720" rtlCol="0" anchor="ctr"/>
          <a:lstStyle>
            <a:lvl1pPr algn="r">
              <a:defRPr sz="900">
                <a:solidFill>
                  <a:srgbClr val="B0B6BB"/>
                </a:solidFill>
                <a:latin typeface="Helvetica Neue" charset="0"/>
                <a:ea typeface="Helvetica Neue" charset="0"/>
                <a:cs typeface="Helvetica Neue" charset="0"/>
              </a:defRPr>
            </a:lvl1pPr>
          </a:lstStyle>
          <a:p>
            <a:fld id="{F60E4191-B049-AF4C-B31B-63DAE0652CDF}" type="slidenum">
              <a:rPr lang="en-US" smtClean="0"/>
              <a:pPr/>
              <a:t>‹#›</a:t>
            </a:fld>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12" name="Google Shape;11;p6">
            <a:extLst>
              <a:ext uri="{FF2B5EF4-FFF2-40B4-BE49-F238E27FC236}">
                <a16:creationId xmlns:a16="http://schemas.microsoft.com/office/drawing/2014/main" id="{5C88ADC6-37D5-894E-AB65-B2DBE597BACA}"/>
              </a:ext>
            </a:extLst>
          </p:cNvPr>
          <p:cNvSpPr/>
          <p:nvPr userDrawn="1"/>
        </p:nvSpPr>
        <p:spPr>
          <a:xfrm>
            <a:off x="0" y="6415548"/>
            <a:ext cx="12192000" cy="457200"/>
          </a:xfrm>
          <a:prstGeom prst="rect">
            <a:avLst/>
          </a:prstGeom>
          <a:solidFill>
            <a:srgbClr val="28998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029937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p:txStyles>
    <p:titleStyle>
      <a:lvl1pPr algn="l" defTabSz="685800" rtl="0" eaLnBrk="1" latinLnBrk="0" hangingPunct="1">
        <a:lnSpc>
          <a:spcPct val="90000"/>
        </a:lnSpc>
        <a:spcBef>
          <a:spcPct val="0"/>
        </a:spcBef>
        <a:buNone/>
        <a:defRPr sz="3300" kern="1200">
          <a:solidFill>
            <a:srgbClr val="2F998D"/>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rtl="0" eaLnBrk="1" latinLnBrk="0" hangingPunct="1">
        <a:lnSpc>
          <a:spcPct val="90000"/>
        </a:lnSpc>
        <a:spcBef>
          <a:spcPts val="750"/>
        </a:spcBef>
        <a:buFont typeface="Arial"/>
        <a:buChar char="•"/>
        <a:defRPr sz="200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rtl="0" eaLnBrk="1" latinLnBrk="0" hangingPunct="1">
        <a:lnSpc>
          <a:spcPct val="90000"/>
        </a:lnSpc>
        <a:spcBef>
          <a:spcPts val="375"/>
        </a:spcBef>
        <a:buFont typeface="Arial"/>
        <a:buChar char="•"/>
        <a:defRPr sz="180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2pPr>
      <a:lvl3pPr marL="857250" indent="-171450" algn="l" defTabSz="685800" rtl="0" eaLnBrk="1" latinLnBrk="0" hangingPunct="1">
        <a:lnSpc>
          <a:spcPct val="90000"/>
        </a:lnSpc>
        <a:spcBef>
          <a:spcPts val="375"/>
        </a:spcBef>
        <a:buFont typeface="Arial"/>
        <a:buChar char="•"/>
        <a:defRPr sz="150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3pPr>
      <a:lvl4pPr marL="1200150" indent="-171450" algn="l" defTabSz="685800" rtl="0" eaLnBrk="1" latinLnBrk="0" hangingPunct="1">
        <a:lnSpc>
          <a:spcPct val="90000"/>
        </a:lnSpc>
        <a:spcBef>
          <a:spcPts val="375"/>
        </a:spcBef>
        <a:buFont typeface="Arial"/>
        <a:buChar char="•"/>
        <a:defRPr sz="135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4pPr>
      <a:lvl5pPr marL="1543050" indent="-171450" algn="l" defTabSz="685800" rtl="0" eaLnBrk="1" latinLnBrk="0" hangingPunct="1">
        <a:lnSpc>
          <a:spcPct val="90000"/>
        </a:lnSpc>
        <a:spcBef>
          <a:spcPts val="375"/>
        </a:spcBef>
        <a:buFont typeface="Arial"/>
        <a:buChar char="•"/>
        <a:defRPr sz="1350" kern="1200">
          <a:solidFill>
            <a:srgbClr val="45535F"/>
          </a:solidFill>
          <a:latin typeface="Helvetica Neue" panose="02000503000000020004" pitchFamily="2" charset="0"/>
          <a:ea typeface="Helvetica Neue" panose="02000503000000020004" pitchFamily="2" charset="0"/>
          <a:cs typeface="Helvetica Neue" panose="02000503000000020004" pitchFamily="2"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electricvehicles.bchydro.com/learn/fuel-savings-calculato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youtu.be/BFHtx7iI1u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How to Buy an Electric Vehicle</a:t>
            </a:r>
          </a:p>
        </p:txBody>
      </p:sp>
      <p:sp>
        <p:nvSpPr>
          <p:cNvPr id="3" name="Subtitle 2"/>
          <p:cNvSpPr>
            <a:spLocks noGrp="1"/>
          </p:cNvSpPr>
          <p:nvPr>
            <p:ph type="subTitle" idx="1"/>
          </p:nvPr>
        </p:nvSpPr>
        <p:spPr>
          <a:xfrm>
            <a:off x="5627595" y="3631203"/>
            <a:ext cx="6288741" cy="2305375"/>
          </a:xfrm>
        </p:spPr>
        <p:txBody>
          <a:bodyPr>
            <a:normAutofit lnSpcReduction="10000"/>
          </a:bodyPr>
          <a:lstStyle/>
          <a:p>
            <a:r>
              <a:rPr lang="en-US" dirty="0">
                <a:solidFill>
                  <a:schemeClr val="accent1"/>
                </a:solidFill>
              </a:rPr>
              <a:t>Everything you need to know! What to look for in a car, considerations, and more!</a:t>
            </a:r>
          </a:p>
          <a:p>
            <a:endParaRPr lang="en-US" dirty="0">
              <a:solidFill>
                <a:schemeClr val="accent1"/>
              </a:solidFill>
            </a:endParaRPr>
          </a:p>
          <a:p>
            <a:r>
              <a:rPr lang="en-US" dirty="0">
                <a:solidFill>
                  <a:schemeClr val="tx2"/>
                </a:solidFill>
              </a:rPr>
              <a:t>Recommended for grades 7 – 12 </a:t>
            </a:r>
          </a:p>
          <a:p>
            <a:endParaRPr lang="en-US" sz="1600" dirty="0"/>
          </a:p>
          <a:p>
            <a:r>
              <a:rPr lang="en-US" sz="1600" dirty="0"/>
              <a:t>Copyright © 2024 </a:t>
            </a:r>
            <a:r>
              <a:rPr lang="en-US" sz="1600" dirty="0" err="1"/>
              <a:t>GreenLearning</a:t>
            </a:r>
            <a:r>
              <a:rPr lang="en-US" sz="1600" dirty="0"/>
              <a:t> Canada Foundation.</a:t>
            </a:r>
          </a:p>
          <a:p>
            <a:r>
              <a:rPr lang="en-US" sz="1600" dirty="0"/>
              <a:t>All Rights Reserved.</a:t>
            </a:r>
          </a:p>
          <a:p>
            <a:endParaRPr lang="en-US" dirty="0">
              <a:solidFill>
                <a:schemeClr val="tx2"/>
              </a:solidFill>
            </a:endParaRPr>
          </a:p>
        </p:txBody>
      </p:sp>
    </p:spTree>
    <p:extLst>
      <p:ext uri="{BB962C8B-B14F-4D97-AF65-F5344CB8AC3E}">
        <p14:creationId xmlns:p14="http://schemas.microsoft.com/office/powerpoint/2010/main" val="72975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B1E3044D-AD17-4052-A453-8AA654EFA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797978" y="996722"/>
            <a:ext cx="5923488" cy="4864556"/>
          </a:xfrm>
          <a:prstGeom prst="round2SameRect">
            <a:avLst>
              <a:gd name="adj1" fmla="val 3762"/>
              <a:gd name="adj2" fmla="val 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F234DF-5156-9A4D-85B0-4197C90D1B1E}"/>
              </a:ext>
            </a:extLst>
          </p:cNvPr>
          <p:cNvSpPr>
            <a:spLocks noGrp="1"/>
          </p:cNvSpPr>
          <p:nvPr>
            <p:ph type="title"/>
          </p:nvPr>
        </p:nvSpPr>
        <p:spPr>
          <a:xfrm>
            <a:off x="7856388" y="975366"/>
            <a:ext cx="3847882" cy="1005302"/>
          </a:xfrm>
        </p:spPr>
        <p:txBody>
          <a:bodyPr anchor="ctr">
            <a:normAutofit/>
          </a:bodyPr>
          <a:lstStyle/>
          <a:p>
            <a:r>
              <a:rPr lang="en-US" sz="4000" dirty="0">
                <a:solidFill>
                  <a:srgbClr val="FFFFFF"/>
                </a:solidFill>
              </a:rPr>
              <a:t>Dos and Don’ts</a:t>
            </a:r>
          </a:p>
        </p:txBody>
      </p:sp>
      <p:sp>
        <p:nvSpPr>
          <p:cNvPr id="15" name="Round Single Corner Rectangle 24">
            <a:extLst>
              <a:ext uri="{FF2B5EF4-FFF2-40B4-BE49-F238E27FC236}">
                <a16:creationId xmlns:a16="http://schemas.microsoft.com/office/drawing/2014/main" id="{81289F98-975F-4EB2-9553-8E1A9946B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11284" y="635058"/>
            <a:ext cx="2657864" cy="2657864"/>
          </a:xfrm>
          <a:prstGeom prst="round1Rect">
            <a:avLst>
              <a:gd name="adj" fmla="val 11295"/>
            </a:avLst>
          </a:prstGeom>
          <a:solidFill>
            <a:srgbClr val="FFFFFF"/>
          </a:solidFill>
          <a:ln w="57150">
            <a:solidFill>
              <a:srgbClr val="89898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Electric car">
            <a:extLst>
              <a:ext uri="{FF2B5EF4-FFF2-40B4-BE49-F238E27FC236}">
                <a16:creationId xmlns:a16="http://schemas.microsoft.com/office/drawing/2014/main" id="{860E6FB7-8F0A-CC4D-98B8-D7F4A9C1D706}"/>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18332" b="18945"/>
          <a:stretch/>
        </p:blipFill>
        <p:spPr>
          <a:xfrm>
            <a:off x="1052598" y="1219081"/>
            <a:ext cx="2375236" cy="1489818"/>
          </a:xfrm>
          <a:prstGeom prst="rect">
            <a:avLst/>
          </a:prstGeom>
        </p:spPr>
      </p:pic>
      <p:sp>
        <p:nvSpPr>
          <p:cNvPr id="17" name="Round Single Corner Rectangle 22">
            <a:extLst>
              <a:ext uri="{FF2B5EF4-FFF2-40B4-BE49-F238E27FC236}">
                <a16:creationId xmlns:a16="http://schemas.microsoft.com/office/drawing/2014/main" id="{1F564BCF-97B6-4D86-94EE-DD1B587F2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7533" y="1300271"/>
            <a:ext cx="1992651" cy="1992652"/>
          </a:xfrm>
          <a:prstGeom prst="round1Rect">
            <a:avLst>
              <a:gd name="adj" fmla="val 11295"/>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ound Single Corner Rectangle 23">
            <a:extLst>
              <a:ext uri="{FF2B5EF4-FFF2-40B4-BE49-F238E27FC236}">
                <a16:creationId xmlns:a16="http://schemas.microsoft.com/office/drawing/2014/main" id="{54600AC1-F146-4567-9C5E-A96D6D349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87904" y="3438135"/>
            <a:ext cx="2281244" cy="2281245"/>
          </a:xfrm>
          <a:prstGeom prst="round1Rect">
            <a:avLst>
              <a:gd name="adj" fmla="val 11295"/>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ound Single Corner Rectangle 25">
            <a:extLst>
              <a:ext uri="{FF2B5EF4-FFF2-40B4-BE49-F238E27FC236}">
                <a16:creationId xmlns:a16="http://schemas.microsoft.com/office/drawing/2014/main" id="{EBA7E638-205A-4579-864F-125BAC629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17533" y="3438135"/>
            <a:ext cx="2657864" cy="2657864"/>
          </a:xfrm>
          <a:prstGeom prst="round1Rect">
            <a:avLst>
              <a:gd name="adj" fmla="val 11295"/>
            </a:avLst>
          </a:prstGeom>
          <a:solidFill>
            <a:srgbClr val="FFFFFF"/>
          </a:solidFill>
          <a:ln w="57150">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Dollar">
            <a:extLst>
              <a:ext uri="{FF2B5EF4-FFF2-40B4-BE49-F238E27FC236}">
                <a16:creationId xmlns:a16="http://schemas.microsoft.com/office/drawing/2014/main" id="{8A97C155-67E6-FC4D-B825-832962A69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8847" y="3579449"/>
            <a:ext cx="2375236" cy="2375236"/>
          </a:xfrm>
          <a:prstGeom prst="rect">
            <a:avLst/>
          </a:prstGeom>
        </p:spPr>
      </p:pic>
      <p:sp>
        <p:nvSpPr>
          <p:cNvPr id="23" name="Rectangle: Top Corners Rounded 22">
            <a:extLst>
              <a:ext uri="{FF2B5EF4-FFF2-40B4-BE49-F238E27FC236}">
                <a16:creationId xmlns:a16="http://schemas.microsoft.com/office/drawing/2014/main" id="{2854001E-6E9D-464A-9B65-A4012F7B3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52315" y="1050468"/>
            <a:ext cx="5609397" cy="4757058"/>
          </a:xfrm>
          <a:prstGeom prst="round2SameRect">
            <a:avLst>
              <a:gd name="adj1" fmla="val 2061"/>
              <a:gd name="adj2" fmla="val 0"/>
            </a:avLst>
          </a:pr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2C9802A-EFBD-41D4-894F-AFD985DBA5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52907" y="2856601"/>
            <a:ext cx="1597456" cy="0"/>
          </a:xfrm>
          <a:prstGeom prst="line">
            <a:avLst/>
          </a:prstGeom>
          <a:ln w="50800">
            <a:solidFill>
              <a:srgbClr val="A6A6A6"/>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9525092-1A98-2B4B-8DE2-AE445968ADDB}"/>
              </a:ext>
            </a:extLst>
          </p:cNvPr>
          <p:cNvSpPr/>
          <p:nvPr/>
        </p:nvSpPr>
        <p:spPr>
          <a:xfrm>
            <a:off x="7856388" y="2708899"/>
            <a:ext cx="1859112" cy="290053"/>
          </a:xfrm>
          <a:prstGeom prst="rect">
            <a:avLst/>
          </a:prstGeom>
          <a:solidFill>
            <a:srgbClr val="414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89C6E7-8945-AE4B-9F46-50D0367256A4}"/>
              </a:ext>
            </a:extLst>
          </p:cNvPr>
          <p:cNvSpPr>
            <a:spLocks noGrp="1"/>
          </p:cNvSpPr>
          <p:nvPr>
            <p:ph idx="1"/>
          </p:nvPr>
        </p:nvSpPr>
        <p:spPr>
          <a:xfrm>
            <a:off x="7537003" y="2311400"/>
            <a:ext cx="4486651" cy="3779946"/>
          </a:xfrm>
        </p:spPr>
        <p:txBody>
          <a:bodyPr anchor="ctr">
            <a:normAutofit/>
          </a:bodyPr>
          <a:lstStyle/>
          <a:p>
            <a:pPr marL="457200" indent="-457200">
              <a:buAutoNum type="arabicPeriod"/>
            </a:pPr>
            <a:r>
              <a:rPr lang="en-CA" sz="1800" b="1" dirty="0">
                <a:solidFill>
                  <a:srgbClr val="FFFFFF"/>
                </a:solidFill>
              </a:rPr>
              <a:t>Consider leasing </a:t>
            </a:r>
            <a:r>
              <a:rPr lang="en-CA" sz="1800" dirty="0">
                <a:solidFill>
                  <a:srgbClr val="FFFFFF"/>
                </a:solidFill>
              </a:rPr>
              <a:t>– Trade in every 2-3 years.</a:t>
            </a:r>
          </a:p>
          <a:p>
            <a:pPr marL="457200" indent="-457200">
              <a:buAutoNum type="arabicPeriod"/>
            </a:pPr>
            <a:r>
              <a:rPr lang="en-CA" sz="1800" b="1" dirty="0">
                <a:solidFill>
                  <a:srgbClr val="FFFFFF"/>
                </a:solidFill>
              </a:rPr>
              <a:t>Do your research of the battery first </a:t>
            </a:r>
            <a:r>
              <a:rPr lang="en-CA" sz="1800" dirty="0">
                <a:solidFill>
                  <a:srgbClr val="FFFFFF"/>
                </a:solidFill>
              </a:rPr>
              <a:t>– look into the warranty. Some things may not be covered with the battery. </a:t>
            </a:r>
          </a:p>
          <a:p>
            <a:pPr marL="457200" indent="-457200">
              <a:buAutoNum type="arabicPeriod"/>
            </a:pPr>
            <a:r>
              <a:rPr lang="en-CA" sz="1800" b="1" dirty="0">
                <a:solidFill>
                  <a:srgbClr val="FFFFFF"/>
                </a:solidFill>
              </a:rPr>
              <a:t>Check the condition of the battery in a used EV</a:t>
            </a:r>
            <a:r>
              <a:rPr lang="en-CA" sz="1800" dirty="0">
                <a:solidFill>
                  <a:srgbClr val="FFFFFF"/>
                </a:solidFill>
              </a:rPr>
              <a:t>– Batteries are the transmission of an EV and therefore the most expensive part. Check if a warranty is in place, and if the battery is in good condition</a:t>
            </a:r>
          </a:p>
        </p:txBody>
      </p:sp>
      <p:cxnSp>
        <p:nvCxnSpPr>
          <p:cNvPr id="6" name="Straight Connector 5">
            <a:extLst>
              <a:ext uri="{FF2B5EF4-FFF2-40B4-BE49-F238E27FC236}">
                <a16:creationId xmlns:a16="http://schemas.microsoft.com/office/drawing/2014/main" id="{FAFEB6DA-2A4C-B947-848F-0C4B728FEEDB}"/>
              </a:ext>
            </a:extLst>
          </p:cNvPr>
          <p:cNvCxnSpPr/>
          <p:nvPr/>
        </p:nvCxnSpPr>
        <p:spPr>
          <a:xfrm>
            <a:off x="8369300" y="2082268"/>
            <a:ext cx="269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451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A34A-92D9-5946-BEA0-7F0F77C5732D}"/>
              </a:ext>
            </a:extLst>
          </p:cNvPr>
          <p:cNvSpPr>
            <a:spLocks noGrp="1"/>
          </p:cNvSpPr>
          <p:nvPr>
            <p:ph type="title"/>
          </p:nvPr>
        </p:nvSpPr>
        <p:spPr>
          <a:xfrm rot="16200000">
            <a:off x="-2793465" y="2793466"/>
            <a:ext cx="6858000" cy="1271067"/>
          </a:xfrm>
          <a:prstGeom prst="flowChartOffpageConnector">
            <a:avLst/>
          </a:prstGeom>
          <a:solidFill>
            <a:srgbClr val="41403F"/>
          </a:solidFill>
        </p:spPr>
        <p:txBody>
          <a:bodyPr/>
          <a:lstStyle/>
          <a:p>
            <a:pPr algn="ctr"/>
            <a:r>
              <a:rPr lang="en-US" dirty="0">
                <a:solidFill>
                  <a:schemeClr val="bg1"/>
                </a:solidFill>
              </a:rPr>
              <a:t>Lease or Buy?</a:t>
            </a:r>
          </a:p>
        </p:txBody>
      </p:sp>
      <p:pic>
        <p:nvPicPr>
          <p:cNvPr id="6" name="Picture 5">
            <a:extLst>
              <a:ext uri="{FF2B5EF4-FFF2-40B4-BE49-F238E27FC236}">
                <a16:creationId xmlns:a16="http://schemas.microsoft.com/office/drawing/2014/main" id="{1CD5634F-007B-7542-835C-49BE22D3B0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62"/>
          <a:stretch/>
        </p:blipFill>
        <p:spPr>
          <a:xfrm>
            <a:off x="2951576" y="91439"/>
            <a:ext cx="5674098" cy="6198613"/>
          </a:xfrm>
          <a:prstGeom prst="rect">
            <a:avLst/>
          </a:prstGeom>
        </p:spPr>
      </p:pic>
      <p:pic>
        <p:nvPicPr>
          <p:cNvPr id="7" name="Picture 6">
            <a:extLst>
              <a:ext uri="{FF2B5EF4-FFF2-40B4-BE49-F238E27FC236}">
                <a16:creationId xmlns:a16="http://schemas.microsoft.com/office/drawing/2014/main" id="{F3281EC7-5F4C-7943-8AE8-B9295AC2B5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spTree>
    <p:extLst>
      <p:ext uri="{BB962C8B-B14F-4D97-AF65-F5344CB8AC3E}">
        <p14:creationId xmlns:p14="http://schemas.microsoft.com/office/powerpoint/2010/main" val="2347008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F26EE-9866-334C-A862-DBDEE1262ED6}"/>
              </a:ext>
            </a:extLst>
          </p:cNvPr>
          <p:cNvSpPr>
            <a:spLocks noGrp="1"/>
          </p:cNvSpPr>
          <p:nvPr>
            <p:ph type="title"/>
          </p:nvPr>
        </p:nvSpPr>
        <p:spPr>
          <a:xfrm>
            <a:off x="838200" y="365127"/>
            <a:ext cx="10515600" cy="1325563"/>
          </a:xfrm>
        </p:spPr>
        <p:txBody>
          <a:bodyPr/>
          <a:lstStyle/>
          <a:p>
            <a:r>
              <a:rPr lang="en-US"/>
              <a:t>New or Used?</a:t>
            </a:r>
            <a:endParaRPr lang="en-US" dirty="0"/>
          </a:p>
        </p:txBody>
      </p:sp>
      <p:sp>
        <p:nvSpPr>
          <p:cNvPr id="3" name="Content Placeholder 2">
            <a:extLst>
              <a:ext uri="{FF2B5EF4-FFF2-40B4-BE49-F238E27FC236}">
                <a16:creationId xmlns:a16="http://schemas.microsoft.com/office/drawing/2014/main" id="{61F6E73F-D9CD-6E43-A5E3-89759A27508A}"/>
              </a:ext>
            </a:extLst>
          </p:cNvPr>
          <p:cNvSpPr>
            <a:spLocks noGrp="1"/>
          </p:cNvSpPr>
          <p:nvPr>
            <p:ph idx="1"/>
          </p:nvPr>
        </p:nvSpPr>
        <p:spPr>
          <a:xfrm>
            <a:off x="838200" y="1690690"/>
            <a:ext cx="10515600" cy="1603375"/>
          </a:xfrm>
        </p:spPr>
        <p:txBody>
          <a:bodyPr/>
          <a:lstStyle/>
          <a:p>
            <a:r>
              <a:rPr lang="en-US" dirty="0"/>
              <a:t>The largest determining factor between new and used is dependent on the technology</a:t>
            </a:r>
          </a:p>
          <a:p>
            <a:r>
              <a:rPr lang="en-US" dirty="0"/>
              <a:t>Battery technology is evolving and improving quickly</a:t>
            </a:r>
          </a:p>
        </p:txBody>
      </p:sp>
      <p:sp>
        <p:nvSpPr>
          <p:cNvPr id="4" name="Date Placeholder 3">
            <a:extLst>
              <a:ext uri="{FF2B5EF4-FFF2-40B4-BE49-F238E27FC236}">
                <a16:creationId xmlns:a16="http://schemas.microsoft.com/office/drawing/2014/main" id="{38A0C4E2-6423-1346-BB4B-2E244F94A110}"/>
              </a:ext>
            </a:extLst>
          </p:cNvPr>
          <p:cNvSpPr>
            <a:spLocks noGrp="1"/>
          </p:cNvSpPr>
          <p:nvPr>
            <p:ph type="dt" sz="half" idx="10"/>
          </p:nvPr>
        </p:nvSpPr>
        <p:spPr>
          <a:xfrm>
            <a:off x="1271066" y="6381566"/>
            <a:ext cx="2310333" cy="339911"/>
          </a:xfrm>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09AB3608-CF84-CA45-8CD0-20DF83879745}"/>
              </a:ext>
            </a:extLst>
          </p:cNvPr>
          <p:cNvSpPr>
            <a:spLocks noGrp="1"/>
          </p:cNvSpPr>
          <p:nvPr>
            <p:ph type="sldNum" sz="quarter" idx="12"/>
          </p:nvPr>
        </p:nvSpPr>
        <p:spPr>
          <a:xfrm>
            <a:off x="8610601" y="6356352"/>
            <a:ext cx="1573305" cy="365125"/>
          </a:xfrm>
        </p:spPr>
        <p:txBody>
          <a:bodyPr/>
          <a:lstStyle/>
          <a:p>
            <a:fld id="{F60E4191-B049-AF4C-B31B-63DAE0652CDF}" type="slidenum">
              <a:rPr lang="en-US" smtClean="0"/>
              <a:pPr/>
              <a:t>12</a:t>
            </a:fld>
            <a:endParaRPr lang="en-US" dirty="0"/>
          </a:p>
        </p:txBody>
      </p:sp>
      <p:pic>
        <p:nvPicPr>
          <p:cNvPr id="12" name="Picture 11">
            <a:extLst>
              <a:ext uri="{FF2B5EF4-FFF2-40B4-BE49-F238E27FC236}">
                <a16:creationId xmlns:a16="http://schemas.microsoft.com/office/drawing/2014/main" id="{2473BA15-3630-CD47-A81E-B57D7344B0D4}"/>
              </a:ext>
            </a:extLst>
          </p:cNvPr>
          <p:cNvPicPr>
            <a:picLocks noChangeAspect="1"/>
          </p:cNvPicPr>
          <p:nvPr/>
        </p:nvPicPr>
        <p:blipFill>
          <a:blip r:embed="rId3"/>
          <a:stretch>
            <a:fillRect/>
          </a:stretch>
        </p:blipFill>
        <p:spPr>
          <a:xfrm>
            <a:off x="0" y="2905125"/>
            <a:ext cx="12192000" cy="3952875"/>
          </a:xfrm>
          <a:prstGeom prst="rect">
            <a:avLst/>
          </a:prstGeom>
        </p:spPr>
      </p:pic>
      <p:sp>
        <p:nvSpPr>
          <p:cNvPr id="13" name="TextBox 12">
            <a:extLst>
              <a:ext uri="{FF2B5EF4-FFF2-40B4-BE49-F238E27FC236}">
                <a16:creationId xmlns:a16="http://schemas.microsoft.com/office/drawing/2014/main" id="{40CE54F3-05B2-BE42-93D1-84516F480A8B}"/>
              </a:ext>
            </a:extLst>
          </p:cNvPr>
          <p:cNvSpPr txBox="1"/>
          <p:nvPr/>
        </p:nvSpPr>
        <p:spPr>
          <a:xfrm>
            <a:off x="8801100" y="3187700"/>
            <a:ext cx="2387600" cy="369332"/>
          </a:xfrm>
          <a:prstGeom prst="rect">
            <a:avLst/>
          </a:prstGeom>
          <a:noFill/>
        </p:spPr>
        <p:txBody>
          <a:bodyPr wrap="square" rtlCol="0">
            <a:spAutoFit/>
          </a:bodyPr>
          <a:lstStyle/>
          <a:p>
            <a:r>
              <a:rPr lang="en-US"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Guaranteed warranty</a:t>
            </a:r>
          </a:p>
        </p:txBody>
      </p:sp>
      <p:sp>
        <p:nvSpPr>
          <p:cNvPr id="16" name="TextBox 15">
            <a:extLst>
              <a:ext uri="{FF2B5EF4-FFF2-40B4-BE49-F238E27FC236}">
                <a16:creationId xmlns:a16="http://schemas.microsoft.com/office/drawing/2014/main" id="{F8BA12C9-A90A-FF45-AB34-777AD3F40A70}"/>
              </a:ext>
            </a:extLst>
          </p:cNvPr>
          <p:cNvSpPr txBox="1"/>
          <p:nvPr/>
        </p:nvSpPr>
        <p:spPr>
          <a:xfrm>
            <a:off x="558800" y="3174486"/>
            <a:ext cx="2387600" cy="369332"/>
          </a:xfrm>
          <a:prstGeom prst="rect">
            <a:avLst/>
          </a:prstGeom>
          <a:noFill/>
        </p:spPr>
        <p:txBody>
          <a:bodyPr wrap="square" rtlCol="0">
            <a:spAutoFit/>
          </a:bodyPr>
          <a:lstStyle/>
          <a:p>
            <a:r>
              <a:rPr lang="en-US"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May require repairs</a:t>
            </a:r>
          </a:p>
        </p:txBody>
      </p:sp>
      <p:sp>
        <p:nvSpPr>
          <p:cNvPr id="20" name="TextBox 19">
            <a:extLst>
              <a:ext uri="{FF2B5EF4-FFF2-40B4-BE49-F238E27FC236}">
                <a16:creationId xmlns:a16="http://schemas.microsoft.com/office/drawing/2014/main" id="{EBE4F110-E9BB-CF4B-9033-2A9BEE6CC909}"/>
              </a:ext>
            </a:extLst>
          </p:cNvPr>
          <p:cNvSpPr txBox="1"/>
          <p:nvPr/>
        </p:nvSpPr>
        <p:spPr>
          <a:xfrm>
            <a:off x="9195942" y="4192600"/>
            <a:ext cx="2971031" cy="369332"/>
          </a:xfrm>
          <a:prstGeom prst="rect">
            <a:avLst/>
          </a:prstGeom>
          <a:noFill/>
        </p:spPr>
        <p:txBody>
          <a:bodyPr wrap="square" rtlCol="0">
            <a:spAutoFit/>
          </a:bodyPr>
          <a:lstStyle/>
          <a:p>
            <a:r>
              <a:rPr lang="en-US"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Rapid depreciation in value</a:t>
            </a:r>
          </a:p>
        </p:txBody>
      </p:sp>
      <p:sp>
        <p:nvSpPr>
          <p:cNvPr id="10" name="TextBox 9">
            <a:extLst>
              <a:ext uri="{FF2B5EF4-FFF2-40B4-BE49-F238E27FC236}">
                <a16:creationId xmlns:a16="http://schemas.microsoft.com/office/drawing/2014/main" id="{93DE8199-9291-D047-8FF1-FA4643BE6196}"/>
              </a:ext>
            </a:extLst>
          </p:cNvPr>
          <p:cNvSpPr txBox="1"/>
          <p:nvPr/>
        </p:nvSpPr>
        <p:spPr>
          <a:xfrm>
            <a:off x="9067800" y="5160072"/>
            <a:ext cx="2971031" cy="369332"/>
          </a:xfrm>
          <a:prstGeom prst="rect">
            <a:avLst/>
          </a:prstGeom>
          <a:noFill/>
        </p:spPr>
        <p:txBody>
          <a:bodyPr wrap="square" rtlCol="0">
            <a:spAutoFit/>
          </a:bodyPr>
          <a:lstStyle/>
          <a:p>
            <a:r>
              <a:rPr lang="en-US"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Higher upfront cost</a:t>
            </a:r>
          </a:p>
        </p:txBody>
      </p:sp>
      <p:sp>
        <p:nvSpPr>
          <p:cNvPr id="11" name="TextBox 10">
            <a:extLst>
              <a:ext uri="{FF2B5EF4-FFF2-40B4-BE49-F238E27FC236}">
                <a16:creationId xmlns:a16="http://schemas.microsoft.com/office/drawing/2014/main" id="{6E04BC10-63C6-CA45-A395-0B0FE7C4F39F}"/>
              </a:ext>
            </a:extLst>
          </p:cNvPr>
          <p:cNvSpPr txBox="1"/>
          <p:nvPr/>
        </p:nvSpPr>
        <p:spPr>
          <a:xfrm>
            <a:off x="10210426" y="5916703"/>
            <a:ext cx="1956547" cy="369332"/>
          </a:xfrm>
          <a:prstGeom prst="rect">
            <a:avLst/>
          </a:prstGeom>
          <a:noFill/>
        </p:spPr>
        <p:txBody>
          <a:bodyPr wrap="square" rtlCol="0">
            <a:spAutoFit/>
          </a:bodyPr>
          <a:lstStyle/>
          <a:p>
            <a:r>
              <a:rPr lang="en-US"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Less upkeep</a:t>
            </a:r>
          </a:p>
        </p:txBody>
      </p:sp>
      <p:sp>
        <p:nvSpPr>
          <p:cNvPr id="14" name="TextBox 13">
            <a:extLst>
              <a:ext uri="{FF2B5EF4-FFF2-40B4-BE49-F238E27FC236}">
                <a16:creationId xmlns:a16="http://schemas.microsoft.com/office/drawing/2014/main" id="{25B45C19-64F9-7443-8918-0FED00BAA19F}"/>
              </a:ext>
            </a:extLst>
          </p:cNvPr>
          <p:cNvSpPr txBox="1"/>
          <p:nvPr/>
        </p:nvSpPr>
        <p:spPr>
          <a:xfrm>
            <a:off x="627408" y="4364712"/>
            <a:ext cx="2971031" cy="369332"/>
          </a:xfrm>
          <a:prstGeom prst="rect">
            <a:avLst/>
          </a:prstGeom>
          <a:noFill/>
        </p:spPr>
        <p:txBody>
          <a:bodyPr wrap="square" rtlCol="0">
            <a:spAutoFit/>
          </a:bodyPr>
          <a:lstStyle/>
          <a:p>
            <a:r>
              <a:rPr lang="en-US"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Lower upfront cost</a:t>
            </a:r>
          </a:p>
        </p:txBody>
      </p:sp>
      <p:sp>
        <p:nvSpPr>
          <p:cNvPr id="15" name="TextBox 14">
            <a:extLst>
              <a:ext uri="{FF2B5EF4-FFF2-40B4-BE49-F238E27FC236}">
                <a16:creationId xmlns:a16="http://schemas.microsoft.com/office/drawing/2014/main" id="{97490066-B912-7345-8E42-D52A7C320F2C}"/>
              </a:ext>
            </a:extLst>
          </p:cNvPr>
          <p:cNvSpPr txBox="1"/>
          <p:nvPr/>
        </p:nvSpPr>
        <p:spPr>
          <a:xfrm>
            <a:off x="168939" y="5579313"/>
            <a:ext cx="2971031" cy="369332"/>
          </a:xfrm>
          <a:prstGeom prst="rect">
            <a:avLst/>
          </a:prstGeom>
          <a:noFill/>
        </p:spPr>
        <p:txBody>
          <a:bodyPr wrap="square" rtlCol="0">
            <a:spAutoFit/>
          </a:bodyPr>
          <a:lstStyle/>
          <a:p>
            <a:r>
              <a:rPr lang="en-US"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Lower insurance cost</a:t>
            </a:r>
          </a:p>
        </p:txBody>
      </p:sp>
      <p:sp>
        <p:nvSpPr>
          <p:cNvPr id="6" name="TextBox 5">
            <a:extLst>
              <a:ext uri="{FF2B5EF4-FFF2-40B4-BE49-F238E27FC236}">
                <a16:creationId xmlns:a16="http://schemas.microsoft.com/office/drawing/2014/main" id="{E5A74FF3-8FB4-6C4C-975E-E5605D145C7F}"/>
              </a:ext>
            </a:extLst>
          </p:cNvPr>
          <p:cNvSpPr txBox="1"/>
          <p:nvPr/>
        </p:nvSpPr>
        <p:spPr>
          <a:xfrm>
            <a:off x="0" y="6488668"/>
            <a:ext cx="702365" cy="369332"/>
          </a:xfrm>
          <a:prstGeom prst="rect">
            <a:avLst/>
          </a:prstGeom>
          <a:noFill/>
        </p:spPr>
        <p:txBody>
          <a:bodyPr wrap="square" rtlCol="0">
            <a:spAutoFit/>
          </a:bodyPr>
          <a:lstStyle/>
          <a:p>
            <a:r>
              <a:rPr lang="en-US" b="1" dirty="0">
                <a:solidFill>
                  <a:schemeClr val="accent1"/>
                </a:solidFill>
              </a:rPr>
              <a:t>USED</a:t>
            </a:r>
          </a:p>
        </p:txBody>
      </p:sp>
      <p:sp>
        <p:nvSpPr>
          <p:cNvPr id="17" name="TextBox 16">
            <a:extLst>
              <a:ext uri="{FF2B5EF4-FFF2-40B4-BE49-F238E27FC236}">
                <a16:creationId xmlns:a16="http://schemas.microsoft.com/office/drawing/2014/main" id="{C7C3E6AC-3DF8-E64A-9838-DD687E508BC2}"/>
              </a:ext>
            </a:extLst>
          </p:cNvPr>
          <p:cNvSpPr txBox="1"/>
          <p:nvPr/>
        </p:nvSpPr>
        <p:spPr>
          <a:xfrm>
            <a:off x="11489635" y="6488668"/>
            <a:ext cx="702365" cy="369332"/>
          </a:xfrm>
          <a:prstGeom prst="rect">
            <a:avLst/>
          </a:prstGeom>
          <a:noFill/>
        </p:spPr>
        <p:txBody>
          <a:bodyPr wrap="square" rtlCol="0">
            <a:spAutoFit/>
          </a:bodyPr>
          <a:lstStyle/>
          <a:p>
            <a:pPr algn="r"/>
            <a:r>
              <a:rPr lang="en-US" b="1" dirty="0">
                <a:solidFill>
                  <a:schemeClr val="accent1"/>
                </a:solidFill>
              </a:rPr>
              <a:t>NEW</a:t>
            </a:r>
          </a:p>
        </p:txBody>
      </p:sp>
    </p:spTree>
    <p:extLst>
      <p:ext uri="{BB962C8B-B14F-4D97-AF65-F5344CB8AC3E}">
        <p14:creationId xmlns:p14="http://schemas.microsoft.com/office/powerpoint/2010/main" val="387191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BCE6-E4A4-C349-A4D1-2899511FBC76}"/>
              </a:ext>
            </a:extLst>
          </p:cNvPr>
          <p:cNvSpPr>
            <a:spLocks noGrp="1"/>
          </p:cNvSpPr>
          <p:nvPr>
            <p:ph type="title"/>
          </p:nvPr>
        </p:nvSpPr>
        <p:spPr>
          <a:xfrm>
            <a:off x="838200" y="365127"/>
            <a:ext cx="10515600" cy="1325563"/>
          </a:xfrm>
        </p:spPr>
        <p:txBody>
          <a:bodyPr/>
          <a:lstStyle/>
          <a:p>
            <a:r>
              <a:rPr lang="en-US" dirty="0"/>
              <a:t>Price Comparison – EV and ICE</a:t>
            </a:r>
          </a:p>
        </p:txBody>
      </p:sp>
      <p:graphicFrame>
        <p:nvGraphicFramePr>
          <p:cNvPr id="7" name="Diagram 6">
            <a:extLst>
              <a:ext uri="{FF2B5EF4-FFF2-40B4-BE49-F238E27FC236}">
                <a16:creationId xmlns:a16="http://schemas.microsoft.com/office/drawing/2014/main" id="{A09C885D-A944-6043-9076-707DC0523FF1}"/>
              </a:ext>
            </a:extLst>
          </p:cNvPr>
          <p:cNvGraphicFramePr/>
          <p:nvPr>
            <p:extLst>
              <p:ext uri="{D42A27DB-BD31-4B8C-83A1-F6EECF244321}">
                <p14:modId xmlns:p14="http://schemas.microsoft.com/office/powerpoint/2010/main" val="1509969379"/>
              </p:ext>
            </p:extLst>
          </p:nvPr>
        </p:nvGraphicFramePr>
        <p:xfrm>
          <a:off x="495299" y="1119300"/>
          <a:ext cx="10858501" cy="5206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24CF0DB-79F2-074C-8C58-353A7BEF29EC}"/>
              </a:ext>
            </a:extLst>
          </p:cNvPr>
          <p:cNvSpPr txBox="1"/>
          <p:nvPr/>
        </p:nvSpPr>
        <p:spPr>
          <a:xfrm>
            <a:off x="587361" y="1974062"/>
            <a:ext cx="1663470" cy="338554"/>
          </a:xfrm>
          <a:prstGeom prst="rect">
            <a:avLst/>
          </a:prstGeom>
          <a:noFill/>
        </p:spPr>
        <p:txBody>
          <a:bodyPr wrap="square" rtlCol="0">
            <a:spAutoFit/>
          </a:bodyPr>
          <a:lstStyle/>
          <a:p>
            <a:r>
              <a:rPr lang="en-US" sz="16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Fuel Costs</a:t>
            </a:r>
          </a:p>
        </p:txBody>
      </p:sp>
      <p:sp>
        <p:nvSpPr>
          <p:cNvPr id="15" name="TextBox 14">
            <a:extLst>
              <a:ext uri="{FF2B5EF4-FFF2-40B4-BE49-F238E27FC236}">
                <a16:creationId xmlns:a16="http://schemas.microsoft.com/office/drawing/2014/main" id="{F4956283-D126-1B44-915E-25B5EA85560C}"/>
              </a:ext>
            </a:extLst>
          </p:cNvPr>
          <p:cNvSpPr txBox="1"/>
          <p:nvPr/>
        </p:nvSpPr>
        <p:spPr>
          <a:xfrm>
            <a:off x="838200" y="3475166"/>
            <a:ext cx="1551955" cy="584775"/>
          </a:xfrm>
          <a:prstGeom prst="rect">
            <a:avLst/>
          </a:prstGeom>
          <a:noFill/>
        </p:spPr>
        <p:txBody>
          <a:bodyPr wrap="square" rtlCol="0">
            <a:spAutoFit/>
          </a:bodyPr>
          <a:lstStyle/>
          <a:p>
            <a:pPr algn="ctr"/>
            <a:r>
              <a:rPr lang="en-US" sz="16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Maintenance Costs</a:t>
            </a:r>
          </a:p>
        </p:txBody>
      </p:sp>
      <p:sp>
        <p:nvSpPr>
          <p:cNvPr id="16" name="TextBox 15">
            <a:extLst>
              <a:ext uri="{FF2B5EF4-FFF2-40B4-BE49-F238E27FC236}">
                <a16:creationId xmlns:a16="http://schemas.microsoft.com/office/drawing/2014/main" id="{ECBEB2F1-8E12-FD41-9D21-5D728ED6D94A}"/>
              </a:ext>
            </a:extLst>
          </p:cNvPr>
          <p:cNvSpPr txBox="1"/>
          <p:nvPr/>
        </p:nvSpPr>
        <p:spPr>
          <a:xfrm>
            <a:off x="762762" y="5122406"/>
            <a:ext cx="942946" cy="338554"/>
          </a:xfrm>
          <a:prstGeom prst="rect">
            <a:avLst/>
          </a:prstGeom>
          <a:noFill/>
        </p:spPr>
        <p:txBody>
          <a:bodyPr wrap="square" rtlCol="0">
            <a:spAutoFit/>
          </a:bodyPr>
          <a:lstStyle/>
          <a:p>
            <a:r>
              <a:rPr lang="en-US" sz="1600"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rPr>
              <a:t>Rebates</a:t>
            </a:r>
            <a:endParaRPr lang="en-US" dirty="0">
              <a:solidFill>
                <a:schemeClr val="tx2"/>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8276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9F96-DE43-9240-B735-31BA01158E63}"/>
              </a:ext>
            </a:extLst>
          </p:cNvPr>
          <p:cNvSpPr>
            <a:spLocks noGrp="1"/>
          </p:cNvSpPr>
          <p:nvPr>
            <p:ph type="title"/>
          </p:nvPr>
        </p:nvSpPr>
        <p:spPr/>
        <p:txBody>
          <a:bodyPr/>
          <a:lstStyle/>
          <a:p>
            <a:r>
              <a:rPr lang="en-US" dirty="0"/>
              <a:t>EV Savings</a:t>
            </a:r>
          </a:p>
        </p:txBody>
      </p:sp>
      <p:sp>
        <p:nvSpPr>
          <p:cNvPr id="3" name="Content Placeholder 2">
            <a:extLst>
              <a:ext uri="{FF2B5EF4-FFF2-40B4-BE49-F238E27FC236}">
                <a16:creationId xmlns:a16="http://schemas.microsoft.com/office/drawing/2014/main" id="{08774902-72FA-2743-B6EA-29771D07F74F}"/>
              </a:ext>
            </a:extLst>
          </p:cNvPr>
          <p:cNvSpPr>
            <a:spLocks noGrp="1"/>
          </p:cNvSpPr>
          <p:nvPr>
            <p:ph idx="1"/>
          </p:nvPr>
        </p:nvSpPr>
        <p:spPr>
          <a:xfrm>
            <a:off x="401444" y="1825625"/>
            <a:ext cx="4541617" cy="4351338"/>
          </a:xfrm>
        </p:spPr>
        <p:txBody>
          <a:bodyPr/>
          <a:lstStyle/>
          <a:p>
            <a:r>
              <a:rPr lang="en-US" dirty="0"/>
              <a:t>BC Hydro has a tool showing how much you will save per year with an EV</a:t>
            </a:r>
          </a:p>
          <a:p>
            <a:r>
              <a:rPr lang="en-US" dirty="0"/>
              <a:t>Make sure you uncheck BC’s Provincial incentive to reflect AB’s purchase price</a:t>
            </a:r>
          </a:p>
          <a:p>
            <a:r>
              <a:rPr lang="en-US" dirty="0">
                <a:hlinkClick r:id="rId3"/>
              </a:rPr>
              <a:t>https://electricvehicles.bchydro.com/learn/fuel-savings-calculator</a:t>
            </a:r>
            <a:r>
              <a:rPr lang="en-US" dirty="0"/>
              <a:t> </a:t>
            </a:r>
          </a:p>
        </p:txBody>
      </p:sp>
      <p:pic>
        <p:nvPicPr>
          <p:cNvPr id="7" name="Picture 6" descr="A screenshot of a cell phone&#10;&#10;Description automatically generated">
            <a:extLst>
              <a:ext uri="{FF2B5EF4-FFF2-40B4-BE49-F238E27FC236}">
                <a16:creationId xmlns:a16="http://schemas.microsoft.com/office/drawing/2014/main" id="{5938C7A1-7DD6-C144-970C-93EAEDF6CD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89690" y="3193774"/>
            <a:ext cx="7002310" cy="2657061"/>
          </a:xfrm>
          <a:prstGeom prst="rect">
            <a:avLst/>
          </a:prstGeom>
        </p:spPr>
      </p:pic>
      <p:pic>
        <p:nvPicPr>
          <p:cNvPr id="8" name="Picture 7" descr="A picture containing bird&#10;&#10;Description automatically generated">
            <a:extLst>
              <a:ext uri="{FF2B5EF4-FFF2-40B4-BE49-F238E27FC236}">
                <a16:creationId xmlns:a16="http://schemas.microsoft.com/office/drawing/2014/main" id="{CEF2C6E3-A094-9B44-A57A-FA5BCEF85E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89690" y="1338180"/>
            <a:ext cx="7002310" cy="1855594"/>
          </a:xfrm>
          <a:prstGeom prst="rect">
            <a:avLst/>
          </a:prstGeom>
        </p:spPr>
      </p:pic>
    </p:spTree>
    <p:extLst>
      <p:ext uri="{BB962C8B-B14F-4D97-AF65-F5344CB8AC3E}">
        <p14:creationId xmlns:p14="http://schemas.microsoft.com/office/powerpoint/2010/main" val="400926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3E181C-63A4-B74E-87F0-24A5AB338304}"/>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BEV or PHEV?</a:t>
            </a:r>
          </a:p>
        </p:txBody>
      </p:sp>
      <p:sp>
        <p:nvSpPr>
          <p:cNvPr id="3" name="Content Placeholder 2">
            <a:extLst>
              <a:ext uri="{FF2B5EF4-FFF2-40B4-BE49-F238E27FC236}">
                <a16:creationId xmlns:a16="http://schemas.microsoft.com/office/drawing/2014/main" id="{23041D87-229F-EC41-884A-845FF69B685B}"/>
              </a:ext>
            </a:extLst>
          </p:cNvPr>
          <p:cNvSpPr>
            <a:spLocks noGrp="1"/>
          </p:cNvSpPr>
          <p:nvPr>
            <p:ph idx="1"/>
          </p:nvPr>
        </p:nvSpPr>
        <p:spPr>
          <a:xfrm>
            <a:off x="643468" y="2638044"/>
            <a:ext cx="3363974" cy="3415622"/>
          </a:xfrm>
        </p:spPr>
        <p:txBody>
          <a:bodyPr>
            <a:normAutofit fontScale="92500" lnSpcReduction="20000"/>
          </a:bodyPr>
          <a:lstStyle/>
          <a:p>
            <a:r>
              <a:rPr lang="en-US" dirty="0">
                <a:solidFill>
                  <a:schemeClr val="bg1"/>
                </a:solidFill>
              </a:rPr>
              <a:t>For some, relying on solely a battery to get from point A to point B can be unsettling. </a:t>
            </a:r>
          </a:p>
          <a:p>
            <a:r>
              <a:rPr lang="en-US" dirty="0">
                <a:solidFill>
                  <a:schemeClr val="bg1"/>
                </a:solidFill>
              </a:rPr>
              <a:t>If this is the case, consider the following alternatives:</a:t>
            </a:r>
          </a:p>
          <a:p>
            <a:pPr lvl="1"/>
            <a:r>
              <a:rPr lang="en-US" sz="2000" dirty="0">
                <a:solidFill>
                  <a:schemeClr val="bg1"/>
                </a:solidFill>
              </a:rPr>
              <a:t>Range-extended EV</a:t>
            </a:r>
          </a:p>
          <a:p>
            <a:pPr lvl="1"/>
            <a:r>
              <a:rPr lang="en-US" sz="2000" dirty="0">
                <a:solidFill>
                  <a:schemeClr val="bg1"/>
                </a:solidFill>
              </a:rPr>
              <a:t>PHEV</a:t>
            </a:r>
          </a:p>
          <a:p>
            <a:pPr lvl="1"/>
            <a:r>
              <a:rPr lang="en-US" sz="2000" dirty="0">
                <a:solidFill>
                  <a:schemeClr val="bg1"/>
                </a:solidFill>
              </a:rPr>
              <a:t>Hybrid</a:t>
            </a:r>
          </a:p>
          <a:p>
            <a:r>
              <a:rPr lang="en-US" dirty="0">
                <a:solidFill>
                  <a:schemeClr val="bg1"/>
                </a:solidFill>
              </a:rPr>
              <a:t>These options still allow you to reduce your carbon footprint, while providing more comfort during your travels.</a:t>
            </a:r>
          </a:p>
          <a:p>
            <a:pPr lvl="1"/>
            <a:endParaRPr lang="en-US" sz="2000" dirty="0">
              <a:solidFill>
                <a:schemeClr val="bg1"/>
              </a:solidFill>
            </a:endParaRPr>
          </a:p>
        </p:txBody>
      </p:sp>
      <p:pic>
        <p:nvPicPr>
          <p:cNvPr id="6" name="Picture 5">
            <a:extLst>
              <a:ext uri="{FF2B5EF4-FFF2-40B4-BE49-F238E27FC236}">
                <a16:creationId xmlns:a16="http://schemas.microsoft.com/office/drawing/2014/main" id="{4B74EEE1-C469-6D4D-8FA3-1CB70F6B30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56558" y="643467"/>
            <a:ext cx="6133178" cy="5410199"/>
          </a:xfrm>
          <a:prstGeom prst="rect">
            <a:avLst/>
          </a:prstGeom>
        </p:spPr>
      </p:pic>
      <p:pic>
        <p:nvPicPr>
          <p:cNvPr id="13" name="Picture 12">
            <a:extLst>
              <a:ext uri="{FF2B5EF4-FFF2-40B4-BE49-F238E27FC236}">
                <a16:creationId xmlns:a16="http://schemas.microsoft.com/office/drawing/2014/main" id="{52ED3154-57CC-B045-BD90-1071243326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spTree>
    <p:extLst>
      <p:ext uri="{BB962C8B-B14F-4D97-AF65-F5344CB8AC3E}">
        <p14:creationId xmlns:p14="http://schemas.microsoft.com/office/powerpoint/2010/main" val="359697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165E95-EF5E-E84B-B289-C66BB1CBCD80}"/>
              </a:ext>
            </a:extLst>
          </p:cNvPr>
          <p:cNvSpPr/>
          <p:nvPr/>
        </p:nvSpPr>
        <p:spPr>
          <a:xfrm>
            <a:off x="228599" y="430262"/>
            <a:ext cx="4257674" cy="5905314"/>
          </a:xfrm>
          <a:prstGeom prst="rect">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236DAC-F141-8A47-9F3D-0573208C2F09}"/>
              </a:ext>
            </a:extLst>
          </p:cNvPr>
          <p:cNvSpPr>
            <a:spLocks noGrp="1"/>
          </p:cNvSpPr>
          <p:nvPr>
            <p:ph type="title"/>
          </p:nvPr>
        </p:nvSpPr>
        <p:spPr>
          <a:xfrm>
            <a:off x="4639560" y="4588470"/>
            <a:ext cx="7323840" cy="1747106"/>
          </a:xfrm>
          <a:solidFill>
            <a:schemeClr val="accent2"/>
          </a:solidFill>
        </p:spPr>
        <p:txBody>
          <a:bodyPr/>
          <a:lstStyle/>
          <a:p>
            <a:r>
              <a:rPr lang="en-US" dirty="0">
                <a:solidFill>
                  <a:schemeClr val="bg1"/>
                </a:solidFill>
              </a:rPr>
              <a:t> Is a BEV the Right Car for You?</a:t>
            </a:r>
          </a:p>
        </p:txBody>
      </p:sp>
      <p:sp>
        <p:nvSpPr>
          <p:cNvPr id="3" name="Content Placeholder 2">
            <a:extLst>
              <a:ext uri="{FF2B5EF4-FFF2-40B4-BE49-F238E27FC236}">
                <a16:creationId xmlns:a16="http://schemas.microsoft.com/office/drawing/2014/main" id="{94CE06C7-1FCA-7E42-BE68-807CF47674CA}"/>
              </a:ext>
            </a:extLst>
          </p:cNvPr>
          <p:cNvSpPr>
            <a:spLocks noGrp="1"/>
          </p:cNvSpPr>
          <p:nvPr>
            <p:ph idx="1"/>
          </p:nvPr>
        </p:nvSpPr>
        <p:spPr>
          <a:xfrm>
            <a:off x="658496" y="671438"/>
            <a:ext cx="3397880" cy="5205516"/>
          </a:xfrm>
          <a:noFill/>
        </p:spPr>
        <p:txBody>
          <a:bodyPr anchor="ctr"/>
          <a:lstStyle/>
          <a:p>
            <a:r>
              <a:rPr lang="en-US" dirty="0">
                <a:solidFill>
                  <a:schemeClr val="bg1"/>
                </a:solidFill>
              </a:rPr>
              <a:t>BEVs are a good fit if:</a:t>
            </a:r>
          </a:p>
          <a:p>
            <a:pPr lvl="1"/>
            <a:r>
              <a:rPr lang="en-US" dirty="0">
                <a:solidFill>
                  <a:schemeClr val="bg1"/>
                </a:solidFill>
              </a:rPr>
              <a:t>You have access to a power source overnight, or a public charger</a:t>
            </a:r>
          </a:p>
          <a:p>
            <a:pPr lvl="1"/>
            <a:r>
              <a:rPr lang="en-US" dirty="0">
                <a:solidFill>
                  <a:schemeClr val="bg1"/>
                </a:solidFill>
              </a:rPr>
              <a:t>You have access to a second vehicle that can travel farther and instantly</a:t>
            </a:r>
          </a:p>
          <a:p>
            <a:pPr lvl="1"/>
            <a:r>
              <a:rPr lang="en-US" dirty="0">
                <a:solidFill>
                  <a:schemeClr val="bg1"/>
                </a:solidFill>
              </a:rPr>
              <a:t>Your day-to-day commutes are typically short and are less than the rated range of the EV of interest</a:t>
            </a:r>
          </a:p>
          <a:p>
            <a:pPr lvl="1"/>
            <a:r>
              <a:rPr lang="en-US" dirty="0">
                <a:solidFill>
                  <a:schemeClr val="bg1"/>
                </a:solidFill>
              </a:rPr>
              <a:t>You want to be more green</a:t>
            </a:r>
          </a:p>
        </p:txBody>
      </p:sp>
      <p:pic>
        <p:nvPicPr>
          <p:cNvPr id="6" name="Picture 5">
            <a:extLst>
              <a:ext uri="{FF2B5EF4-FFF2-40B4-BE49-F238E27FC236}">
                <a16:creationId xmlns:a16="http://schemas.microsoft.com/office/drawing/2014/main" id="{C7B150DE-5659-AE47-B17D-C9FB7819AD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32519" y="423621"/>
            <a:ext cx="6251594" cy="4154461"/>
          </a:xfrm>
          <a:prstGeom prst="rect">
            <a:avLst/>
          </a:prstGeom>
        </p:spPr>
      </p:pic>
      <p:pic>
        <p:nvPicPr>
          <p:cNvPr id="16" name="Graphic 15" descr="Leaf">
            <a:extLst>
              <a:ext uri="{FF2B5EF4-FFF2-40B4-BE49-F238E27FC236}">
                <a16:creationId xmlns:a16="http://schemas.microsoft.com/office/drawing/2014/main" id="{4EA82501-D6BD-6C44-BB45-692E702B381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887" y="1747633"/>
            <a:ext cx="353752" cy="353752"/>
          </a:xfrm>
          <a:prstGeom prst="rect">
            <a:avLst/>
          </a:prstGeom>
        </p:spPr>
      </p:pic>
      <p:pic>
        <p:nvPicPr>
          <p:cNvPr id="17" name="Graphic 16" descr="Leaf">
            <a:extLst>
              <a:ext uri="{FF2B5EF4-FFF2-40B4-BE49-F238E27FC236}">
                <a16:creationId xmlns:a16="http://schemas.microsoft.com/office/drawing/2014/main" id="{9FF4ECBE-E9FD-DF4B-BF9E-657D2E6B336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887" y="2537253"/>
            <a:ext cx="353752" cy="353752"/>
          </a:xfrm>
          <a:prstGeom prst="rect">
            <a:avLst/>
          </a:prstGeom>
        </p:spPr>
      </p:pic>
      <p:pic>
        <p:nvPicPr>
          <p:cNvPr id="18" name="Graphic 17" descr="Leaf">
            <a:extLst>
              <a:ext uri="{FF2B5EF4-FFF2-40B4-BE49-F238E27FC236}">
                <a16:creationId xmlns:a16="http://schemas.microsoft.com/office/drawing/2014/main" id="{DD834873-7AA7-8646-89A5-4120BB934335}"/>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887" y="3326873"/>
            <a:ext cx="353752" cy="353752"/>
          </a:xfrm>
          <a:prstGeom prst="rect">
            <a:avLst/>
          </a:prstGeom>
        </p:spPr>
      </p:pic>
      <p:pic>
        <p:nvPicPr>
          <p:cNvPr id="19" name="Graphic 18" descr="Leaf">
            <a:extLst>
              <a:ext uri="{FF2B5EF4-FFF2-40B4-BE49-F238E27FC236}">
                <a16:creationId xmlns:a16="http://schemas.microsoft.com/office/drawing/2014/main" id="{CAE65BE3-9CC3-3B43-B695-621CFC772F4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887" y="4601988"/>
            <a:ext cx="353752" cy="353752"/>
          </a:xfrm>
          <a:prstGeom prst="rect">
            <a:avLst/>
          </a:prstGeom>
        </p:spPr>
      </p:pic>
    </p:spTree>
    <p:extLst>
      <p:ext uri="{BB962C8B-B14F-4D97-AF65-F5344CB8AC3E}">
        <p14:creationId xmlns:p14="http://schemas.microsoft.com/office/powerpoint/2010/main" val="224161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648967-9119-4941-A5A8-E7DFC2B80788}"/>
              </a:ext>
            </a:extLst>
          </p:cNvPr>
          <p:cNvSpPr/>
          <p:nvPr/>
        </p:nvSpPr>
        <p:spPr>
          <a:xfrm>
            <a:off x="147836" y="600512"/>
            <a:ext cx="5595257" cy="253989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A5DA97-8EAA-224F-9590-44357F9BD8E3}"/>
              </a:ext>
            </a:extLst>
          </p:cNvPr>
          <p:cNvSpPr>
            <a:spLocks noGrp="1"/>
          </p:cNvSpPr>
          <p:nvPr>
            <p:ph type="title"/>
          </p:nvPr>
        </p:nvSpPr>
        <p:spPr>
          <a:xfrm>
            <a:off x="451757" y="766291"/>
            <a:ext cx="4987413" cy="2208339"/>
          </a:xfrm>
        </p:spPr>
        <p:txBody>
          <a:bodyPr/>
          <a:lstStyle/>
          <a:p>
            <a:r>
              <a:rPr lang="en-US" dirty="0">
                <a:solidFill>
                  <a:schemeClr val="bg1"/>
                </a:solidFill>
              </a:rPr>
              <a:t>Is a PHEV or Range-Extended EV Right for You?</a:t>
            </a:r>
          </a:p>
        </p:txBody>
      </p:sp>
      <p:sp>
        <p:nvSpPr>
          <p:cNvPr id="3" name="Content Placeholder 2">
            <a:extLst>
              <a:ext uri="{FF2B5EF4-FFF2-40B4-BE49-F238E27FC236}">
                <a16:creationId xmlns:a16="http://schemas.microsoft.com/office/drawing/2014/main" id="{D1DB724C-D3CF-4D44-A8A5-A8BA050E9065}"/>
              </a:ext>
            </a:extLst>
          </p:cNvPr>
          <p:cNvSpPr>
            <a:spLocks noGrp="1"/>
          </p:cNvSpPr>
          <p:nvPr>
            <p:ph idx="1"/>
          </p:nvPr>
        </p:nvSpPr>
        <p:spPr>
          <a:xfrm>
            <a:off x="5856514" y="600513"/>
            <a:ext cx="6335487" cy="2539898"/>
          </a:xfrm>
        </p:spPr>
        <p:txBody>
          <a:bodyPr/>
          <a:lstStyle/>
          <a:p>
            <a:r>
              <a:rPr lang="en-US" dirty="0"/>
              <a:t>If you said no to any of the points on the last slide, then a range-extended BEV or PHEV might be an option. </a:t>
            </a:r>
          </a:p>
          <a:p>
            <a:r>
              <a:rPr lang="en-US" dirty="0"/>
              <a:t>Consider a range-extended or PHEV if:</a:t>
            </a:r>
          </a:p>
          <a:p>
            <a:pPr lvl="1"/>
            <a:r>
              <a:rPr lang="en-US" dirty="0"/>
              <a:t>Day-to-day journeys are more than the car’s range</a:t>
            </a:r>
          </a:p>
          <a:p>
            <a:pPr lvl="1"/>
            <a:r>
              <a:rPr lang="en-US" dirty="0"/>
              <a:t>Don’t have easy access to a charger</a:t>
            </a:r>
          </a:p>
          <a:p>
            <a:pPr lvl="1"/>
            <a:r>
              <a:rPr lang="en-US" dirty="0"/>
              <a:t>Want a backup option (gasoline) for commutes larger than electric range</a:t>
            </a:r>
          </a:p>
        </p:txBody>
      </p:sp>
      <p:sp>
        <p:nvSpPr>
          <p:cNvPr id="4" name="Date Placeholder 3">
            <a:extLst>
              <a:ext uri="{FF2B5EF4-FFF2-40B4-BE49-F238E27FC236}">
                <a16:creationId xmlns:a16="http://schemas.microsoft.com/office/drawing/2014/main" id="{921EBA14-076F-894E-B3BF-74E25A01811F}"/>
              </a:ext>
            </a:extLst>
          </p:cNvPr>
          <p:cNvSpPr>
            <a:spLocks noGrp="1"/>
          </p:cNvSpPr>
          <p:nvPr>
            <p:ph type="dt" sz="half" idx="10"/>
          </p:nvPr>
        </p:nvSpPr>
        <p:spPr>
          <a:xfrm>
            <a:off x="1271066" y="6381566"/>
            <a:ext cx="2310333" cy="339911"/>
          </a:xfrm>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B43E6E1A-EC31-4944-8531-9C0178DACCDD}"/>
              </a:ext>
            </a:extLst>
          </p:cNvPr>
          <p:cNvSpPr>
            <a:spLocks noGrp="1"/>
          </p:cNvSpPr>
          <p:nvPr>
            <p:ph type="sldNum" sz="quarter" idx="12"/>
          </p:nvPr>
        </p:nvSpPr>
        <p:spPr>
          <a:xfrm>
            <a:off x="8610601" y="6356352"/>
            <a:ext cx="1573305" cy="365125"/>
          </a:xfrm>
        </p:spPr>
        <p:txBody>
          <a:bodyPr/>
          <a:lstStyle/>
          <a:p>
            <a:fld id="{F60E4191-B049-AF4C-B31B-63DAE0652CDF}" type="slidenum">
              <a:rPr lang="en-US" smtClean="0"/>
              <a:pPr/>
              <a:t>17</a:t>
            </a:fld>
            <a:endParaRPr lang="en-US" dirty="0"/>
          </a:p>
        </p:txBody>
      </p:sp>
      <p:pic>
        <p:nvPicPr>
          <p:cNvPr id="8" name="Picture 7">
            <a:extLst>
              <a:ext uri="{FF2B5EF4-FFF2-40B4-BE49-F238E27FC236}">
                <a16:creationId xmlns:a16="http://schemas.microsoft.com/office/drawing/2014/main" id="{CF60B28D-61E3-E344-AC11-283CB5C2EF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215148"/>
            <a:ext cx="12192000" cy="3642852"/>
          </a:xfrm>
          <a:prstGeom prst="rect">
            <a:avLst/>
          </a:prstGeom>
        </p:spPr>
      </p:pic>
      <p:pic>
        <p:nvPicPr>
          <p:cNvPr id="10" name="Graphic 9" descr="Leaf">
            <a:extLst>
              <a:ext uri="{FF2B5EF4-FFF2-40B4-BE49-F238E27FC236}">
                <a16:creationId xmlns:a16="http://schemas.microsoft.com/office/drawing/2014/main" id="{DC2D0FC4-929F-9E4F-A30D-59ABF4571B5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3296" y="1824894"/>
            <a:ext cx="353752" cy="353752"/>
          </a:xfrm>
          <a:prstGeom prst="rect">
            <a:avLst/>
          </a:prstGeom>
        </p:spPr>
      </p:pic>
      <p:pic>
        <p:nvPicPr>
          <p:cNvPr id="11" name="Graphic 10" descr="Leaf">
            <a:extLst>
              <a:ext uri="{FF2B5EF4-FFF2-40B4-BE49-F238E27FC236}">
                <a16:creationId xmlns:a16="http://schemas.microsoft.com/office/drawing/2014/main" id="{4AC8CDB1-2E74-BE4D-90A1-43F8C8A4A93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8705" y="2115599"/>
            <a:ext cx="353752" cy="353752"/>
          </a:xfrm>
          <a:prstGeom prst="rect">
            <a:avLst/>
          </a:prstGeom>
        </p:spPr>
      </p:pic>
      <p:pic>
        <p:nvPicPr>
          <p:cNvPr id="12" name="Graphic 11" descr="Leaf">
            <a:extLst>
              <a:ext uri="{FF2B5EF4-FFF2-40B4-BE49-F238E27FC236}">
                <a16:creationId xmlns:a16="http://schemas.microsoft.com/office/drawing/2014/main" id="{6D07C9CB-4123-944C-A694-06F1E5A4AC5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3296" y="2413502"/>
            <a:ext cx="353752" cy="353752"/>
          </a:xfrm>
          <a:prstGeom prst="rect">
            <a:avLst/>
          </a:prstGeom>
        </p:spPr>
      </p:pic>
      <p:sp>
        <p:nvSpPr>
          <p:cNvPr id="13" name="TextBox 12">
            <a:extLst>
              <a:ext uri="{FF2B5EF4-FFF2-40B4-BE49-F238E27FC236}">
                <a16:creationId xmlns:a16="http://schemas.microsoft.com/office/drawing/2014/main" id="{E25E27DC-E544-D441-8FBD-A56FFA66B4C2}"/>
              </a:ext>
            </a:extLst>
          </p:cNvPr>
          <p:cNvSpPr txBox="1"/>
          <p:nvPr/>
        </p:nvSpPr>
        <p:spPr>
          <a:xfrm>
            <a:off x="893976" y="4272381"/>
            <a:ext cx="1216057" cy="369332"/>
          </a:xfrm>
          <a:prstGeom prst="rect">
            <a:avLst/>
          </a:prstGeom>
          <a:noFill/>
        </p:spPr>
        <p:txBody>
          <a:bodyPr wrap="square" rtlCol="0">
            <a:spAutoFit/>
          </a:bodyPr>
          <a:lstStyle/>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Gas Tank</a:t>
            </a:r>
          </a:p>
        </p:txBody>
      </p:sp>
      <p:sp>
        <p:nvSpPr>
          <p:cNvPr id="14" name="TextBox 13">
            <a:extLst>
              <a:ext uri="{FF2B5EF4-FFF2-40B4-BE49-F238E27FC236}">
                <a16:creationId xmlns:a16="http://schemas.microsoft.com/office/drawing/2014/main" id="{8B1637D0-C54D-AA48-85EC-08129F4CB3E7}"/>
              </a:ext>
            </a:extLst>
          </p:cNvPr>
          <p:cNvSpPr txBox="1"/>
          <p:nvPr/>
        </p:nvSpPr>
        <p:spPr>
          <a:xfrm>
            <a:off x="9488781" y="3810716"/>
            <a:ext cx="1135228" cy="646331"/>
          </a:xfrm>
          <a:prstGeom prst="rect">
            <a:avLst/>
          </a:prstGeom>
          <a:noFill/>
        </p:spPr>
        <p:txBody>
          <a:bodyPr wrap="square" rtlCol="0">
            <a:spAutoFit/>
          </a:bodyPr>
          <a:lstStyle/>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Electric Charger</a:t>
            </a:r>
          </a:p>
        </p:txBody>
      </p:sp>
      <p:pic>
        <p:nvPicPr>
          <p:cNvPr id="15" name="Picture 14">
            <a:extLst>
              <a:ext uri="{FF2B5EF4-FFF2-40B4-BE49-F238E27FC236}">
                <a16:creationId xmlns:a16="http://schemas.microsoft.com/office/drawing/2014/main" id="{A7DBBEB6-1D36-B548-B585-280E82305720}"/>
              </a:ext>
            </a:extLst>
          </p:cNvPr>
          <p:cNvPicPr>
            <a:picLocks noChangeAspect="1"/>
          </p:cNvPicPr>
          <p:nvPr/>
        </p:nvPicPr>
        <p:blipFill>
          <a:blip r:embed="rId6" cstate="print">
            <a:lum bright="70000" contrast="-70000"/>
            <a:extLst>
              <a:ext uri="{28A0092B-C50C-407E-A947-70E740481C1C}">
                <a14:useLocalDpi xmlns:a14="http://schemas.microsoft.com/office/drawing/2010/main"/>
              </a:ext>
            </a:extLst>
          </a:blip>
          <a:stretch>
            <a:fillRect/>
          </a:stretch>
        </p:blipFill>
        <p:spPr>
          <a:xfrm rot="17182390">
            <a:off x="2188073" y="4230825"/>
            <a:ext cx="420031" cy="1275704"/>
          </a:xfrm>
          <a:prstGeom prst="rect">
            <a:avLst/>
          </a:prstGeom>
        </p:spPr>
      </p:pic>
      <p:pic>
        <p:nvPicPr>
          <p:cNvPr id="16" name="Picture 15">
            <a:extLst>
              <a:ext uri="{FF2B5EF4-FFF2-40B4-BE49-F238E27FC236}">
                <a16:creationId xmlns:a16="http://schemas.microsoft.com/office/drawing/2014/main" id="{210F2195-BF67-2E46-8231-B6790D96B433}"/>
              </a:ext>
            </a:extLst>
          </p:cNvPr>
          <p:cNvPicPr>
            <a:picLocks noChangeAspect="1"/>
          </p:cNvPicPr>
          <p:nvPr/>
        </p:nvPicPr>
        <p:blipFill>
          <a:blip r:embed="rId7" cstate="print">
            <a:lum bright="70000" contrast="-70000"/>
            <a:extLst>
              <a:ext uri="{28A0092B-C50C-407E-A947-70E740481C1C}">
                <a14:useLocalDpi xmlns:a14="http://schemas.microsoft.com/office/drawing/2010/main"/>
              </a:ext>
            </a:extLst>
          </a:blip>
          <a:stretch>
            <a:fillRect/>
          </a:stretch>
        </p:blipFill>
        <p:spPr>
          <a:xfrm rot="204784" flipH="1">
            <a:off x="10216875" y="4382983"/>
            <a:ext cx="466689" cy="1121499"/>
          </a:xfrm>
          <a:prstGeom prst="rect">
            <a:avLst/>
          </a:prstGeom>
        </p:spPr>
      </p:pic>
      <p:sp>
        <p:nvSpPr>
          <p:cNvPr id="17" name="TextBox 16">
            <a:extLst>
              <a:ext uri="{FF2B5EF4-FFF2-40B4-BE49-F238E27FC236}">
                <a16:creationId xmlns:a16="http://schemas.microsoft.com/office/drawing/2014/main" id="{BBD4A109-B33F-E846-AC86-119B959CB7F6}"/>
              </a:ext>
            </a:extLst>
          </p:cNvPr>
          <p:cNvSpPr txBox="1"/>
          <p:nvPr/>
        </p:nvSpPr>
        <p:spPr>
          <a:xfrm>
            <a:off x="0" y="3194679"/>
            <a:ext cx="3771556" cy="369332"/>
          </a:xfrm>
          <a:prstGeom prst="rect">
            <a:avLst/>
          </a:prstGeom>
          <a:noFill/>
        </p:spPr>
        <p:txBody>
          <a:bodyPr wrap="square" rtlCol="0">
            <a:spAutoFit/>
          </a:bodyPr>
          <a:lstStyle/>
          <a:p>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Audi A3 Sportback e-</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tron</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(PHEV)</a:t>
            </a:r>
          </a:p>
        </p:txBody>
      </p:sp>
    </p:spTree>
    <p:extLst>
      <p:ext uri="{BB962C8B-B14F-4D97-AF65-F5344CB8AC3E}">
        <p14:creationId xmlns:p14="http://schemas.microsoft.com/office/powerpoint/2010/main" val="766451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E3BD-BB1B-4E44-B3B1-E8EB97689BDF}"/>
              </a:ext>
            </a:extLst>
          </p:cNvPr>
          <p:cNvSpPr>
            <a:spLocks noGrp="1"/>
          </p:cNvSpPr>
          <p:nvPr>
            <p:ph type="title"/>
          </p:nvPr>
        </p:nvSpPr>
        <p:spPr/>
        <p:txBody>
          <a:bodyPr/>
          <a:lstStyle/>
          <a:p>
            <a:r>
              <a:rPr lang="en-US" dirty="0"/>
              <a:t>What to Look For (Top Three)</a:t>
            </a:r>
          </a:p>
        </p:txBody>
      </p:sp>
      <p:graphicFrame>
        <p:nvGraphicFramePr>
          <p:cNvPr id="6" name="Content Placeholder 5">
            <a:extLst>
              <a:ext uri="{FF2B5EF4-FFF2-40B4-BE49-F238E27FC236}">
                <a16:creationId xmlns:a16="http://schemas.microsoft.com/office/drawing/2014/main" id="{7827D9D9-29E2-344D-82E7-11EE60FB3287}"/>
              </a:ext>
            </a:extLst>
          </p:cNvPr>
          <p:cNvGraphicFramePr>
            <a:graphicFrameLocks noGrp="1"/>
          </p:cNvGraphicFramePr>
          <p:nvPr>
            <p:ph idx="1"/>
            <p:extLst>
              <p:ext uri="{D42A27DB-BD31-4B8C-83A1-F6EECF244321}">
                <p14:modId xmlns:p14="http://schemas.microsoft.com/office/powerpoint/2010/main" val="1919581373"/>
              </p:ext>
            </p:extLst>
          </p:nvPr>
        </p:nvGraphicFramePr>
        <p:xfrm>
          <a:off x="838200" y="1567544"/>
          <a:ext cx="10515600" cy="4814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4377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1F0038F-7821-6949-B606-2B9786CABBD6}"/>
              </a:ext>
            </a:extLst>
          </p:cNvPr>
          <p:cNvSpPr>
            <a:spLocks noGrp="1"/>
          </p:cNvSpPr>
          <p:nvPr>
            <p:ph type="title"/>
          </p:nvPr>
        </p:nvSpPr>
        <p:spPr>
          <a:xfrm>
            <a:off x="705067" y="278296"/>
            <a:ext cx="10781863" cy="1606517"/>
          </a:xfrm>
        </p:spPr>
        <p:txBody>
          <a:bodyPr>
            <a:noAutofit/>
          </a:bodyPr>
          <a:lstStyle/>
          <a:p>
            <a:r>
              <a:rPr lang="en-US" sz="2800" dirty="0"/>
              <a:t>EV efficiency is impacted by temperature. Colder temperatures can reduce efficiencies and shorten range by 20-50%. </a:t>
            </a:r>
          </a:p>
        </p:txBody>
      </p:sp>
      <p:graphicFrame>
        <p:nvGraphicFramePr>
          <p:cNvPr id="11" name="Chart 10">
            <a:extLst>
              <a:ext uri="{FF2B5EF4-FFF2-40B4-BE49-F238E27FC236}">
                <a16:creationId xmlns:a16="http://schemas.microsoft.com/office/drawing/2014/main" id="{D2128C4E-D50C-E243-9ACE-C5459AFB6029}"/>
              </a:ext>
            </a:extLst>
          </p:cNvPr>
          <p:cNvGraphicFramePr>
            <a:graphicFrameLocks/>
          </p:cNvGraphicFramePr>
          <p:nvPr>
            <p:extLst>
              <p:ext uri="{D42A27DB-BD31-4B8C-83A1-F6EECF244321}">
                <p14:modId xmlns:p14="http://schemas.microsoft.com/office/powerpoint/2010/main" val="272195166"/>
              </p:ext>
            </p:extLst>
          </p:nvPr>
        </p:nvGraphicFramePr>
        <p:xfrm>
          <a:off x="0" y="1566762"/>
          <a:ext cx="12192000" cy="45689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9205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15E372-6C9C-084C-9999-C9032C198411}"/>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12907" y="0"/>
            <a:ext cx="12192001" cy="6858000"/>
          </a:xfrm>
          <a:prstGeom prst="rect">
            <a:avLst/>
          </a:prstGeom>
        </p:spPr>
      </p:pic>
      <p:sp>
        <p:nvSpPr>
          <p:cNvPr id="2" name="Title 1"/>
          <p:cNvSpPr>
            <a:spLocks noGrp="1"/>
          </p:cNvSpPr>
          <p:nvPr>
            <p:ph type="title"/>
          </p:nvPr>
        </p:nvSpPr>
        <p:spPr>
          <a:xfrm>
            <a:off x="2858571" y="274925"/>
            <a:ext cx="3464169" cy="2776658"/>
          </a:xfrm>
          <a:solidFill>
            <a:schemeClr val="bg1">
              <a:lumMod val="95000"/>
              <a:alpha val="59000"/>
            </a:schemeClr>
          </a:solidFill>
        </p:spPr>
        <p:txBody>
          <a:bodyPr/>
          <a:lstStyle/>
          <a:p>
            <a:r>
              <a:rPr lang="en-US" dirty="0">
                <a:solidFill>
                  <a:srgbClr val="44545F"/>
                </a:solidFill>
              </a:rPr>
              <a:t>What are Electric Vehicles (EV)?</a:t>
            </a:r>
          </a:p>
        </p:txBody>
      </p:sp>
      <p:sp>
        <p:nvSpPr>
          <p:cNvPr id="3" name="Content Placeholder 2"/>
          <p:cNvSpPr>
            <a:spLocks noGrp="1"/>
          </p:cNvSpPr>
          <p:nvPr>
            <p:ph idx="1"/>
          </p:nvPr>
        </p:nvSpPr>
        <p:spPr>
          <a:xfrm>
            <a:off x="6495656" y="274925"/>
            <a:ext cx="4815255" cy="2776658"/>
          </a:xfrm>
          <a:solidFill>
            <a:schemeClr val="bg1">
              <a:lumMod val="95000"/>
              <a:alpha val="59000"/>
            </a:schemeClr>
          </a:solidFill>
        </p:spPr>
        <p:txBody>
          <a:bodyPr anchor="ctr">
            <a:normAutofit/>
          </a:bodyPr>
          <a:lstStyle/>
          <a:p>
            <a:r>
              <a:rPr lang="en-US" dirty="0"/>
              <a:t>An electric vehicle is a car that operates on an </a:t>
            </a:r>
            <a:r>
              <a:rPr lang="en-US" b="1" dirty="0">
                <a:solidFill>
                  <a:srgbClr val="78A12E"/>
                </a:solidFill>
              </a:rPr>
              <a:t>electric motor</a:t>
            </a:r>
            <a:r>
              <a:rPr lang="en-US" dirty="0">
                <a:solidFill>
                  <a:srgbClr val="78A12E"/>
                </a:solidFill>
              </a:rPr>
              <a:t> </a:t>
            </a:r>
            <a:r>
              <a:rPr lang="en-US" dirty="0"/>
              <a:t>without the use of gasoline, or a combination of gas and electricity.</a:t>
            </a:r>
          </a:p>
          <a:p>
            <a:r>
              <a:rPr lang="en-US" dirty="0"/>
              <a:t>These cars are essentially a large rechargeable battery.</a:t>
            </a:r>
          </a:p>
          <a:p>
            <a:r>
              <a:rPr lang="en-US" dirty="0"/>
              <a:t>They emit significantly less carbon than the conventional internal combustion engines (ICE).</a:t>
            </a:r>
          </a:p>
        </p:txBody>
      </p:sp>
      <p:sp>
        <p:nvSpPr>
          <p:cNvPr id="7" name="TextBox 6">
            <a:extLst>
              <a:ext uri="{FF2B5EF4-FFF2-40B4-BE49-F238E27FC236}">
                <a16:creationId xmlns:a16="http://schemas.microsoft.com/office/drawing/2014/main" id="{15CE9954-968C-1D49-908A-52E7B796EDA7}"/>
              </a:ext>
            </a:extLst>
          </p:cNvPr>
          <p:cNvSpPr txBox="1"/>
          <p:nvPr/>
        </p:nvSpPr>
        <p:spPr>
          <a:xfrm>
            <a:off x="9674516" y="5899964"/>
            <a:ext cx="2517484" cy="276999"/>
          </a:xfrm>
          <a:prstGeom prst="rect">
            <a:avLst/>
          </a:prstGeom>
          <a:noFill/>
        </p:spPr>
        <p:txBody>
          <a:bodyPr wrap="none" rtlCol="0">
            <a:spAutoFit/>
          </a:bodyPr>
          <a:lstStyle/>
          <a:p>
            <a:r>
              <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Source: </a:t>
            </a:r>
            <a:r>
              <a:rPr lang="en-US" sz="12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www.greetechmedia.com</a:t>
            </a:r>
            <a:endPar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9">
            <a:extLst>
              <a:ext uri="{FF2B5EF4-FFF2-40B4-BE49-F238E27FC236}">
                <a16:creationId xmlns:a16="http://schemas.microsoft.com/office/drawing/2014/main" id="{79CC10F9-1B6A-9C44-BEAA-4688F51317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049154" cy="406649"/>
          </a:xfrm>
          <a:prstGeom prst="rect">
            <a:avLst/>
          </a:prstGeom>
        </p:spPr>
      </p:pic>
      <p:pic>
        <p:nvPicPr>
          <p:cNvPr id="11" name="Picture 10" descr="A close up of a logo&#10;&#10;Description automatically generated">
            <a:extLst>
              <a:ext uri="{FF2B5EF4-FFF2-40B4-BE49-F238E27FC236}">
                <a16:creationId xmlns:a16="http://schemas.microsoft.com/office/drawing/2014/main" id="{E519570B-9EF1-B042-9339-2E25CFD60F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049801" y="-5633"/>
            <a:ext cx="1139789" cy="489666"/>
          </a:xfrm>
          <a:prstGeom prst="rect">
            <a:avLst/>
          </a:prstGeom>
        </p:spPr>
      </p:pic>
    </p:spTree>
    <p:extLst>
      <p:ext uri="{BB962C8B-B14F-4D97-AF65-F5344CB8AC3E}">
        <p14:creationId xmlns:p14="http://schemas.microsoft.com/office/powerpoint/2010/main" val="111921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7563-2DFB-2F48-8FF2-74E7A3C8E688}"/>
              </a:ext>
            </a:extLst>
          </p:cNvPr>
          <p:cNvSpPr>
            <a:spLocks noGrp="1"/>
          </p:cNvSpPr>
          <p:nvPr>
            <p:ph type="title"/>
          </p:nvPr>
        </p:nvSpPr>
        <p:spPr/>
        <p:txBody>
          <a:bodyPr/>
          <a:lstStyle/>
          <a:p>
            <a:r>
              <a:rPr lang="en-US" dirty="0"/>
              <a:t>EV Companies and Organizations in Alberta</a:t>
            </a:r>
          </a:p>
        </p:txBody>
      </p:sp>
      <p:sp>
        <p:nvSpPr>
          <p:cNvPr id="3" name="Content Placeholder 2">
            <a:extLst>
              <a:ext uri="{FF2B5EF4-FFF2-40B4-BE49-F238E27FC236}">
                <a16:creationId xmlns:a16="http://schemas.microsoft.com/office/drawing/2014/main" id="{27840046-BE79-DA4C-AFA0-02188DE64BEC}"/>
              </a:ext>
            </a:extLst>
          </p:cNvPr>
          <p:cNvSpPr>
            <a:spLocks noGrp="1"/>
          </p:cNvSpPr>
          <p:nvPr>
            <p:ph idx="1"/>
          </p:nvPr>
        </p:nvSpPr>
        <p:spPr>
          <a:xfrm>
            <a:off x="838200" y="1612265"/>
            <a:ext cx="10515600" cy="4351338"/>
          </a:xfrm>
        </p:spPr>
        <p:txBody>
          <a:bodyPr/>
          <a:lstStyle/>
          <a:p>
            <a:r>
              <a:rPr lang="en-US" dirty="0"/>
              <a:t>Go Electric</a:t>
            </a:r>
          </a:p>
          <a:p>
            <a:pPr lvl="1"/>
            <a:r>
              <a:rPr lang="en-US" dirty="0"/>
              <a:t>A company that sells used EVs and hybrids</a:t>
            </a:r>
          </a:p>
          <a:p>
            <a:pPr lvl="1"/>
            <a:r>
              <a:rPr lang="en-US" dirty="0"/>
              <a:t>Located in SW Calgary</a:t>
            </a:r>
          </a:p>
          <a:p>
            <a:pPr lvl="1"/>
            <a:r>
              <a:rPr lang="en-US" dirty="0"/>
              <a:t>Calgary has a small EV resale market, so most of Go Electric’s cars are imported from California</a:t>
            </a:r>
          </a:p>
          <a:p>
            <a:pPr lvl="1"/>
            <a:r>
              <a:rPr lang="en-US" dirty="0"/>
              <a:t>Go Electric brings EV accessibility to customers who may not be able to afford a new EV</a:t>
            </a:r>
          </a:p>
          <a:p>
            <a:pPr lvl="1"/>
            <a:r>
              <a:rPr lang="en-US" dirty="0"/>
              <a:t>They also welcome trade-ins of your ICE cars</a:t>
            </a:r>
          </a:p>
          <a:p>
            <a:pPr marL="0" indent="0">
              <a:buNone/>
            </a:pPr>
            <a:endParaRPr lang="en-US" dirty="0"/>
          </a:p>
          <a:p>
            <a:r>
              <a:rPr lang="en-US" dirty="0"/>
              <a:t>Electric Vehicle Association of Alberta (EVAA)</a:t>
            </a:r>
          </a:p>
          <a:p>
            <a:pPr lvl="1"/>
            <a:r>
              <a:rPr lang="en-US" dirty="0"/>
              <a:t>EVAA is a non-profit organization that started as a Facebook group in 2014</a:t>
            </a:r>
          </a:p>
          <a:p>
            <a:pPr lvl="1"/>
            <a:r>
              <a:rPr lang="en-US" dirty="0"/>
              <a:t>The group aims to </a:t>
            </a:r>
            <a:r>
              <a:rPr lang="en-US" i="1" dirty="0"/>
              <a:t>“spread awareness, instill excitement, and promote adoption of electric vehicles and charging infrastructure in Alberta”</a:t>
            </a:r>
          </a:p>
        </p:txBody>
      </p:sp>
      <p:pic>
        <p:nvPicPr>
          <p:cNvPr id="7" name="Picture 6">
            <a:extLst>
              <a:ext uri="{FF2B5EF4-FFF2-40B4-BE49-F238E27FC236}">
                <a16:creationId xmlns:a16="http://schemas.microsoft.com/office/drawing/2014/main" id="{2EF916A8-85E0-984F-AA6A-1E488E824E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0400" y="5085880"/>
            <a:ext cx="2316480" cy="1220937"/>
          </a:xfrm>
          <a:prstGeom prst="rect">
            <a:avLst/>
          </a:prstGeom>
        </p:spPr>
      </p:pic>
      <p:pic>
        <p:nvPicPr>
          <p:cNvPr id="8" name="Picture 7">
            <a:extLst>
              <a:ext uri="{FF2B5EF4-FFF2-40B4-BE49-F238E27FC236}">
                <a16:creationId xmlns:a16="http://schemas.microsoft.com/office/drawing/2014/main" id="{6FEBCCAA-B283-CB4A-999C-C421377598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74400" y="1523143"/>
            <a:ext cx="3147602" cy="823817"/>
          </a:xfrm>
          <a:prstGeom prst="rect">
            <a:avLst/>
          </a:prstGeom>
        </p:spPr>
      </p:pic>
    </p:spTree>
    <p:extLst>
      <p:ext uri="{BB962C8B-B14F-4D97-AF65-F5344CB8AC3E}">
        <p14:creationId xmlns:p14="http://schemas.microsoft.com/office/powerpoint/2010/main" val="112183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5359" y="2434411"/>
            <a:ext cx="10515600" cy="944918"/>
          </a:xfrm>
        </p:spPr>
        <p:txBody>
          <a:bodyPr/>
          <a:lstStyle/>
          <a:p>
            <a:r>
              <a:rPr lang="en-US" b="1" dirty="0">
                <a:solidFill>
                  <a:srgbClr val="44545F"/>
                </a:solidFill>
              </a:rPr>
              <a:t>Thank you!</a:t>
            </a:r>
          </a:p>
        </p:txBody>
      </p:sp>
      <p:sp>
        <p:nvSpPr>
          <p:cNvPr id="5" name="Text Placeholder 4"/>
          <p:cNvSpPr>
            <a:spLocks noGrp="1"/>
          </p:cNvSpPr>
          <p:nvPr>
            <p:ph type="body" idx="1"/>
          </p:nvPr>
        </p:nvSpPr>
        <p:spPr>
          <a:xfrm>
            <a:off x="775359" y="3596215"/>
            <a:ext cx="10515600" cy="775063"/>
          </a:xfrm>
        </p:spPr>
        <p:txBody>
          <a:bodyPr/>
          <a:lstStyle/>
          <a:p>
            <a:pPr lvl="0"/>
            <a:r>
              <a:rPr lang="x-none" altLang="x-none">
                <a:latin typeface="Arial" charset="0"/>
              </a:rPr>
              <a:t>This </a:t>
            </a:r>
            <a:r>
              <a:rPr lang="en-CA" altLang="x-none" dirty="0">
                <a:latin typeface="Arial" charset="0"/>
              </a:rPr>
              <a:t>is a project of GreenLearning </a:t>
            </a:r>
            <a:r>
              <a:rPr lang="x-none" altLang="x-none">
                <a:latin typeface="Arial" charset="0"/>
              </a:rPr>
              <a:t>offered </a:t>
            </a:r>
            <a:r>
              <a:rPr lang="x-none" altLang="x-none" dirty="0">
                <a:latin typeface="Arial" charset="0"/>
              </a:rPr>
              <a:t>in partnership </a:t>
            </a:r>
            <a:r>
              <a:rPr lang="x-none" altLang="x-none">
                <a:latin typeface="Arial" charset="0"/>
              </a:rPr>
              <a:t>with </a:t>
            </a:r>
            <a:r>
              <a:rPr lang="en-CA" altLang="x-none" dirty="0">
                <a:latin typeface="Arial" charset="0"/>
              </a:rPr>
              <a:t>PEEL thanks to funding support from the Alberta Energy Efficiency Education Grant </a:t>
            </a:r>
            <a:r>
              <a:rPr lang="x-none" altLang="x-none">
                <a:latin typeface="Arial" charset="0"/>
              </a:rPr>
              <a:t>Program. </a:t>
            </a:r>
            <a:endParaRPr lang="x-none" altLang="x-none" dirty="0">
              <a:latin typeface="Arial" charset="0"/>
            </a:endParaRPr>
          </a:p>
          <a:p>
            <a:endParaRPr lang="en-US" dirty="0"/>
          </a:p>
        </p:txBody>
      </p:sp>
      <p:pic>
        <p:nvPicPr>
          <p:cNvPr id="7" name="Picture 6">
            <a:extLst>
              <a:ext uri="{FF2B5EF4-FFF2-40B4-BE49-F238E27FC236}">
                <a16:creationId xmlns:a16="http://schemas.microsoft.com/office/drawing/2014/main" id="{7779BC4A-3CF4-BD40-8860-F69117650E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359" y="471851"/>
            <a:ext cx="2939368" cy="1139290"/>
          </a:xfrm>
          <a:prstGeom prst="rect">
            <a:avLst/>
          </a:prstGeom>
        </p:spPr>
      </p:pic>
      <p:grpSp>
        <p:nvGrpSpPr>
          <p:cNvPr id="3" name="Group 2">
            <a:extLst>
              <a:ext uri="{FF2B5EF4-FFF2-40B4-BE49-F238E27FC236}">
                <a16:creationId xmlns:a16="http://schemas.microsoft.com/office/drawing/2014/main" id="{54B7C7B2-55FB-EA4A-AD23-3A2FFD0E91CA}"/>
              </a:ext>
            </a:extLst>
          </p:cNvPr>
          <p:cNvGrpSpPr/>
          <p:nvPr/>
        </p:nvGrpSpPr>
        <p:grpSpPr>
          <a:xfrm>
            <a:off x="641267" y="4571716"/>
            <a:ext cx="11073303" cy="1768188"/>
            <a:chOff x="777066" y="4717739"/>
            <a:chExt cx="11073303" cy="1768188"/>
          </a:xfrm>
        </p:grpSpPr>
        <p:pic>
          <p:nvPicPr>
            <p:cNvPr id="6" name="Picture 5">
              <a:extLst>
                <a:ext uri="{FF2B5EF4-FFF2-40B4-BE49-F238E27FC236}">
                  <a16:creationId xmlns:a16="http://schemas.microsoft.com/office/drawing/2014/main" id="{3223DA9D-EE3B-0849-AFAF-734616F56F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066" y="5261130"/>
              <a:ext cx="1961493" cy="713845"/>
            </a:xfrm>
            <a:prstGeom prst="rect">
              <a:avLst/>
            </a:prstGeom>
          </p:spPr>
        </p:pic>
        <p:pic>
          <p:nvPicPr>
            <p:cNvPr id="8" name="Picture 7">
              <a:extLst>
                <a:ext uri="{FF2B5EF4-FFF2-40B4-BE49-F238E27FC236}">
                  <a16:creationId xmlns:a16="http://schemas.microsoft.com/office/drawing/2014/main" id="{C002D10B-E1DA-4142-8BE1-020402C6BD1F}"/>
                </a:ext>
              </a:extLst>
            </p:cNvPr>
            <p:cNvPicPr/>
            <p:nvPr/>
          </p:nvPicPr>
          <p:blipFill>
            <a:blip r:embed="rId4" cstate="print">
              <a:extLst>
                <a:ext uri="{28A0092B-C50C-407E-A947-70E740481C1C}">
                  <a14:useLocalDpi xmlns:a14="http://schemas.microsoft.com/office/drawing/2010/main"/>
                </a:ext>
              </a:extLst>
            </a:blip>
            <a:stretch>
              <a:fillRect/>
            </a:stretch>
          </p:blipFill>
          <p:spPr>
            <a:xfrm>
              <a:off x="3351814" y="5283180"/>
              <a:ext cx="2865450" cy="686164"/>
            </a:xfrm>
            <a:prstGeom prst="rect">
              <a:avLst/>
            </a:prstGeom>
          </p:spPr>
        </p:pic>
        <p:pic>
          <p:nvPicPr>
            <p:cNvPr id="9" name="Picture 8">
              <a:extLst>
                <a:ext uri="{FF2B5EF4-FFF2-40B4-BE49-F238E27FC236}">
                  <a16:creationId xmlns:a16="http://schemas.microsoft.com/office/drawing/2014/main" id="{D8733163-6CCB-5C49-B97C-F9E3E34FBBFD}"/>
                </a:ext>
              </a:extLst>
            </p:cNvPr>
            <p:cNvPicPr/>
            <p:nvPr/>
          </p:nvPicPr>
          <p:blipFill>
            <a:blip r:embed="rId5" cstate="print">
              <a:extLst>
                <a:ext uri="{28A0092B-C50C-407E-A947-70E740481C1C}">
                  <a14:useLocalDpi xmlns:a14="http://schemas.microsoft.com/office/drawing/2010/main"/>
                </a:ext>
              </a:extLst>
            </a:blip>
            <a:stretch>
              <a:fillRect/>
            </a:stretch>
          </p:blipFill>
          <p:spPr>
            <a:xfrm>
              <a:off x="9398960" y="4717739"/>
              <a:ext cx="2451409" cy="1768188"/>
            </a:xfrm>
            <a:prstGeom prst="rect">
              <a:avLst/>
            </a:prstGeom>
          </p:spPr>
        </p:pic>
      </p:grpSp>
      <p:pic>
        <p:nvPicPr>
          <p:cNvPr id="12" name="Picture 11" descr="A picture containing table&#10;&#10;Description automatically generated">
            <a:extLst>
              <a:ext uri="{FF2B5EF4-FFF2-40B4-BE49-F238E27FC236}">
                <a16:creationId xmlns:a16="http://schemas.microsoft.com/office/drawing/2014/main" id="{46F36AF7-4E69-B64A-B543-94DCD8F9107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48981" y="319269"/>
            <a:ext cx="3567660" cy="1820993"/>
          </a:xfrm>
          <a:prstGeom prst="rect">
            <a:avLst/>
          </a:prstGeom>
        </p:spPr>
      </p:pic>
      <p:sp>
        <p:nvSpPr>
          <p:cNvPr id="11" name="Rectangle 10">
            <a:extLst>
              <a:ext uri="{FF2B5EF4-FFF2-40B4-BE49-F238E27FC236}">
                <a16:creationId xmlns:a16="http://schemas.microsoft.com/office/drawing/2014/main" id="{0B176BAD-1D13-F143-A862-E1A0075EE29F}"/>
              </a:ext>
            </a:extLst>
          </p:cNvPr>
          <p:cNvSpPr/>
          <p:nvPr/>
        </p:nvSpPr>
        <p:spPr>
          <a:xfrm>
            <a:off x="0" y="0"/>
            <a:ext cx="1282535"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261257-B887-F549-A0E5-F8091F954139}"/>
              </a:ext>
            </a:extLst>
          </p:cNvPr>
          <p:cNvSpPr/>
          <p:nvPr/>
        </p:nvSpPr>
        <p:spPr>
          <a:xfrm>
            <a:off x="11083332" y="0"/>
            <a:ext cx="1096793" cy="449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95B80C5-92DC-604C-B390-A89E01B11E40}"/>
              </a:ext>
            </a:extLst>
          </p:cNvPr>
          <p:cNvPicPr>
            <a:picLocks noChangeAspect="1"/>
          </p:cNvPicPr>
          <p:nvPr/>
        </p:nvPicPr>
        <p:blipFill>
          <a:blip r:embed="rId7"/>
          <a:stretch>
            <a:fillRect/>
          </a:stretch>
        </p:blipFill>
        <p:spPr>
          <a:xfrm>
            <a:off x="6997700" y="5137157"/>
            <a:ext cx="2010833" cy="696823"/>
          </a:xfrm>
          <a:prstGeom prst="rect">
            <a:avLst/>
          </a:prstGeom>
        </p:spPr>
      </p:pic>
    </p:spTree>
    <p:extLst>
      <p:ext uri="{BB962C8B-B14F-4D97-AF65-F5344CB8AC3E}">
        <p14:creationId xmlns:p14="http://schemas.microsoft.com/office/powerpoint/2010/main" val="3755436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73F8E-3B53-DC4B-8E2E-EE4EEBCE52BF}"/>
              </a:ext>
            </a:extLst>
          </p:cNvPr>
          <p:cNvSpPr>
            <a:spLocks noGrp="1"/>
          </p:cNvSpPr>
          <p:nvPr>
            <p:ph type="title"/>
          </p:nvPr>
        </p:nvSpPr>
        <p:spPr>
          <a:xfrm>
            <a:off x="838200" y="365127"/>
            <a:ext cx="10515600" cy="1325563"/>
          </a:xfrm>
        </p:spPr>
        <p:txBody>
          <a:bodyPr/>
          <a:lstStyle/>
          <a:p>
            <a:r>
              <a:rPr lang="en-US" dirty="0"/>
              <a:t>Types of electric vehicles</a:t>
            </a:r>
          </a:p>
        </p:txBody>
      </p:sp>
      <p:sp>
        <p:nvSpPr>
          <p:cNvPr id="3" name="Content Placeholder 2">
            <a:extLst>
              <a:ext uri="{FF2B5EF4-FFF2-40B4-BE49-F238E27FC236}">
                <a16:creationId xmlns:a16="http://schemas.microsoft.com/office/drawing/2014/main" id="{886DB46E-9A11-1741-9907-9AD4343782D7}"/>
              </a:ext>
            </a:extLst>
          </p:cNvPr>
          <p:cNvSpPr>
            <a:spLocks noGrp="1"/>
          </p:cNvSpPr>
          <p:nvPr>
            <p:ph idx="1"/>
          </p:nvPr>
        </p:nvSpPr>
        <p:spPr>
          <a:xfrm>
            <a:off x="838200" y="1825625"/>
            <a:ext cx="6367272" cy="4419727"/>
          </a:xfrm>
        </p:spPr>
        <p:txBody>
          <a:bodyPr>
            <a:normAutofit/>
          </a:bodyPr>
          <a:lstStyle/>
          <a:p>
            <a:r>
              <a:rPr lang="en-US" b="1" dirty="0">
                <a:solidFill>
                  <a:srgbClr val="78A12E"/>
                </a:solidFill>
              </a:rPr>
              <a:t>Hybrid: </a:t>
            </a:r>
            <a:r>
              <a:rPr lang="en-US" dirty="0"/>
              <a:t>Powered by gasoline and an electric motor. Battery is recharged while the vehicle is running on gas. </a:t>
            </a:r>
            <a:endParaRPr lang="en-US" b="1" dirty="0">
              <a:solidFill>
                <a:srgbClr val="78A12E"/>
              </a:solidFill>
            </a:endParaRPr>
          </a:p>
          <a:p>
            <a:r>
              <a:rPr lang="en-US" b="1" dirty="0">
                <a:solidFill>
                  <a:srgbClr val="78A12E"/>
                </a:solidFill>
              </a:rPr>
              <a:t>Plug-in hybrid Electric Vehicle (PHEV):</a:t>
            </a:r>
            <a:r>
              <a:rPr lang="en-US" dirty="0"/>
              <a:t> Similar to conventional hybrids, except they can be plugged in to recharge the battery.</a:t>
            </a:r>
          </a:p>
          <a:p>
            <a:r>
              <a:rPr lang="en-US" b="1" dirty="0">
                <a:solidFill>
                  <a:srgbClr val="78A12E"/>
                </a:solidFill>
              </a:rPr>
              <a:t>Battery Electric Vehicle (BEV):</a:t>
            </a:r>
            <a:r>
              <a:rPr lang="en-US" dirty="0"/>
              <a:t> Powered 100% by an electric motor and battery. All-electric cars do not burn gasoline, have gears or a transmission, or require oil for the parts. On average, all-electric cars can travel 200 – 250 km on a single charge. </a:t>
            </a:r>
          </a:p>
          <a:p>
            <a:endParaRPr lang="en-US" dirty="0"/>
          </a:p>
        </p:txBody>
      </p:sp>
      <p:pic>
        <p:nvPicPr>
          <p:cNvPr id="6" name="Picture 5">
            <a:extLst>
              <a:ext uri="{FF2B5EF4-FFF2-40B4-BE49-F238E27FC236}">
                <a16:creationId xmlns:a16="http://schemas.microsoft.com/office/drawing/2014/main" id="{857D1170-41D6-5F4F-BB4E-F93D68F193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1875" y="2036883"/>
            <a:ext cx="5322822" cy="3255264"/>
          </a:xfrm>
          <a:prstGeom prst="rect">
            <a:avLst/>
          </a:prstGeom>
        </p:spPr>
      </p:pic>
      <p:sp>
        <p:nvSpPr>
          <p:cNvPr id="7" name="TextBox 6">
            <a:extLst>
              <a:ext uri="{FF2B5EF4-FFF2-40B4-BE49-F238E27FC236}">
                <a16:creationId xmlns:a16="http://schemas.microsoft.com/office/drawing/2014/main" id="{1FB198E7-3675-ED43-8605-98967991D6AE}"/>
              </a:ext>
            </a:extLst>
          </p:cNvPr>
          <p:cNvSpPr txBox="1"/>
          <p:nvPr/>
        </p:nvSpPr>
        <p:spPr>
          <a:xfrm>
            <a:off x="10183906" y="5153647"/>
            <a:ext cx="1933799" cy="276999"/>
          </a:xfrm>
          <a:prstGeom prst="rect">
            <a:avLst/>
          </a:prstGeom>
          <a:noFill/>
        </p:spPr>
        <p:txBody>
          <a:bodyPr wrap="none" rtlCol="0">
            <a:spAutoFit/>
          </a:bodyPr>
          <a:lstStyle/>
          <a:p>
            <a:r>
              <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Source: </a:t>
            </a:r>
            <a:r>
              <a:rPr lang="en-US" sz="1200" dirty="0" err="1">
                <a:solidFill>
                  <a:srgbClr val="45535F"/>
                </a:solidFill>
                <a:latin typeface="Helvetica Neue" panose="02000503000000020004" pitchFamily="2" charset="0"/>
                <a:ea typeface="Helvetica Neue" panose="02000503000000020004" pitchFamily="2" charset="0"/>
                <a:cs typeface="Helvetica Neue" panose="02000503000000020004" pitchFamily="2" charset="0"/>
              </a:rPr>
              <a:t>www.nspower.ca</a:t>
            </a:r>
            <a:endParaRPr lang="en-US" sz="1200" dirty="0">
              <a:solidFill>
                <a:srgbClr val="45535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92702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EAE23-44AE-7C48-A9B9-26B19903F060}"/>
              </a:ext>
            </a:extLst>
          </p:cNvPr>
          <p:cNvSpPr/>
          <p:nvPr/>
        </p:nvSpPr>
        <p:spPr>
          <a:xfrm>
            <a:off x="7639050" y="476252"/>
            <a:ext cx="4257674" cy="5905314"/>
          </a:xfrm>
          <a:prstGeom prst="rect">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itle 1">
            <a:extLst>
              <a:ext uri="{FF2B5EF4-FFF2-40B4-BE49-F238E27FC236}">
                <a16:creationId xmlns:a16="http://schemas.microsoft.com/office/drawing/2014/main" id="{92BD2851-C855-3943-95D9-F6984595DD10}"/>
              </a:ext>
            </a:extLst>
          </p:cNvPr>
          <p:cNvSpPr>
            <a:spLocks noGrp="1"/>
          </p:cNvSpPr>
          <p:nvPr>
            <p:ph type="title"/>
          </p:nvPr>
        </p:nvSpPr>
        <p:spPr>
          <a:xfrm>
            <a:off x="295276" y="4791075"/>
            <a:ext cx="7200899" cy="1590491"/>
          </a:xfrm>
          <a:solidFill>
            <a:srgbClr val="516D62"/>
          </a:solidFill>
        </p:spPr>
        <p:txBody>
          <a:bodyPr/>
          <a:lstStyle/>
          <a:p>
            <a:pPr algn="r"/>
            <a:r>
              <a:rPr lang="en-US" dirty="0">
                <a:solidFill>
                  <a:schemeClr val="bg1"/>
                </a:solidFill>
              </a:rPr>
              <a:t>Considerations</a:t>
            </a:r>
          </a:p>
        </p:txBody>
      </p:sp>
      <p:sp>
        <p:nvSpPr>
          <p:cNvPr id="3" name="Content Placeholder 2">
            <a:extLst>
              <a:ext uri="{FF2B5EF4-FFF2-40B4-BE49-F238E27FC236}">
                <a16:creationId xmlns:a16="http://schemas.microsoft.com/office/drawing/2014/main" id="{D2194F80-4A9B-3545-945E-A6CCA99952F3}"/>
              </a:ext>
            </a:extLst>
          </p:cNvPr>
          <p:cNvSpPr>
            <a:spLocks noGrp="1"/>
          </p:cNvSpPr>
          <p:nvPr>
            <p:ph idx="1"/>
          </p:nvPr>
        </p:nvSpPr>
        <p:spPr>
          <a:xfrm>
            <a:off x="7934325" y="771525"/>
            <a:ext cx="3657600" cy="5314949"/>
          </a:xfrm>
          <a:noFill/>
        </p:spPr>
        <p:txBody>
          <a:bodyPr anchor="ctr">
            <a:normAutofit/>
          </a:bodyPr>
          <a:lstStyle/>
          <a:p>
            <a:pPr marL="387450"/>
            <a:r>
              <a:rPr lang="en-US" sz="1800" dirty="0">
                <a:solidFill>
                  <a:srgbClr val="FFFFFF"/>
                </a:solidFill>
              </a:rPr>
              <a:t>There are many factors to consider when buying a battery electric, or plug-in electric vehicle. </a:t>
            </a:r>
          </a:p>
          <a:p>
            <a:pPr marL="387450"/>
            <a:r>
              <a:rPr lang="en-US" sz="1800" dirty="0">
                <a:solidFill>
                  <a:srgbClr val="FFFFFF"/>
                </a:solidFill>
              </a:rPr>
              <a:t>Some considerations are the same as a conventional car (i.e., cargo space, number of seats, etc.), but there are some differences.</a:t>
            </a:r>
          </a:p>
          <a:p>
            <a:pPr marL="387450"/>
            <a:r>
              <a:rPr lang="en-US" sz="1800" dirty="0">
                <a:solidFill>
                  <a:srgbClr val="FFFFFF"/>
                </a:solidFill>
              </a:rPr>
              <a:t>Considerations include:</a:t>
            </a:r>
          </a:p>
          <a:p>
            <a:pPr marL="730350" lvl="2">
              <a:spcBef>
                <a:spcPts val="750"/>
              </a:spcBef>
            </a:pPr>
            <a:r>
              <a:rPr lang="en-US" sz="1400" dirty="0">
                <a:solidFill>
                  <a:srgbClr val="FFFFFF"/>
                </a:solidFill>
              </a:rPr>
              <a:t>What are your goals in a car? Do you want to lower your carbon footprint?</a:t>
            </a:r>
          </a:p>
          <a:p>
            <a:pPr marL="730350" lvl="2">
              <a:spcBef>
                <a:spcPts val="750"/>
              </a:spcBef>
            </a:pPr>
            <a:r>
              <a:rPr lang="en-US" sz="1400" dirty="0">
                <a:solidFill>
                  <a:srgbClr val="FFFFFF"/>
                </a:solidFill>
              </a:rPr>
              <a:t>What do you use a car for? (Errands, commuting, road trips)</a:t>
            </a:r>
          </a:p>
          <a:p>
            <a:pPr marL="730350" lvl="2">
              <a:spcBef>
                <a:spcPts val="750"/>
              </a:spcBef>
            </a:pPr>
            <a:r>
              <a:rPr lang="en-US" sz="1400" dirty="0">
                <a:solidFill>
                  <a:srgbClr val="FFFFFF"/>
                </a:solidFill>
              </a:rPr>
              <a:t>How much range do you need?</a:t>
            </a:r>
          </a:p>
          <a:p>
            <a:pPr marL="387450"/>
            <a:r>
              <a:rPr lang="en-US" sz="1800" dirty="0">
                <a:solidFill>
                  <a:srgbClr val="FFFFFF"/>
                </a:solidFill>
              </a:rPr>
              <a:t>Let’s take a deeper dive into each</a:t>
            </a:r>
          </a:p>
        </p:txBody>
      </p:sp>
      <p:pic>
        <p:nvPicPr>
          <p:cNvPr id="8" name="Picture 7">
            <a:extLst>
              <a:ext uri="{FF2B5EF4-FFF2-40B4-BE49-F238E27FC236}">
                <a16:creationId xmlns:a16="http://schemas.microsoft.com/office/drawing/2014/main" id="{0B243542-BB2F-0F40-9FC7-A66670C4CD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5276" y="476252"/>
            <a:ext cx="7201978" cy="4190998"/>
          </a:xfrm>
          <a:prstGeom prst="rect">
            <a:avLst/>
          </a:prstGeom>
        </p:spPr>
      </p:pic>
    </p:spTree>
    <p:extLst>
      <p:ext uri="{BB962C8B-B14F-4D97-AF65-F5344CB8AC3E}">
        <p14:creationId xmlns:p14="http://schemas.microsoft.com/office/powerpoint/2010/main" val="548675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Hexagon 47">
            <a:extLst>
              <a:ext uri="{FF2B5EF4-FFF2-40B4-BE49-F238E27FC236}">
                <a16:creationId xmlns:a16="http://schemas.microsoft.com/office/drawing/2014/main" id="{AE5D51C3-62D4-874A-B0A5-CBBD2D18C911}"/>
              </a:ext>
            </a:extLst>
          </p:cNvPr>
          <p:cNvSpPr/>
          <p:nvPr/>
        </p:nvSpPr>
        <p:spPr>
          <a:xfrm>
            <a:off x="8399992" y="2703260"/>
            <a:ext cx="1932164" cy="1678161"/>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5" name="Hexagon 44">
            <a:extLst>
              <a:ext uri="{FF2B5EF4-FFF2-40B4-BE49-F238E27FC236}">
                <a16:creationId xmlns:a16="http://schemas.microsoft.com/office/drawing/2014/main" id="{7D434E03-AC54-D84F-BE17-D5AD5B0262AA}"/>
              </a:ext>
            </a:extLst>
          </p:cNvPr>
          <p:cNvSpPr/>
          <p:nvPr/>
        </p:nvSpPr>
        <p:spPr>
          <a:xfrm>
            <a:off x="6685609" y="3617194"/>
            <a:ext cx="1932164" cy="1678161"/>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6" name="Hexagon 35">
            <a:extLst>
              <a:ext uri="{FF2B5EF4-FFF2-40B4-BE49-F238E27FC236}">
                <a16:creationId xmlns:a16="http://schemas.microsoft.com/office/drawing/2014/main" id="{E1A73F97-3E72-9A43-A3AC-DC9D9C2D98E2}"/>
              </a:ext>
            </a:extLst>
          </p:cNvPr>
          <p:cNvSpPr/>
          <p:nvPr/>
        </p:nvSpPr>
        <p:spPr>
          <a:xfrm>
            <a:off x="4945254" y="2673804"/>
            <a:ext cx="1932164" cy="1678161"/>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3" name="Hexagon 32">
            <a:extLst>
              <a:ext uri="{FF2B5EF4-FFF2-40B4-BE49-F238E27FC236}">
                <a16:creationId xmlns:a16="http://schemas.microsoft.com/office/drawing/2014/main" id="{C8440FCB-8DD2-B240-88DE-CE32773C801A}"/>
              </a:ext>
            </a:extLst>
          </p:cNvPr>
          <p:cNvSpPr/>
          <p:nvPr/>
        </p:nvSpPr>
        <p:spPr>
          <a:xfrm>
            <a:off x="1516487" y="2703260"/>
            <a:ext cx="1932164" cy="1678161"/>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 name="Title 1">
            <a:extLst>
              <a:ext uri="{FF2B5EF4-FFF2-40B4-BE49-F238E27FC236}">
                <a16:creationId xmlns:a16="http://schemas.microsoft.com/office/drawing/2014/main" id="{43830B73-F872-2141-8DD7-62A112888E62}"/>
              </a:ext>
            </a:extLst>
          </p:cNvPr>
          <p:cNvSpPr>
            <a:spLocks noGrp="1"/>
          </p:cNvSpPr>
          <p:nvPr>
            <p:ph type="title"/>
          </p:nvPr>
        </p:nvSpPr>
        <p:spPr/>
        <p:txBody>
          <a:bodyPr/>
          <a:lstStyle/>
          <a:p>
            <a:r>
              <a:rPr lang="en-US" dirty="0"/>
              <a:t>Benefits of buying an EV</a:t>
            </a:r>
          </a:p>
        </p:txBody>
      </p:sp>
      <p:sp>
        <p:nvSpPr>
          <p:cNvPr id="10" name="Hexagon 9">
            <a:extLst>
              <a:ext uri="{FF2B5EF4-FFF2-40B4-BE49-F238E27FC236}">
                <a16:creationId xmlns:a16="http://schemas.microsoft.com/office/drawing/2014/main" id="{315FC3AC-D7BF-1441-9A47-4DF0C7E30581}"/>
              </a:ext>
            </a:extLst>
          </p:cNvPr>
          <p:cNvSpPr/>
          <p:nvPr/>
        </p:nvSpPr>
        <p:spPr>
          <a:xfrm>
            <a:off x="3256843" y="1740995"/>
            <a:ext cx="1932164" cy="167816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Save on gas</a:t>
            </a:r>
          </a:p>
        </p:txBody>
      </p:sp>
      <p:sp>
        <p:nvSpPr>
          <p:cNvPr id="11" name="Hexagon 10">
            <a:extLst>
              <a:ext uri="{FF2B5EF4-FFF2-40B4-BE49-F238E27FC236}">
                <a16:creationId xmlns:a16="http://schemas.microsoft.com/office/drawing/2014/main" id="{CF90B482-B178-2248-A37A-B6813C6FF633}"/>
              </a:ext>
            </a:extLst>
          </p:cNvPr>
          <p:cNvSpPr/>
          <p:nvPr/>
        </p:nvSpPr>
        <p:spPr>
          <a:xfrm>
            <a:off x="8363831" y="4555006"/>
            <a:ext cx="1932164" cy="1678161"/>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Low maintenance costs</a:t>
            </a:r>
          </a:p>
        </p:txBody>
      </p:sp>
      <p:sp>
        <p:nvSpPr>
          <p:cNvPr id="12" name="Hexagon 11">
            <a:extLst>
              <a:ext uri="{FF2B5EF4-FFF2-40B4-BE49-F238E27FC236}">
                <a16:creationId xmlns:a16="http://schemas.microsoft.com/office/drawing/2014/main" id="{64A8D483-9665-8D46-9E5D-6D45FBC8C878}"/>
              </a:ext>
            </a:extLst>
          </p:cNvPr>
          <p:cNvSpPr/>
          <p:nvPr/>
        </p:nvSpPr>
        <p:spPr>
          <a:xfrm>
            <a:off x="4971226" y="4544687"/>
            <a:ext cx="1932164" cy="167816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EVs often cost less than a gasoline car over its lifetime</a:t>
            </a:r>
          </a:p>
        </p:txBody>
      </p:sp>
      <p:sp>
        <p:nvSpPr>
          <p:cNvPr id="13" name="Hexagon 12">
            <a:extLst>
              <a:ext uri="{FF2B5EF4-FFF2-40B4-BE49-F238E27FC236}">
                <a16:creationId xmlns:a16="http://schemas.microsoft.com/office/drawing/2014/main" id="{D2A5E0FD-43A8-AA4B-B72C-C82C3D0BA055}"/>
              </a:ext>
            </a:extLst>
          </p:cNvPr>
          <p:cNvSpPr/>
          <p:nvPr/>
        </p:nvSpPr>
        <p:spPr>
          <a:xfrm>
            <a:off x="6685609" y="1740995"/>
            <a:ext cx="1932164" cy="1678161"/>
          </a:xfrm>
          <a:prstGeom prst="hex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No tail pipe emissions</a:t>
            </a:r>
          </a:p>
        </p:txBody>
      </p:sp>
      <p:sp>
        <p:nvSpPr>
          <p:cNvPr id="14" name="Hexagon 13">
            <a:extLst>
              <a:ext uri="{FF2B5EF4-FFF2-40B4-BE49-F238E27FC236}">
                <a16:creationId xmlns:a16="http://schemas.microsoft.com/office/drawing/2014/main" id="{7D397B3B-207F-EF44-9CE0-031CE934D878}"/>
              </a:ext>
            </a:extLst>
          </p:cNvPr>
          <p:cNvSpPr/>
          <p:nvPr/>
        </p:nvSpPr>
        <p:spPr>
          <a:xfrm>
            <a:off x="1516487" y="4579459"/>
            <a:ext cx="1932164" cy="167816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t>Government incentives lower the purchase price</a:t>
            </a:r>
          </a:p>
        </p:txBody>
      </p:sp>
      <p:sp>
        <p:nvSpPr>
          <p:cNvPr id="15" name="TextBox 14">
            <a:extLst>
              <a:ext uri="{FF2B5EF4-FFF2-40B4-BE49-F238E27FC236}">
                <a16:creationId xmlns:a16="http://schemas.microsoft.com/office/drawing/2014/main" id="{816B7364-E83F-3A4F-8838-4BB1E0754C32}"/>
              </a:ext>
            </a:extLst>
          </p:cNvPr>
          <p:cNvSpPr txBox="1"/>
          <p:nvPr/>
        </p:nvSpPr>
        <p:spPr>
          <a:xfrm>
            <a:off x="4549389" y="1562645"/>
            <a:ext cx="1546611" cy="461665"/>
          </a:xfrm>
          <a:prstGeom prst="rect">
            <a:avLst/>
          </a:prstGeom>
          <a:solidFill>
            <a:schemeClr val="accent3">
              <a:lumMod val="20000"/>
              <a:lumOff val="80000"/>
            </a:schemeClr>
          </a:solidFill>
          <a:ln>
            <a:noFill/>
          </a:ln>
        </p:spPr>
        <p:txBody>
          <a:bodyPr wrap="square" rtlCol="0">
            <a:spAutoFit/>
          </a:bodyPr>
          <a:lstStyle/>
          <a:p>
            <a:r>
              <a:rPr lang="en-US" sz="1200" dirty="0">
                <a:solidFill>
                  <a:schemeClr val="tx2"/>
                </a:solidFill>
              </a:rPr>
              <a:t>Electricity is cheaper than gasoline</a:t>
            </a:r>
          </a:p>
        </p:txBody>
      </p:sp>
      <p:sp>
        <p:nvSpPr>
          <p:cNvPr id="16" name="TextBox 15">
            <a:extLst>
              <a:ext uri="{FF2B5EF4-FFF2-40B4-BE49-F238E27FC236}">
                <a16:creationId xmlns:a16="http://schemas.microsoft.com/office/drawing/2014/main" id="{C12EA97A-072F-1C4A-B598-0E944499954C}"/>
              </a:ext>
            </a:extLst>
          </p:cNvPr>
          <p:cNvSpPr txBox="1"/>
          <p:nvPr/>
        </p:nvSpPr>
        <p:spPr>
          <a:xfrm>
            <a:off x="10085386" y="5240294"/>
            <a:ext cx="1829741" cy="646331"/>
          </a:xfrm>
          <a:prstGeom prst="rect">
            <a:avLst/>
          </a:prstGeom>
          <a:solidFill>
            <a:schemeClr val="accent3">
              <a:lumMod val="20000"/>
              <a:lumOff val="80000"/>
            </a:schemeClr>
          </a:solidFill>
          <a:ln>
            <a:noFill/>
          </a:ln>
        </p:spPr>
        <p:txBody>
          <a:bodyPr wrap="square" rtlCol="0">
            <a:spAutoFit/>
          </a:bodyPr>
          <a:lstStyle/>
          <a:p>
            <a:r>
              <a:rPr lang="en-US" sz="1200" dirty="0">
                <a:solidFill>
                  <a:schemeClr val="tx2"/>
                </a:solidFill>
              </a:rPr>
              <a:t>There are no moving parts. No engine repairs or oil changes needed</a:t>
            </a:r>
          </a:p>
        </p:txBody>
      </p:sp>
      <p:sp>
        <p:nvSpPr>
          <p:cNvPr id="17" name="TextBox 16">
            <a:extLst>
              <a:ext uri="{FF2B5EF4-FFF2-40B4-BE49-F238E27FC236}">
                <a16:creationId xmlns:a16="http://schemas.microsoft.com/office/drawing/2014/main" id="{6868D020-11DC-0241-B59F-E923D82D0C79}"/>
              </a:ext>
            </a:extLst>
          </p:cNvPr>
          <p:cNvSpPr txBox="1"/>
          <p:nvPr/>
        </p:nvSpPr>
        <p:spPr>
          <a:xfrm>
            <a:off x="6431632" y="5731571"/>
            <a:ext cx="1573305" cy="646331"/>
          </a:xfrm>
          <a:prstGeom prst="rect">
            <a:avLst/>
          </a:prstGeom>
          <a:solidFill>
            <a:schemeClr val="accent3">
              <a:lumMod val="20000"/>
              <a:lumOff val="80000"/>
            </a:schemeClr>
          </a:solidFill>
          <a:ln>
            <a:noFill/>
          </a:ln>
        </p:spPr>
        <p:txBody>
          <a:bodyPr wrap="square" rtlCol="0">
            <a:spAutoFit/>
          </a:bodyPr>
          <a:lstStyle/>
          <a:p>
            <a:r>
              <a:rPr lang="en-US" sz="1200" dirty="0">
                <a:solidFill>
                  <a:schemeClr val="tx2"/>
                </a:solidFill>
              </a:rPr>
              <a:t>Technological innovations are lowering the costs</a:t>
            </a:r>
          </a:p>
        </p:txBody>
      </p:sp>
      <p:sp>
        <p:nvSpPr>
          <p:cNvPr id="30" name="Hexagon 29">
            <a:extLst>
              <a:ext uri="{FF2B5EF4-FFF2-40B4-BE49-F238E27FC236}">
                <a16:creationId xmlns:a16="http://schemas.microsoft.com/office/drawing/2014/main" id="{4DEFB14A-5FA0-0240-BC92-8BFD86999A8C}"/>
              </a:ext>
            </a:extLst>
          </p:cNvPr>
          <p:cNvSpPr/>
          <p:nvPr/>
        </p:nvSpPr>
        <p:spPr>
          <a:xfrm>
            <a:off x="3230870" y="3617194"/>
            <a:ext cx="1932164" cy="1678161"/>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Tree>
    <p:extLst>
      <p:ext uri="{BB962C8B-B14F-4D97-AF65-F5344CB8AC3E}">
        <p14:creationId xmlns:p14="http://schemas.microsoft.com/office/powerpoint/2010/main" val="3035529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F41DACD-8C79-2545-A865-47A5F7B67814}"/>
              </a:ext>
            </a:extLst>
          </p:cNvPr>
          <p:cNvSpPr>
            <a:spLocks noGrp="1"/>
          </p:cNvSpPr>
          <p:nvPr>
            <p:ph type="title"/>
          </p:nvPr>
        </p:nvSpPr>
        <p:spPr>
          <a:xfrm>
            <a:off x="838199" y="51765"/>
            <a:ext cx="10515600" cy="1325563"/>
          </a:xfrm>
        </p:spPr>
        <p:txBody>
          <a:bodyPr/>
          <a:lstStyle/>
          <a:p>
            <a:r>
              <a:rPr lang="en-US" dirty="0"/>
              <a:t>EV market share is growing year over year. </a:t>
            </a:r>
          </a:p>
        </p:txBody>
      </p:sp>
      <p:sp>
        <p:nvSpPr>
          <p:cNvPr id="4" name="Date Placeholder 3">
            <a:extLst>
              <a:ext uri="{FF2B5EF4-FFF2-40B4-BE49-F238E27FC236}">
                <a16:creationId xmlns:a16="http://schemas.microsoft.com/office/drawing/2014/main" id="{09FAA67B-7453-1B4D-A702-AB5C501CBA9C}"/>
              </a:ext>
            </a:extLst>
          </p:cNvPr>
          <p:cNvSpPr>
            <a:spLocks noGrp="1"/>
          </p:cNvSpPr>
          <p:nvPr>
            <p:ph type="dt" sz="half" idx="10"/>
          </p:nvPr>
        </p:nvSpPr>
        <p:spPr/>
        <p:txBody>
          <a:bodyPr/>
          <a:lstStyle/>
          <a:p>
            <a:r>
              <a:rPr lang="en-CA"/>
              <a:t>25-04-20</a:t>
            </a:r>
            <a:endParaRPr lang="en-US" dirty="0"/>
          </a:p>
        </p:txBody>
      </p:sp>
      <p:sp>
        <p:nvSpPr>
          <p:cNvPr id="5" name="Slide Number Placeholder 4">
            <a:extLst>
              <a:ext uri="{FF2B5EF4-FFF2-40B4-BE49-F238E27FC236}">
                <a16:creationId xmlns:a16="http://schemas.microsoft.com/office/drawing/2014/main" id="{47B3560F-748D-3F4F-8455-926B4CD83E5D}"/>
              </a:ext>
            </a:extLst>
          </p:cNvPr>
          <p:cNvSpPr>
            <a:spLocks noGrp="1"/>
          </p:cNvSpPr>
          <p:nvPr>
            <p:ph type="sldNum" sz="quarter" idx="12"/>
          </p:nvPr>
        </p:nvSpPr>
        <p:spPr/>
        <p:txBody>
          <a:bodyPr/>
          <a:lstStyle/>
          <a:p>
            <a:fld id="{F60E4191-B049-AF4C-B31B-63DAE0652CDF}" type="slidenum">
              <a:rPr lang="en-US" smtClean="0"/>
              <a:pPr/>
              <a:t>6</a:t>
            </a:fld>
            <a:endParaRPr lang="en-US" dirty="0"/>
          </a:p>
        </p:txBody>
      </p:sp>
      <p:pic>
        <p:nvPicPr>
          <p:cNvPr id="6" name="Picture 5">
            <a:extLst>
              <a:ext uri="{FF2B5EF4-FFF2-40B4-BE49-F238E27FC236}">
                <a16:creationId xmlns:a16="http://schemas.microsoft.com/office/drawing/2014/main" id="{08A1CE9A-A667-474F-A1CD-01E70A2A2451}"/>
              </a:ext>
            </a:extLst>
          </p:cNvPr>
          <p:cNvPicPr>
            <a:picLocks noChangeAspect="1"/>
          </p:cNvPicPr>
          <p:nvPr/>
        </p:nvPicPr>
        <p:blipFill>
          <a:blip r:embed="rId3"/>
          <a:srcRect/>
          <a:stretch/>
        </p:blipFill>
        <p:spPr>
          <a:xfrm>
            <a:off x="586620" y="1053372"/>
            <a:ext cx="10651223" cy="5440807"/>
          </a:xfrm>
          <a:prstGeom prst="rect">
            <a:avLst/>
          </a:prstGeom>
        </p:spPr>
      </p:pic>
      <p:sp>
        <p:nvSpPr>
          <p:cNvPr id="8" name="Rectangle 7">
            <a:extLst>
              <a:ext uri="{FF2B5EF4-FFF2-40B4-BE49-F238E27FC236}">
                <a16:creationId xmlns:a16="http://schemas.microsoft.com/office/drawing/2014/main" id="{46798AE2-D89D-DA4F-96D6-7DCACEC14206}"/>
              </a:ext>
            </a:extLst>
          </p:cNvPr>
          <p:cNvSpPr/>
          <p:nvPr/>
        </p:nvSpPr>
        <p:spPr>
          <a:xfrm>
            <a:off x="6557481" y="6532577"/>
            <a:ext cx="4363453" cy="275023"/>
          </a:xfrm>
          <a:prstGeom prst="rect">
            <a:avLst/>
          </a:prstGeom>
        </p:spPr>
        <p:txBody>
          <a:bodyPr wrap="square">
            <a:spAutoFit/>
          </a:bodyPr>
          <a:lstStyle/>
          <a:p>
            <a:r>
              <a:rPr lang="en-US" sz="1200" dirty="0"/>
              <a:t>https://</a:t>
            </a:r>
            <a:r>
              <a:rPr lang="en-US" sz="1200" dirty="0" err="1"/>
              <a:t>www.iea.org</a:t>
            </a:r>
            <a:r>
              <a:rPr lang="en-US" sz="1200" dirty="0"/>
              <a:t>/reports/global-ev-outlook-2024</a:t>
            </a:r>
          </a:p>
        </p:txBody>
      </p:sp>
    </p:spTree>
    <p:extLst>
      <p:ext uri="{BB962C8B-B14F-4D97-AF65-F5344CB8AC3E}">
        <p14:creationId xmlns:p14="http://schemas.microsoft.com/office/powerpoint/2010/main" val="2615843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D67D3-B662-3B48-BA8C-BD267C02D779}"/>
              </a:ext>
            </a:extLst>
          </p:cNvPr>
          <p:cNvSpPr>
            <a:spLocks noGrp="1"/>
          </p:cNvSpPr>
          <p:nvPr>
            <p:ph type="title"/>
          </p:nvPr>
        </p:nvSpPr>
        <p:spPr/>
        <p:txBody>
          <a:bodyPr>
            <a:normAutofit/>
          </a:bodyPr>
          <a:lstStyle/>
          <a:p>
            <a:r>
              <a:rPr lang="en-US" sz="2400" dirty="0"/>
              <a:t>Ontario and Quebec dominate the EV market, followed by BC. Alberta shows emerging trend of EV sales.</a:t>
            </a:r>
          </a:p>
        </p:txBody>
      </p:sp>
      <p:pic>
        <p:nvPicPr>
          <p:cNvPr id="7" name="Content Placeholder 6" descr="A screenshot of a cell phone&#10;&#10;Description automatically generated">
            <a:extLst>
              <a:ext uri="{FF2B5EF4-FFF2-40B4-BE49-F238E27FC236}">
                <a16:creationId xmlns:a16="http://schemas.microsoft.com/office/drawing/2014/main" id="{C0B5A4BA-CDCE-4F40-896E-E72EC65663A2}"/>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162877" y="1750376"/>
            <a:ext cx="5868155" cy="4597737"/>
          </a:xfrm>
        </p:spPr>
      </p:pic>
      <p:pic>
        <p:nvPicPr>
          <p:cNvPr id="9" name="Picture 8" descr="A screenshot of a cell phone&#10;&#10;Description automatically generated">
            <a:extLst>
              <a:ext uri="{FF2B5EF4-FFF2-40B4-BE49-F238E27FC236}">
                <a16:creationId xmlns:a16="http://schemas.microsoft.com/office/drawing/2014/main" id="{EEB83F65-BAB4-454F-8F18-0C26FF6F86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397061"/>
            <a:ext cx="6095971" cy="4776816"/>
          </a:xfrm>
          <a:prstGeom prst="rect">
            <a:avLst/>
          </a:prstGeom>
        </p:spPr>
      </p:pic>
    </p:spTree>
    <p:extLst>
      <p:ext uri="{BB962C8B-B14F-4D97-AF65-F5344CB8AC3E}">
        <p14:creationId xmlns:p14="http://schemas.microsoft.com/office/powerpoint/2010/main" val="3984539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DB66F6E8-4D4A-4907-940A-774703A2D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8F1F5A56-E82B-4FD5-9025-B72896FFB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095E1DA0-2FFC-1748-9DDA-0592BEE87903}"/>
              </a:ext>
            </a:extLst>
          </p:cNvPr>
          <p:cNvSpPr>
            <a:spLocks noGrp="1"/>
          </p:cNvSpPr>
          <p:nvPr>
            <p:ph type="title"/>
          </p:nvPr>
        </p:nvSpPr>
        <p:spPr>
          <a:xfrm>
            <a:off x="838200" y="5529884"/>
            <a:ext cx="8078342" cy="1096331"/>
          </a:xfrm>
        </p:spPr>
        <p:txBody>
          <a:bodyPr>
            <a:normAutofit/>
          </a:bodyPr>
          <a:lstStyle/>
          <a:p>
            <a:r>
              <a:rPr lang="en-US" dirty="0">
                <a:solidFill>
                  <a:schemeClr val="bg1"/>
                </a:solidFill>
              </a:rPr>
              <a:t>Common Fears About Buying an EV</a:t>
            </a:r>
          </a:p>
        </p:txBody>
      </p:sp>
      <p:sp>
        <p:nvSpPr>
          <p:cNvPr id="3" name="Rounded Rectangle 2">
            <a:extLst>
              <a:ext uri="{FF2B5EF4-FFF2-40B4-BE49-F238E27FC236}">
                <a16:creationId xmlns:a16="http://schemas.microsoft.com/office/drawing/2014/main" id="{DB0F0515-970A-E246-A164-51EA2642100A}"/>
              </a:ext>
            </a:extLst>
          </p:cNvPr>
          <p:cNvSpPr/>
          <p:nvPr/>
        </p:nvSpPr>
        <p:spPr>
          <a:xfrm>
            <a:off x="661148" y="1150882"/>
            <a:ext cx="10869706" cy="1114215"/>
          </a:xfrm>
          <a:prstGeom prst="roundRect">
            <a:avLst>
              <a:gd name="adj" fmla="val 108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1199BA2-F6B8-0D42-B096-6FAF316A2FBF}"/>
              </a:ext>
            </a:extLst>
          </p:cNvPr>
          <p:cNvSpPr/>
          <p:nvPr/>
        </p:nvSpPr>
        <p:spPr>
          <a:xfrm>
            <a:off x="661146" y="2547654"/>
            <a:ext cx="10869706" cy="1114215"/>
          </a:xfrm>
          <a:prstGeom prst="roundRect">
            <a:avLst>
              <a:gd name="adj" fmla="val 108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19ABD43-1271-8646-9DDF-8844105437E2}"/>
              </a:ext>
            </a:extLst>
          </p:cNvPr>
          <p:cNvSpPr/>
          <p:nvPr/>
        </p:nvSpPr>
        <p:spPr>
          <a:xfrm>
            <a:off x="661146" y="3944426"/>
            <a:ext cx="10869706" cy="1114214"/>
          </a:xfrm>
          <a:prstGeom prst="roundRect">
            <a:avLst>
              <a:gd name="adj" fmla="val 1087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Dollar">
            <a:extLst>
              <a:ext uri="{FF2B5EF4-FFF2-40B4-BE49-F238E27FC236}">
                <a16:creationId xmlns:a16="http://schemas.microsoft.com/office/drawing/2014/main" id="{0EC0B07F-A3A4-5E49-A394-F85B12875DC6}"/>
              </a:ext>
            </a:extLst>
          </p:cNvPr>
          <p:cNvSpPr/>
          <p:nvPr/>
        </p:nvSpPr>
        <p:spPr>
          <a:xfrm>
            <a:off x="838200" y="1404707"/>
            <a:ext cx="613976" cy="613976"/>
          </a:xfrm>
          <a:prstGeom prst="rect">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Rectangle 17" descr="Close">
            <a:extLst>
              <a:ext uri="{FF2B5EF4-FFF2-40B4-BE49-F238E27FC236}">
                <a16:creationId xmlns:a16="http://schemas.microsoft.com/office/drawing/2014/main" id="{CF3840FA-9453-4B44-A3BD-8A200687D575}"/>
              </a:ext>
            </a:extLst>
          </p:cNvPr>
          <p:cNvSpPr/>
          <p:nvPr/>
        </p:nvSpPr>
        <p:spPr>
          <a:xfrm>
            <a:off x="838200" y="2797773"/>
            <a:ext cx="613976" cy="613976"/>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Rectangle 18" descr="Electric Car">
            <a:extLst>
              <a:ext uri="{FF2B5EF4-FFF2-40B4-BE49-F238E27FC236}">
                <a16:creationId xmlns:a16="http://schemas.microsoft.com/office/drawing/2014/main" id="{FC39168E-00AE-B343-8CED-DBEAAB7D1D72}"/>
              </a:ext>
            </a:extLst>
          </p:cNvPr>
          <p:cNvSpPr/>
          <p:nvPr/>
        </p:nvSpPr>
        <p:spPr>
          <a:xfrm>
            <a:off x="838200" y="4194545"/>
            <a:ext cx="613976" cy="613976"/>
          </a:xfrm>
          <a:prstGeom prst="rect">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 name="TextBox 3">
            <a:extLst>
              <a:ext uri="{FF2B5EF4-FFF2-40B4-BE49-F238E27FC236}">
                <a16:creationId xmlns:a16="http://schemas.microsoft.com/office/drawing/2014/main" id="{B5095F93-3A08-E94E-9FDD-DA0F207E9296}"/>
              </a:ext>
            </a:extLst>
          </p:cNvPr>
          <p:cNvSpPr txBox="1"/>
          <p:nvPr/>
        </p:nvSpPr>
        <p:spPr>
          <a:xfrm>
            <a:off x="1607206" y="1477156"/>
            <a:ext cx="4583516" cy="461665"/>
          </a:xfrm>
          <a:prstGeom prst="rect">
            <a:avLst/>
          </a:prstGeom>
          <a:noFill/>
        </p:spPr>
        <p:txBody>
          <a:bodyPr wrap="square" rtlCol="0">
            <a:spAutoFi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purchase price is too high</a:t>
            </a:r>
          </a:p>
        </p:txBody>
      </p:sp>
      <p:sp>
        <p:nvSpPr>
          <p:cNvPr id="23" name="TextBox 22">
            <a:extLst>
              <a:ext uri="{FF2B5EF4-FFF2-40B4-BE49-F238E27FC236}">
                <a16:creationId xmlns:a16="http://schemas.microsoft.com/office/drawing/2014/main" id="{FE0B9BEE-DF12-5E42-AF4A-68D58C808A44}"/>
              </a:ext>
            </a:extLst>
          </p:cNvPr>
          <p:cNvSpPr txBox="1"/>
          <p:nvPr/>
        </p:nvSpPr>
        <p:spPr>
          <a:xfrm>
            <a:off x="1629230" y="2873929"/>
            <a:ext cx="4583516" cy="461665"/>
          </a:xfrm>
          <a:prstGeom prst="rect">
            <a:avLst/>
          </a:prstGeom>
          <a:noFill/>
        </p:spPr>
        <p:txBody>
          <a:bodyPr wrap="square" rtlCol="0">
            <a:spAutoFi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range is not large enough</a:t>
            </a:r>
          </a:p>
        </p:txBody>
      </p:sp>
      <p:cxnSp>
        <p:nvCxnSpPr>
          <p:cNvPr id="6" name="Straight Connector 5">
            <a:extLst>
              <a:ext uri="{FF2B5EF4-FFF2-40B4-BE49-F238E27FC236}">
                <a16:creationId xmlns:a16="http://schemas.microsoft.com/office/drawing/2014/main" id="{65FE69D2-111C-9A49-ADCC-5535F1F912FB}"/>
              </a:ext>
            </a:extLst>
          </p:cNvPr>
          <p:cNvCxnSpPr>
            <a:cxnSpLocks/>
          </p:cNvCxnSpPr>
          <p:nvPr/>
        </p:nvCxnSpPr>
        <p:spPr>
          <a:xfrm>
            <a:off x="6095997" y="1214729"/>
            <a:ext cx="2" cy="9865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FE7CFE-B090-DA45-BC34-E936195D720B}"/>
              </a:ext>
            </a:extLst>
          </p:cNvPr>
          <p:cNvCxnSpPr>
            <a:cxnSpLocks/>
          </p:cNvCxnSpPr>
          <p:nvPr/>
        </p:nvCxnSpPr>
        <p:spPr>
          <a:xfrm>
            <a:off x="6095997" y="2611502"/>
            <a:ext cx="2" cy="9865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8763A2-49A4-9E4E-B609-1FC968055756}"/>
              </a:ext>
            </a:extLst>
          </p:cNvPr>
          <p:cNvCxnSpPr>
            <a:cxnSpLocks/>
          </p:cNvCxnSpPr>
          <p:nvPr/>
        </p:nvCxnSpPr>
        <p:spPr>
          <a:xfrm>
            <a:off x="6095997" y="4003910"/>
            <a:ext cx="2" cy="9865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ED8C851-7CAF-B64B-BFB8-DB2F0D634630}"/>
              </a:ext>
            </a:extLst>
          </p:cNvPr>
          <p:cNvSpPr txBox="1"/>
          <p:nvPr/>
        </p:nvSpPr>
        <p:spPr>
          <a:xfrm>
            <a:off x="1629230" y="4086034"/>
            <a:ext cx="4583516" cy="830997"/>
          </a:xfrm>
          <a:prstGeom prst="rect">
            <a:avLst/>
          </a:prstGeom>
          <a:noFill/>
        </p:spPr>
        <p:txBody>
          <a:bodyPr wrap="square" rtlCol="0">
            <a:spAutoFit/>
          </a:bodyPr>
          <a:lstStyle/>
          <a:p>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There are not enough charging stations</a:t>
            </a:r>
          </a:p>
        </p:txBody>
      </p:sp>
      <p:sp>
        <p:nvSpPr>
          <p:cNvPr id="28" name="TextBox 27">
            <a:extLst>
              <a:ext uri="{FF2B5EF4-FFF2-40B4-BE49-F238E27FC236}">
                <a16:creationId xmlns:a16="http://schemas.microsoft.com/office/drawing/2014/main" id="{9C515085-8356-474B-9379-35F9B8F03C81}"/>
              </a:ext>
            </a:extLst>
          </p:cNvPr>
          <p:cNvSpPr txBox="1"/>
          <p:nvPr/>
        </p:nvSpPr>
        <p:spPr>
          <a:xfrm>
            <a:off x="6377420" y="1171307"/>
            <a:ext cx="5078244" cy="1015663"/>
          </a:xfrm>
          <a:prstGeom prst="rect">
            <a:avLst/>
          </a:prstGeom>
          <a:noFill/>
        </p:spPr>
        <p:txBody>
          <a:bodyPr wrap="square" rtlCol="0">
            <a:spAutoFit/>
          </a:body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cost has significantly decreased! With Canadian incentives, it is competitive with gasoline vehicles</a:t>
            </a:r>
          </a:p>
        </p:txBody>
      </p:sp>
      <p:sp>
        <p:nvSpPr>
          <p:cNvPr id="29" name="TextBox 28">
            <a:extLst>
              <a:ext uri="{FF2B5EF4-FFF2-40B4-BE49-F238E27FC236}">
                <a16:creationId xmlns:a16="http://schemas.microsoft.com/office/drawing/2014/main" id="{D2174182-C440-444D-BF33-C98618D43484}"/>
              </a:ext>
            </a:extLst>
          </p:cNvPr>
          <p:cNvSpPr txBox="1"/>
          <p:nvPr/>
        </p:nvSpPr>
        <p:spPr>
          <a:xfrm>
            <a:off x="6452598" y="2684905"/>
            <a:ext cx="4583516" cy="707886"/>
          </a:xfrm>
          <a:prstGeom prst="rect">
            <a:avLst/>
          </a:prstGeom>
          <a:noFill/>
        </p:spPr>
        <p:txBody>
          <a:bodyPr wrap="square" rtlCol="0">
            <a:spAutoFit/>
          </a:body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Ranges today are comparable to gasoline vehicles</a:t>
            </a:r>
          </a:p>
        </p:txBody>
      </p:sp>
      <p:sp>
        <p:nvSpPr>
          <p:cNvPr id="30" name="TextBox 29">
            <a:extLst>
              <a:ext uri="{FF2B5EF4-FFF2-40B4-BE49-F238E27FC236}">
                <a16:creationId xmlns:a16="http://schemas.microsoft.com/office/drawing/2014/main" id="{3A929A5A-1D5F-1C4D-854A-880A36C8EFDE}"/>
              </a:ext>
            </a:extLst>
          </p:cNvPr>
          <p:cNvSpPr txBox="1"/>
          <p:nvPr/>
        </p:nvSpPr>
        <p:spPr>
          <a:xfrm>
            <a:off x="6452598" y="4086034"/>
            <a:ext cx="4709112" cy="707886"/>
          </a:xfrm>
          <a:prstGeom prst="rect">
            <a:avLst/>
          </a:prstGeom>
          <a:noFill/>
        </p:spPr>
        <p:txBody>
          <a:bodyPr wrap="square" rtlCol="0">
            <a:spAutoFit/>
          </a:bodyPr>
          <a:lstStyle/>
          <a:p>
            <a:r>
              <a:rPr lang="en-US"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federal Government has invested in building infrastructure</a:t>
            </a:r>
          </a:p>
        </p:txBody>
      </p:sp>
      <p:sp>
        <p:nvSpPr>
          <p:cNvPr id="31" name="TextBox 30">
            <a:extLst>
              <a:ext uri="{FF2B5EF4-FFF2-40B4-BE49-F238E27FC236}">
                <a16:creationId xmlns:a16="http://schemas.microsoft.com/office/drawing/2014/main" id="{A9E129E6-3D12-E94E-91BD-B691A5C795D6}"/>
              </a:ext>
            </a:extLst>
          </p:cNvPr>
          <p:cNvSpPr txBox="1"/>
          <p:nvPr/>
        </p:nvSpPr>
        <p:spPr>
          <a:xfrm>
            <a:off x="2578088" y="426672"/>
            <a:ext cx="2006622" cy="646331"/>
          </a:xfrm>
          <a:prstGeom prst="rect">
            <a:avLst/>
          </a:prstGeom>
          <a:noFill/>
        </p:spPr>
        <p:txBody>
          <a:bodyPr wrap="square" rtlCol="0">
            <a:spAutoFit/>
          </a:bodyPr>
          <a:lstStyle/>
          <a:p>
            <a:pPr algn="ctr"/>
            <a:r>
              <a:rPr lang="en-US" sz="36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MYTH</a:t>
            </a:r>
          </a:p>
        </p:txBody>
      </p:sp>
      <p:sp>
        <p:nvSpPr>
          <p:cNvPr id="32" name="TextBox 31">
            <a:extLst>
              <a:ext uri="{FF2B5EF4-FFF2-40B4-BE49-F238E27FC236}">
                <a16:creationId xmlns:a16="http://schemas.microsoft.com/office/drawing/2014/main" id="{C1FD6D1F-D1C0-F947-BA2A-4C6B10451A85}"/>
              </a:ext>
            </a:extLst>
          </p:cNvPr>
          <p:cNvSpPr txBox="1"/>
          <p:nvPr/>
        </p:nvSpPr>
        <p:spPr>
          <a:xfrm>
            <a:off x="7422677" y="428845"/>
            <a:ext cx="2375847" cy="646331"/>
          </a:xfrm>
          <a:prstGeom prst="rect">
            <a:avLst/>
          </a:prstGeom>
          <a:noFill/>
        </p:spPr>
        <p:txBody>
          <a:bodyPr wrap="square" rtlCol="0">
            <a:spAutoFit/>
          </a:bodyPr>
          <a:lstStyle/>
          <a:p>
            <a:pPr algn="ctr"/>
            <a:r>
              <a:rPr lang="en-US" sz="36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TRUTH</a:t>
            </a:r>
          </a:p>
        </p:txBody>
      </p:sp>
    </p:spTree>
    <p:extLst>
      <p:ext uri="{BB962C8B-B14F-4D97-AF65-F5344CB8AC3E}">
        <p14:creationId xmlns:p14="http://schemas.microsoft.com/office/powerpoint/2010/main" val="2103967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driving a car&#10;&#10;Description automatically generated">
            <a:extLst>
              <a:ext uri="{FF2B5EF4-FFF2-40B4-BE49-F238E27FC236}">
                <a16:creationId xmlns:a16="http://schemas.microsoft.com/office/drawing/2014/main" id="{95D20064-A132-B641-BDAE-F5FC430301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65651"/>
            <a:ext cx="12192000" cy="2603500"/>
          </a:xfrm>
          <a:prstGeom prst="rect">
            <a:avLst/>
          </a:prstGeom>
        </p:spPr>
      </p:pic>
      <p:sp>
        <p:nvSpPr>
          <p:cNvPr id="6" name="Title 5">
            <a:extLst>
              <a:ext uri="{FF2B5EF4-FFF2-40B4-BE49-F238E27FC236}">
                <a16:creationId xmlns:a16="http://schemas.microsoft.com/office/drawing/2014/main" id="{4D383145-B6D0-D643-8707-28CE84D736A0}"/>
              </a:ext>
            </a:extLst>
          </p:cNvPr>
          <p:cNvSpPr>
            <a:spLocks noGrp="1"/>
          </p:cNvSpPr>
          <p:nvPr>
            <p:ph type="title"/>
          </p:nvPr>
        </p:nvSpPr>
        <p:spPr>
          <a:xfrm>
            <a:off x="838200" y="365128"/>
            <a:ext cx="11016916" cy="1319294"/>
          </a:xfrm>
        </p:spPr>
        <p:txBody>
          <a:bodyPr/>
          <a:lstStyle/>
          <a:p>
            <a:r>
              <a:rPr lang="en-US" dirty="0"/>
              <a:t>Like your phone, charge your EV each night, or at work</a:t>
            </a:r>
          </a:p>
        </p:txBody>
      </p:sp>
      <p:sp>
        <p:nvSpPr>
          <p:cNvPr id="7" name="Content Placeholder 6">
            <a:extLst>
              <a:ext uri="{FF2B5EF4-FFF2-40B4-BE49-F238E27FC236}">
                <a16:creationId xmlns:a16="http://schemas.microsoft.com/office/drawing/2014/main" id="{090B7CCB-654B-2B4B-8CF3-1DC3DF409414}"/>
              </a:ext>
            </a:extLst>
          </p:cNvPr>
          <p:cNvSpPr>
            <a:spLocks noGrp="1"/>
          </p:cNvSpPr>
          <p:nvPr>
            <p:ph idx="1"/>
          </p:nvPr>
        </p:nvSpPr>
        <p:spPr>
          <a:xfrm>
            <a:off x="838200" y="1651000"/>
            <a:ext cx="10515600" cy="2603500"/>
          </a:xfrm>
        </p:spPr>
        <p:txBody>
          <a:bodyPr/>
          <a:lstStyle/>
          <a:p>
            <a:r>
              <a:rPr lang="en-US" dirty="0"/>
              <a:t>City of Edmonton (Renewable) - Electric Vehicle Association of Alberta (EVAA)</a:t>
            </a:r>
          </a:p>
          <a:p>
            <a:pPr lvl="1"/>
            <a:r>
              <a:rPr lang="en-US" dirty="0"/>
              <a:t>6.5 minutes</a:t>
            </a:r>
          </a:p>
          <a:p>
            <a:pPr lvl="1"/>
            <a:r>
              <a:rPr lang="en-CA" dirty="0">
                <a:hlinkClick r:id="rId4" tooltip="Share link"/>
              </a:rPr>
              <a:t>https://youtu.be/BFHtx7iI1uQ</a:t>
            </a:r>
            <a:endParaRPr lang="en-CA" dirty="0"/>
          </a:p>
          <a:p>
            <a:r>
              <a:rPr lang="en-CA" dirty="0"/>
              <a:t>This video is produced by the City of Edmonton. It showcases the different aspects of electric cars and how they can be integrated into everyday lives.</a:t>
            </a:r>
          </a:p>
          <a:p>
            <a:r>
              <a:rPr lang="en-CA" dirty="0"/>
              <a:t>Plugging in your EV each night can become routine like plugging in your phone each night.</a:t>
            </a:r>
            <a:endParaRPr lang="en-US" dirty="0"/>
          </a:p>
        </p:txBody>
      </p:sp>
    </p:spTree>
    <p:extLst>
      <p:ext uri="{BB962C8B-B14F-4D97-AF65-F5344CB8AC3E}">
        <p14:creationId xmlns:p14="http://schemas.microsoft.com/office/powerpoint/2010/main" val="1382830020"/>
      </p:ext>
    </p:extLst>
  </p:cSld>
  <p:clrMapOvr>
    <a:masterClrMapping/>
  </p:clrMapOvr>
</p:sld>
</file>

<file path=ppt/theme/theme1.xml><?xml version="1.0" encoding="utf-8"?>
<a:theme xmlns:a="http://schemas.openxmlformats.org/drawingml/2006/main" name="Office Theme">
  <a:themeElements>
    <a:clrScheme name="PEEL Colour Scheme">
      <a:dk1>
        <a:srgbClr val="000000"/>
      </a:dk1>
      <a:lt1>
        <a:srgbClr val="FFFFFF"/>
      </a:lt1>
      <a:dk2>
        <a:srgbClr val="45545F"/>
      </a:dk2>
      <a:lt2>
        <a:srgbClr val="E7E6E6"/>
      </a:lt2>
      <a:accent1>
        <a:srgbClr val="1282A8"/>
      </a:accent1>
      <a:accent2>
        <a:srgbClr val="78A337"/>
      </a:accent2>
      <a:accent3>
        <a:srgbClr val="B0B6BA"/>
      </a:accent3>
      <a:accent4>
        <a:srgbClr val="4DACD6"/>
      </a:accent4>
      <a:accent5>
        <a:srgbClr val="E88F3C"/>
      </a:accent5>
      <a:accent6>
        <a:srgbClr val="D9338A"/>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B24807B-B90E-CF49-A757-E102EADC6880}" vid="{D0779E33-2CEA-074B-B502-496F00EEA2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1130</TotalTime>
  <Words>3845</Words>
  <Application>Microsoft Macintosh PowerPoint</Application>
  <PresentationFormat>Widescreen</PresentationFormat>
  <Paragraphs>285</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Helvetica Neue</vt:lpstr>
      <vt:lpstr>Open Sans</vt:lpstr>
      <vt:lpstr>Office Theme</vt:lpstr>
      <vt:lpstr>How to Buy an Electric Vehicle</vt:lpstr>
      <vt:lpstr>What are Electric Vehicles (EV)?</vt:lpstr>
      <vt:lpstr>Types of electric vehicles</vt:lpstr>
      <vt:lpstr>Considerations</vt:lpstr>
      <vt:lpstr>Benefits of buying an EV</vt:lpstr>
      <vt:lpstr>EV market share is growing year over year. </vt:lpstr>
      <vt:lpstr>Ontario and Quebec dominate the EV market, followed by BC. Alberta shows emerging trend of EV sales.</vt:lpstr>
      <vt:lpstr>Common Fears About Buying an EV</vt:lpstr>
      <vt:lpstr>Like your phone, charge your EV each night, or at work</vt:lpstr>
      <vt:lpstr>Dos and Don’ts</vt:lpstr>
      <vt:lpstr>Lease or Buy?</vt:lpstr>
      <vt:lpstr>New or Used?</vt:lpstr>
      <vt:lpstr>Price Comparison – EV and ICE</vt:lpstr>
      <vt:lpstr>EV Savings</vt:lpstr>
      <vt:lpstr>BEV or PHEV?</vt:lpstr>
      <vt:lpstr> Is a BEV the Right Car for You?</vt:lpstr>
      <vt:lpstr>Is a PHEV or Range-Extended EV Right for You?</vt:lpstr>
      <vt:lpstr>What to Look For (Top Three)</vt:lpstr>
      <vt:lpstr>EV efficiency is impacted by temperature. Colder temperatures can reduce efficiencies and shorten range by 20-50%. </vt:lpstr>
      <vt:lpstr>EV Companies and Organizations in Alberta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Buy an Electric Vehicle</dc:title>
  <dc:creator>Jackie Gallagher</dc:creator>
  <cp:lastModifiedBy>Yen Luong</cp:lastModifiedBy>
  <cp:revision>126</cp:revision>
  <dcterms:created xsi:type="dcterms:W3CDTF">2019-08-19T16:53:42Z</dcterms:created>
  <dcterms:modified xsi:type="dcterms:W3CDTF">2024-07-09T19:57:55Z</dcterms:modified>
</cp:coreProperties>
</file>