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28"/>
  </p:notesMasterIdLst>
  <p:handoutMasterIdLst>
    <p:handoutMasterId r:id="rId29"/>
  </p:handoutMasterIdLst>
  <p:sldIdLst>
    <p:sldId id="262" r:id="rId2"/>
    <p:sldId id="441" r:id="rId3"/>
    <p:sldId id="269" r:id="rId4"/>
    <p:sldId id="282" r:id="rId5"/>
    <p:sldId id="283" r:id="rId6"/>
    <p:sldId id="284" r:id="rId7"/>
    <p:sldId id="285" r:id="rId8"/>
    <p:sldId id="291" r:id="rId9"/>
    <p:sldId id="277" r:id="rId10"/>
    <p:sldId id="380" r:id="rId11"/>
    <p:sldId id="294" r:id="rId12"/>
    <p:sldId id="288" r:id="rId13"/>
    <p:sldId id="381" r:id="rId14"/>
    <p:sldId id="295" r:id="rId15"/>
    <p:sldId id="296" r:id="rId16"/>
    <p:sldId id="297" r:id="rId17"/>
    <p:sldId id="281" r:id="rId18"/>
    <p:sldId id="286" r:id="rId19"/>
    <p:sldId id="382" r:id="rId20"/>
    <p:sldId id="287" r:id="rId21"/>
    <p:sldId id="299" r:id="rId22"/>
    <p:sldId id="290" r:id="rId23"/>
    <p:sldId id="289" r:id="rId24"/>
    <p:sldId id="292" r:id="rId25"/>
    <p:sldId id="293" r:id="rId26"/>
    <p:sldId id="26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hua Tatel" initials="JT" lastIdx="2" clrIdx="0"/>
  <p:cmAuthor id="2" name="Paula McGarrigle" initials="PM" lastIdx="11" clrIdx="1">
    <p:extLst>
      <p:ext uri="{19B8F6BF-5375-455C-9EA6-DF929625EA0E}">
        <p15:presenceInfo xmlns:p15="http://schemas.microsoft.com/office/powerpoint/2012/main" userId="S::pmcgarrigle@solasenergyconsulting.com::9a43013d-1f68-4e9b-bbb5-f5d76c235d50" providerId="AD"/>
      </p:ext>
    </p:extLst>
  </p:cmAuthor>
  <p:cmAuthor id="3" name="Jackie Gallagher" initials="JG" lastIdx="8" clrIdx="2">
    <p:extLst>
      <p:ext uri="{19B8F6BF-5375-455C-9EA6-DF929625EA0E}">
        <p15:presenceInfo xmlns:p15="http://schemas.microsoft.com/office/powerpoint/2012/main" userId="S::jgallagher@solasenergyconsulting.com::25e13cc3-1c6b-4f28-afee-0384b38918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2F998D"/>
    <a:srgbClr val="013BA6"/>
    <a:srgbClr val="FAFAFA"/>
    <a:srgbClr val="FAFCFA"/>
    <a:srgbClr val="B0B6BB"/>
    <a:srgbClr val="45535F"/>
    <a:srgbClr val="78A12E"/>
    <a:srgbClr val="0182A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184" autoAdjust="0"/>
    <p:restoredTop sz="73249" autoAdjust="0"/>
  </p:normalViewPr>
  <p:slideViewPr>
    <p:cSldViewPr snapToGrid="0" snapToObjects="1">
      <p:cViewPr>
        <p:scale>
          <a:sx n="66" d="100"/>
          <a:sy n="66" d="100"/>
        </p:scale>
        <p:origin x="144" y="680"/>
      </p:cViewPr>
      <p:guideLst>
        <p:guide orient="horz" pos="2160"/>
        <p:guide pos="3840"/>
      </p:guideLst>
    </p:cSldViewPr>
  </p:slideViewPr>
  <p:outlineViewPr>
    <p:cViewPr>
      <p:scale>
        <a:sx n="33" d="100"/>
        <a:sy n="33" d="100"/>
      </p:scale>
      <p:origin x="0" y="-6336"/>
    </p:cViewPr>
  </p:outlineViewPr>
  <p:notesTextViewPr>
    <p:cViewPr>
      <p:scale>
        <a:sx n="114" d="100"/>
        <a:sy n="114" d="100"/>
      </p:scale>
      <p:origin x="0" y="0"/>
    </p:cViewPr>
  </p:notesTextViewPr>
  <p:sorterViewPr>
    <p:cViewPr>
      <p:scale>
        <a:sx n="109" d="100"/>
        <a:sy n="109" d="100"/>
      </p:scale>
      <p:origin x="0" y="1024"/>
    </p:cViewPr>
  </p:sorterViewPr>
  <p:notesViewPr>
    <p:cSldViewPr snapToGrid="0" snapToObjects="1">
      <p:cViewPr varScale="1">
        <p:scale>
          <a:sx n="94" d="100"/>
          <a:sy n="94" d="100"/>
        </p:scale>
        <p:origin x="439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0BCF0E4-F15E-0A41-BE38-8B7211FD0CC0}" type="datetimeFigureOut">
              <a:rPr lang="en-US" smtClean="0"/>
              <a:pPr/>
              <a:t>7/9/24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0D6853-3F48-6643-B500-83795731D1BD}" type="slidenum">
              <a:rPr lang="en-US" smtClean="0"/>
              <a:pPr/>
              <a:t>‹#›</a:t>
            </a:fld>
            <a:endParaRPr lang="en-US" dirty="0"/>
          </a:p>
        </p:txBody>
      </p:sp>
    </p:spTree>
    <p:extLst>
      <p:ext uri="{BB962C8B-B14F-4D97-AF65-F5344CB8AC3E}">
        <p14:creationId xmlns:p14="http://schemas.microsoft.com/office/powerpoint/2010/main" val="33456041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2E119B-F940-D544-A2B2-D25B6C0DDDD8}" type="datetimeFigureOut">
              <a:rPr lang="en-US" smtClean="0"/>
              <a:pPr/>
              <a:t>7/9/24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91A411-20CC-C841-812A-E1B01DA03BAB}" type="slidenum">
              <a:rPr lang="en-US" smtClean="0"/>
              <a:pPr/>
              <a:t>‹#›</a:t>
            </a:fld>
            <a:endParaRPr lang="en-US" dirty="0"/>
          </a:p>
        </p:txBody>
      </p:sp>
    </p:spTree>
    <p:extLst>
      <p:ext uri="{BB962C8B-B14F-4D97-AF65-F5344CB8AC3E}">
        <p14:creationId xmlns:p14="http://schemas.microsoft.com/office/powerpoint/2010/main" val="5332639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drive.com.au/motor-news/everything-you-need-to-know-about-electric-cars-119469"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onsumerreports.org/hybrids-evs/electric-cars-101-the-answers-to-all-your-ev-question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ttps/evsafecharge.com/dc-fast-charging-explained/"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researchgate.net/figure/Comparison-of-cycle-life-for-different-types-of-lithium-ion-batteries-adjusted-to_fig2_30389062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hademo.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esla.com/en_CA/supercharge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JwRTpWZReJk"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smart-energy.com/features-analysis/getting-ready-to-operate-the-smarter-grid/"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lugndrive.ca/electric-cars-available-in-canada/"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nspower.ca/your-home/energy-products/electric-vehicles/types"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JwRTpWZReJk"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mart-energy.com/features-analysis/getting-ready-to-operate-the-smarter-grid/"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ucsusa.org/resources/self-driving-cars-101"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tesla.com/en_CA/autopilot"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fdc.energy.gov/vehicles/how-do-hybrid-electric-cars-work"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fdc.energy.gov/vehicles/how-do-plug-in-hybrid-electric-cars-wor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csusa.org/clean-vehicles/electric-vehicles/how-do-battery-electric-cars-work"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afdc.energy.gov/vehicles/how-do-all-electric-cars-work"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csusa.org/clean-vehicles/electric-vehicles/how-do-battery-electric-cars-wor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spower.ca/your-home/energy-products/electric-vehicles/benefit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Start your discussion on EV’s by introducing what they are. </a:t>
            </a:r>
          </a:p>
          <a:p>
            <a:endParaRPr lang="en-CA" dirty="0"/>
          </a:p>
          <a:p>
            <a:r>
              <a:rPr lang="en-CA" dirty="0"/>
              <a:t>Electric vehicles are an emission free form of transportation. These vehicles use an electric motor in place of an internal combustion engines (ICE) – what you find in gasoline cars. These vehicles are essentially large, rechargeable batteries. The description here is for an all-electric vehicle (meaning no gas is used). There are also plug-in hybrids, and hybrid vehicles. Plug-in hybrid cars run on electricity and gas to increase the range. Hybrids run on gas and use electricity to offset the car.</a:t>
            </a:r>
          </a:p>
          <a:p>
            <a:endParaRPr lang="en-CA" dirty="0"/>
          </a:p>
          <a:p>
            <a:r>
              <a:rPr lang="en-CA" dirty="0"/>
              <a:t>Reference:</a:t>
            </a:r>
          </a:p>
          <a:p>
            <a:r>
              <a:rPr lang="en-CA" dirty="0">
                <a:hlinkClick r:id="rId3"/>
              </a:rPr>
              <a:t>https://www.drive.com.au/motor-news/everything-you-need-to-know-about-electric-cars-119469</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2</a:t>
            </a:fld>
            <a:endParaRPr lang="en-US" dirty="0"/>
          </a:p>
        </p:txBody>
      </p:sp>
    </p:spTree>
    <p:extLst>
      <p:ext uri="{BB962C8B-B14F-4D97-AF65-F5344CB8AC3E}">
        <p14:creationId xmlns:p14="http://schemas.microsoft.com/office/powerpoint/2010/main" val="2239129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illustration, by Chris Philpot shows what each type of charger looks like. There are four in total.</a:t>
            </a:r>
          </a:p>
          <a:p>
            <a:endParaRPr lang="en-US" dirty="0"/>
          </a:p>
          <a:p>
            <a:r>
              <a:rPr lang="en-CA" dirty="0">
                <a:hlinkClick r:id="rId3"/>
              </a:rPr>
              <a:t>https://www.consumerreports.org/hybrids-evs/electric-cars-101-the-answers-to-all-your-ev-questions/</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11</a:t>
            </a:fld>
            <a:endParaRPr lang="en-US" dirty="0"/>
          </a:p>
        </p:txBody>
      </p:sp>
    </p:spTree>
    <p:extLst>
      <p:ext uri="{BB962C8B-B14F-4D97-AF65-F5344CB8AC3E}">
        <p14:creationId xmlns:p14="http://schemas.microsoft.com/office/powerpoint/2010/main" val="3751963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conventional EV charger delivers AC (alternating current) electricity. A level 2 AC charger can take anywhere from 4 to 12 hours to fully charge a car. Charge time varies depending on car and battery size.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DC electricity can speed up this process. DC electricity stands for direct current. The reason why DC charges a car faster is because the electricity does not need to be converted from AC to DC. In AC charging, the AC must be converted by the car to DC to be used.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DC fast charging therefor can charge an EV up to 80% in one hour.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is important to know that a battery can only handle so many fast charges in a day. Too many will wear out the battery and potentially damage it. Check with the car’s manufacturer to see how many fast charges the car can handle in 24 hours. To keep the integrity of the battery, try to allow for it to charge slowly. </a:t>
            </a:r>
          </a:p>
          <a:p>
            <a:endParaRPr lang="en-US" dirty="0"/>
          </a:p>
          <a:p>
            <a:r>
              <a:rPr lang="en-CA" dirty="0">
                <a:hlinkClick r:id="rId3"/>
              </a:rPr>
              <a:t>https://https://evsafecharge.com/dc-fast-charging-explained/</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12</a:t>
            </a:fld>
            <a:endParaRPr lang="en-US" dirty="0"/>
          </a:p>
        </p:txBody>
      </p:sp>
    </p:spTree>
    <p:extLst>
      <p:ext uri="{BB962C8B-B14F-4D97-AF65-F5344CB8AC3E}">
        <p14:creationId xmlns:p14="http://schemas.microsoft.com/office/powerpoint/2010/main" val="1425024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Vellucci</a:t>
            </a:r>
            <a:r>
              <a:rPr lang="en-US" dirty="0"/>
              <a:t>, F., </a:t>
            </a:r>
            <a:r>
              <a:rPr lang="en-US" dirty="0" err="1"/>
              <a:t>Pede</a:t>
            </a:r>
            <a:r>
              <a:rPr lang="en-US" dirty="0"/>
              <a:t>, G.,(2018). Fast-charge life cycle test on lithium0ion battery module. </a:t>
            </a:r>
            <a:r>
              <a:rPr lang="en-US" i="1" dirty="0"/>
              <a:t>World Electric Vehicle Journal</a:t>
            </a:r>
            <a:r>
              <a:rPr lang="en-US" i="0" dirty="0"/>
              <a:t>. 9(13), 1-12. doi:10.3390/wevj9010013</a:t>
            </a:r>
            <a:endParaRPr lang="en-US" dirty="0"/>
          </a:p>
          <a:p>
            <a:endParaRPr lang="en-US" dirty="0"/>
          </a:p>
          <a:p>
            <a:r>
              <a:rPr lang="en-CA" dirty="0">
                <a:hlinkClick r:id="rId3"/>
              </a:rPr>
              <a:t>https://www.researchgate.net/figure/Comparison-of-cycle-life-for-different-types-of-lithium-ion-batteries-adjusted-to_fig2_303890624</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13</a:t>
            </a:fld>
            <a:endParaRPr lang="en-US" dirty="0"/>
          </a:p>
        </p:txBody>
      </p:sp>
    </p:spTree>
    <p:extLst>
      <p:ext uri="{BB962C8B-B14F-4D97-AF65-F5344CB8AC3E}">
        <p14:creationId xmlns:p14="http://schemas.microsoft.com/office/powerpoint/2010/main" val="99404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CA" dirty="0">
                <a:hlinkClick r:id="rId3"/>
              </a:rPr>
              <a:t>https://www.chademo.com/</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14</a:t>
            </a:fld>
            <a:endParaRPr lang="en-US" dirty="0"/>
          </a:p>
        </p:txBody>
      </p:sp>
    </p:spTree>
    <p:extLst>
      <p:ext uri="{BB962C8B-B14F-4D97-AF65-F5344CB8AC3E}">
        <p14:creationId xmlns:p14="http://schemas.microsoft.com/office/powerpoint/2010/main" val="1203112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Tesla has its own charging network across the globe. Tesla’s AC chargers (level 1 and 2) are compatible with any EV provided the appropriate adapter is used. The Supercharger (DC charging) is only compatible with Tesla cars. </a:t>
            </a:r>
          </a:p>
          <a:p>
            <a:endParaRPr lang="en-US" dirty="0"/>
          </a:p>
          <a:p>
            <a:r>
              <a:rPr lang="en-CA" dirty="0">
                <a:hlinkClick r:id="rId3"/>
              </a:rPr>
              <a:t>https://www.tesla.com/en_CA/supercharger</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16</a:t>
            </a:fld>
            <a:endParaRPr lang="en-US" dirty="0"/>
          </a:p>
        </p:txBody>
      </p:sp>
    </p:spTree>
    <p:extLst>
      <p:ext uri="{BB962C8B-B14F-4D97-AF65-F5344CB8AC3E}">
        <p14:creationId xmlns:p14="http://schemas.microsoft.com/office/powerpoint/2010/main" val="2068356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This map is from </a:t>
            </a:r>
            <a:r>
              <a:rPr lang="en-CA" dirty="0" err="1"/>
              <a:t>Tesla.com</a:t>
            </a:r>
            <a:r>
              <a:rPr lang="en-CA" dirty="0"/>
              <a:t>. It shows the existing and future charging stations across North America (shown here, Alberta). The red locations are superchargers, which charge your car in 15-30 minutes. The dark grey locations are “Destination Chargers”. These chargers take a few hours to reach full charge. They are intended to be used for when you are at a location for an extended period of time. Finally, the light grey locations are future charging stations.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As you can see, there are charging stations along the major highways, which allows for easy commute between cities. If you look at the smaller map (the map on the right), you can see that there is a significant lack of charging stations in Northern Alberta (only one exists in High Level). Due to this fact, electric vehicles require more planning prior to a commute (remember, you can still charge at home with a level 1 charger).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For EVs to be more widespread, there needs to be more charging stations throughout the province and country, specifically in the more rural areas. In this case, hybrids, rather than all electrics may be more suitable. Whether you choose to purchase an all-electric or a hybrid depends on each person.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Explore the map on </a:t>
            </a:r>
            <a:r>
              <a:rPr lang="en-CA" dirty="0" err="1"/>
              <a:t>Tesla.com</a:t>
            </a:r>
            <a:r>
              <a:rPr lang="en-CA" dirty="0"/>
              <a:t>. Look around the world. What are your thoughts?</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hlinkClick r:id="" action="ppaction://noaction"/>
            </a:endParaRPr>
          </a:p>
          <a:p>
            <a:r>
              <a:rPr lang="en-CA" dirty="0">
                <a:hlinkClick r:id="" action="ppaction://noaction"/>
              </a:rPr>
              <a:t>https://www.tesla.com/en_CA/findus#/bounds/</a:t>
            </a:r>
            <a:endParaRPr lang="en-CA"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17</a:t>
            </a:fld>
            <a:endParaRPr lang="en-US" dirty="0"/>
          </a:p>
        </p:txBody>
      </p:sp>
    </p:spTree>
    <p:extLst>
      <p:ext uri="{BB962C8B-B14F-4D97-AF65-F5344CB8AC3E}">
        <p14:creationId xmlns:p14="http://schemas.microsoft.com/office/powerpoint/2010/main" val="533017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Plugshare.com</a:t>
            </a:r>
            <a:r>
              <a:rPr lang="en-US" dirty="0"/>
              <a:t> is an interactive website that shows all public and private charging stations all over the world! Stations are rated by users and are classified by type. The website indicates if the charger is public or residential, the charging level, the type of charger (i.e., for a Tesla or other model), what network the charger is connected to and much more. If you have a charger at home and are willing to share with other electric vehicle owners, you can post on the map. The website has a new Trip Planner feature where you can map your road trip and see where charging stations are along the route. The planner tells you the distance between point A and B. For many EV owners, electric range is the main concern for road trips. The features helps to provide and easy of mind, and helps user be fully prepared for their upcoming trip, wherever they go. </a:t>
            </a:r>
          </a:p>
          <a:p>
            <a:endParaRPr lang="en-US" dirty="0"/>
          </a:p>
          <a:p>
            <a:r>
              <a:rPr lang="en-US" dirty="0"/>
              <a:t>Plug Share is also available on mobile devices.</a:t>
            </a:r>
          </a:p>
          <a:p>
            <a:endParaRPr lang="en-US" dirty="0"/>
          </a:p>
          <a:p>
            <a:r>
              <a:rPr lang="en-US" dirty="0"/>
              <a:t>Another app available on mobile devices is called ChargePoint.</a:t>
            </a:r>
          </a:p>
        </p:txBody>
      </p:sp>
      <p:sp>
        <p:nvSpPr>
          <p:cNvPr id="4" name="Slide Number Placeholder 3"/>
          <p:cNvSpPr>
            <a:spLocks noGrp="1"/>
          </p:cNvSpPr>
          <p:nvPr>
            <p:ph type="sldNum" sz="quarter" idx="5"/>
          </p:nvPr>
        </p:nvSpPr>
        <p:spPr/>
        <p:txBody>
          <a:bodyPr/>
          <a:lstStyle/>
          <a:p>
            <a:fld id="{1D91A411-20CC-C841-812A-E1B01DA03BAB}" type="slidenum">
              <a:rPr lang="en-US" smtClean="0"/>
              <a:pPr/>
              <a:t>18</a:t>
            </a:fld>
            <a:endParaRPr lang="en-US" dirty="0"/>
          </a:p>
        </p:txBody>
      </p:sp>
    </p:spTree>
    <p:extLst>
      <p:ext uri="{BB962C8B-B14F-4D97-AF65-F5344CB8AC3E}">
        <p14:creationId xmlns:p14="http://schemas.microsoft.com/office/powerpoint/2010/main" val="4040646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Plugshare.com</a:t>
            </a:r>
            <a:r>
              <a:rPr lang="en-US" dirty="0"/>
              <a:t> is an interactive website that shows all public and private charging stations all over the world! Stations are rated by users and are classified by type. The website indicates if the charger is public or residential, the charging level, the type of charger (i.e., for a Tesla or other model), what network the charger is connected to and much more. If you have a charger at home and are willing to share with other electric vehicle owners, you can post on the map. The website has a new Trip Planner feature where you can map your road trip and see where charging stations are along the route. The planner tells you the distance between point A and B. For many EV owners, electric range is the main concern for road trips. The features helps to provide and easy of mind, and helps user be fully prepared for their upcoming trip, wherever they go. </a:t>
            </a:r>
          </a:p>
          <a:p>
            <a:endParaRPr lang="en-US" dirty="0"/>
          </a:p>
          <a:p>
            <a:r>
              <a:rPr lang="en-US" dirty="0"/>
              <a:t>Plug Share is also available on mobile devices.</a:t>
            </a:r>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19</a:t>
            </a:fld>
            <a:endParaRPr lang="en-US" dirty="0"/>
          </a:p>
        </p:txBody>
      </p:sp>
    </p:spTree>
    <p:extLst>
      <p:ext uri="{BB962C8B-B14F-4D97-AF65-F5344CB8AC3E}">
        <p14:creationId xmlns:p14="http://schemas.microsoft.com/office/powerpoint/2010/main" val="674518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mobile version of </a:t>
            </a:r>
            <a:r>
              <a:rPr lang="en-US" dirty="0" err="1"/>
              <a:t>PlugShare</a:t>
            </a:r>
            <a:r>
              <a:rPr lang="en-US" dirty="0"/>
              <a:t>. You can see a map of all the charging stations near you. If you click on the station, you can see reviews from other </a:t>
            </a:r>
            <a:r>
              <a:rPr lang="en-US" dirty="0" err="1"/>
              <a:t>PlugShare</a:t>
            </a:r>
            <a:r>
              <a:rPr lang="en-US" dirty="0"/>
              <a:t> users. This page also provides the following information (note - not all information is available for every station):</a:t>
            </a:r>
          </a:p>
          <a:p>
            <a:pPr marL="628650" lvl="1" indent="-171450">
              <a:buFont typeface="Arial" panose="020B0604020202020204" pitchFamily="34" charset="0"/>
              <a:buChar char="•"/>
            </a:pPr>
            <a:r>
              <a:rPr lang="en-US" dirty="0"/>
              <a:t>Pay or free parking,</a:t>
            </a:r>
          </a:p>
          <a:p>
            <a:pPr marL="628650" lvl="1" indent="-171450">
              <a:buFont typeface="Arial" panose="020B0604020202020204" pitchFamily="34" charset="0"/>
              <a:buChar char="•"/>
            </a:pPr>
            <a:r>
              <a:rPr lang="en-US" dirty="0"/>
              <a:t>Hours,</a:t>
            </a:r>
          </a:p>
          <a:p>
            <a:pPr marL="628650" lvl="1" indent="-171450">
              <a:buFont typeface="Arial" panose="020B0604020202020204" pitchFamily="34" charset="0"/>
              <a:buChar char="•"/>
            </a:pPr>
            <a:r>
              <a:rPr lang="en-US" dirty="0"/>
              <a:t>Description of location,</a:t>
            </a:r>
          </a:p>
          <a:p>
            <a:pPr marL="628650" lvl="1" indent="-171450">
              <a:buFont typeface="Arial" panose="020B0604020202020204" pitchFamily="34" charset="0"/>
              <a:buChar char="•"/>
            </a:pPr>
            <a:r>
              <a:rPr lang="en-US" dirty="0"/>
              <a:t>Amenities,</a:t>
            </a:r>
          </a:p>
          <a:p>
            <a:pPr marL="628650" lvl="1" indent="-171450">
              <a:buFont typeface="Arial" panose="020B0604020202020204" pitchFamily="34" charset="0"/>
              <a:buChar char="•"/>
            </a:pPr>
            <a:r>
              <a:rPr lang="en-US" dirty="0"/>
              <a:t>Type of plug in,</a:t>
            </a:r>
          </a:p>
          <a:p>
            <a:pPr marL="628650" lvl="1" indent="-171450">
              <a:buFont typeface="Arial" panose="020B0604020202020204" pitchFamily="34" charset="0"/>
              <a:buChar char="•"/>
            </a:pPr>
            <a:r>
              <a:rPr lang="en-US" dirty="0"/>
              <a:t>Other users that have used the station with their review, </a:t>
            </a:r>
          </a:p>
          <a:p>
            <a:pPr marL="628650" lvl="1" indent="-171450">
              <a:buFont typeface="Arial" panose="020B0604020202020204" pitchFamily="34" charset="0"/>
              <a:buChar char="•"/>
            </a:pPr>
            <a:r>
              <a:rPr lang="en-US" dirty="0"/>
              <a:t>And photos of the location.</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20</a:t>
            </a:fld>
            <a:endParaRPr lang="en-US" dirty="0"/>
          </a:p>
        </p:txBody>
      </p:sp>
    </p:spTree>
    <p:extLst>
      <p:ext uri="{BB962C8B-B14F-4D97-AF65-F5344CB8AC3E}">
        <p14:creationId xmlns:p14="http://schemas.microsoft.com/office/powerpoint/2010/main" val="1259988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 grids allow for bidirectional electron flow. The current grid was designed for a one-way electron flow. The new emerging innovations means the gird needs modifications to accommodate new loads and demands. A smart grid will allow for selling and purchasing of energy by customers. We are at an exciting time where customers can become producers and receive credits for the excess energy they produce.</a:t>
            </a:r>
          </a:p>
          <a:p>
            <a:endParaRPr lang="en-US" dirty="0"/>
          </a:p>
          <a:p>
            <a:r>
              <a:rPr lang="en-CA" dirty="0">
                <a:hlinkClick r:id="rId3"/>
              </a:rPr>
              <a:t>https://www.youtube.com/watch?v=JwRTpWZReJk</a:t>
            </a:r>
            <a:endParaRPr lang="en-CA" dirty="0"/>
          </a:p>
          <a:p>
            <a:endParaRPr lang="en-CA" dirty="0"/>
          </a:p>
          <a:p>
            <a:r>
              <a:rPr lang="en-CA" dirty="0">
                <a:hlinkClick r:id="rId4"/>
              </a:rPr>
              <a:t>https://www.smart-energy.com/features-analysis/getting-ready-to-operate-the-smarter-grid/</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22</a:t>
            </a:fld>
            <a:endParaRPr lang="en-US" dirty="0"/>
          </a:p>
        </p:txBody>
      </p:sp>
    </p:spTree>
    <p:extLst>
      <p:ext uri="{BB962C8B-B14F-4D97-AF65-F5344CB8AC3E}">
        <p14:creationId xmlns:p14="http://schemas.microsoft.com/office/powerpoint/2010/main" val="3983688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linkClick r:id="rId3"/>
              </a:rPr>
              <a:t>https://www.plugndrive.ca/electric-cars-available-in-canada/</a:t>
            </a:r>
            <a:endParaRPr lang="en-CA" dirty="0"/>
          </a:p>
          <a:p>
            <a:endParaRPr lang="en-CA" dirty="0"/>
          </a:p>
          <a:p>
            <a:r>
              <a:rPr lang="en-CA" dirty="0"/>
              <a:t>Image source: </a:t>
            </a:r>
            <a:r>
              <a:rPr lang="en-CA" dirty="0">
                <a:hlinkClick r:id="rId4"/>
              </a:rPr>
              <a:t>https://www.nspower.ca/your-home/energy-products/electric-vehicles/types</a:t>
            </a:r>
            <a:endParaRPr lang="en-CA" dirty="0"/>
          </a:p>
          <a:p>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Hybrids use gasoline to further the distance they travel once the battery runs out of power.</a:t>
            </a:r>
          </a:p>
          <a:p>
            <a:r>
              <a:rPr lang="en-US" dirty="0"/>
              <a:t>All-electric cars do not burn gasoline,  do not have gears or a transmission, and do not require oil for the parts (there are no moving parts). On average, all-electric cars can travel 200 – 250 km on a single charge. </a:t>
            </a:r>
          </a:p>
          <a:p>
            <a:endParaRPr lang="en-US" dirty="0"/>
          </a:p>
          <a:p>
            <a:r>
              <a:rPr lang="en-US" dirty="0"/>
              <a:t>When you are considering purchasing an EV, consider what type you want, whether that is a hybrid (which is not officially considered an EV), a PHEV, or a BEV. You need to consider your day-to-day car use and whether the car of choice will meet those needs.</a:t>
            </a:r>
          </a:p>
        </p:txBody>
      </p:sp>
      <p:sp>
        <p:nvSpPr>
          <p:cNvPr id="4" name="Slide Number Placeholder 3"/>
          <p:cNvSpPr>
            <a:spLocks noGrp="1"/>
          </p:cNvSpPr>
          <p:nvPr>
            <p:ph type="sldNum" sz="quarter" idx="5"/>
          </p:nvPr>
        </p:nvSpPr>
        <p:spPr/>
        <p:txBody>
          <a:bodyPr/>
          <a:lstStyle/>
          <a:p>
            <a:fld id="{1D91A411-20CC-C841-812A-E1B01DA03BAB}" type="slidenum">
              <a:rPr lang="en-US" smtClean="0"/>
              <a:pPr/>
              <a:t>3</a:t>
            </a:fld>
            <a:endParaRPr lang="en-US" dirty="0"/>
          </a:p>
        </p:txBody>
      </p:sp>
    </p:spTree>
    <p:extLst>
      <p:ext uri="{BB962C8B-B14F-4D97-AF65-F5344CB8AC3E}">
        <p14:creationId xmlns:p14="http://schemas.microsoft.com/office/powerpoint/2010/main" val="2839412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Chargepoint is one example of a smart grid charging software.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hlinkClick r:id="rId3"/>
              </a:rPr>
              <a:t>https://www.smart-energy.com/features-analysis/getting-ready-to-operate-the-smarter-grid/</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23</a:t>
            </a:fld>
            <a:endParaRPr lang="en-US" dirty="0"/>
          </a:p>
        </p:txBody>
      </p:sp>
    </p:spTree>
    <p:extLst>
      <p:ext uri="{BB962C8B-B14F-4D97-AF65-F5344CB8AC3E}">
        <p14:creationId xmlns:p14="http://schemas.microsoft.com/office/powerpoint/2010/main" val="3693747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Autonomous driving is when a vehicle can operate without a human. The City of Calgary launched a pilot program in September 2018 testing the capability of a fully autonomous passenger shuttle. The vehicle was designed to transport passengers between Telus Spark and the Calgary Zoo. The shuttle drove in designated lanes. Pedestrians, cyclists, and vehicles were not allowed in this lane. The shuttle did not have a steering wheel. It used sensors to guide its path.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hlinkClick r:id="rId3"/>
              </a:rPr>
              <a:t>https://https://globalnews.ca/news/4429472/driverless-shuttle-launches-calgary/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24</a:t>
            </a:fld>
            <a:endParaRPr lang="en-US" dirty="0"/>
          </a:p>
        </p:txBody>
      </p:sp>
    </p:spTree>
    <p:extLst>
      <p:ext uri="{BB962C8B-B14F-4D97-AF65-F5344CB8AC3E}">
        <p14:creationId xmlns:p14="http://schemas.microsoft.com/office/powerpoint/2010/main" val="4231195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Auto-pilot differs from autonomous driving – a human is still needed to operate the car, but some functionality can be done by the car. There is a wide range of capabilities. The most basic auto-pilot mode is lane departure and collision avoidance. Self parking is more advanced, and autosteer is even more advanced.</a:t>
            </a:r>
          </a:p>
          <a:p>
            <a:endParaRPr lang="en-US" dirty="0"/>
          </a:p>
          <a:p>
            <a:r>
              <a:rPr lang="en-US" dirty="0"/>
              <a:t>Although the car can perform these actions, you are still responsible for safe driving practices. Do not text, sleep, or engage in other distractions while driving and on auto-pilot. Ensure you are staying alert.</a:t>
            </a:r>
          </a:p>
          <a:p>
            <a:endParaRPr lang="en-US" dirty="0"/>
          </a:p>
          <a:p>
            <a:r>
              <a:rPr lang="en-US" dirty="0"/>
              <a:t>Images from Tesla.</a:t>
            </a:r>
          </a:p>
          <a:p>
            <a:endParaRPr lang="en-US" dirty="0"/>
          </a:p>
          <a:p>
            <a:r>
              <a:rPr lang="en-CA" dirty="0">
                <a:hlinkClick r:id="rId3"/>
              </a:rPr>
              <a:t>https://www.ucsusa.org/resources/self-driving-cars-101</a:t>
            </a:r>
            <a:endParaRPr lang="en-CA" dirty="0"/>
          </a:p>
          <a:p>
            <a:r>
              <a:rPr lang="en-CA" dirty="0">
                <a:hlinkClick r:id="rId4"/>
              </a:rPr>
              <a:t>https://www.tesla.com/en_CA/autopilot</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25</a:t>
            </a:fld>
            <a:endParaRPr lang="en-US" dirty="0"/>
          </a:p>
        </p:txBody>
      </p:sp>
    </p:spTree>
    <p:extLst>
      <p:ext uri="{BB962C8B-B14F-4D97-AF65-F5344CB8AC3E}">
        <p14:creationId xmlns:p14="http://schemas.microsoft.com/office/powerpoint/2010/main" val="3172327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hybrid electric vehicle (HEV).</a:t>
            </a:r>
          </a:p>
          <a:p>
            <a:endParaRPr lang="en-US" dirty="0"/>
          </a:p>
          <a:p>
            <a:r>
              <a:rPr lang="en-US" dirty="0"/>
              <a:t>HEV’s use an electric motor and gasoline to power the car. HEV’s require gasoline to operate and use the electric motor to conserve energy consumption. HEV’s do not plug in. The electric motor is recharged while driving. </a:t>
            </a:r>
          </a:p>
          <a:p>
            <a:endParaRPr lang="en-US" dirty="0"/>
          </a:p>
          <a:p>
            <a:r>
              <a:rPr lang="en-US" dirty="0"/>
              <a:t>There are five driving scenarios to understand:</a:t>
            </a:r>
          </a:p>
          <a:p>
            <a:endParaRPr lang="en-US" dirty="0"/>
          </a:p>
          <a:p>
            <a:pPr marL="228600" indent="-228600">
              <a:buAutoNum type="arabicPeriod"/>
            </a:pPr>
            <a:r>
              <a:rPr lang="en-US" dirty="0"/>
              <a:t>Driving from a full stop. </a:t>
            </a:r>
          </a:p>
          <a:p>
            <a:pPr marL="685800" lvl="1" indent="-228600">
              <a:buFont typeface="Arial" panose="020B0604020202020204" pitchFamily="34" charset="0"/>
              <a:buChar char="•"/>
            </a:pPr>
            <a:r>
              <a:rPr lang="en-US" dirty="0"/>
              <a:t>The electric motor and battery power the car to bring it in motion. The car operates solely on the electric motor up to 24.14 km/h (15mph).</a:t>
            </a:r>
          </a:p>
          <a:p>
            <a:pPr marL="228600" lvl="0" indent="-228600">
              <a:buFont typeface="+mj-lt"/>
              <a:buAutoNum type="arabicPeriod"/>
            </a:pPr>
            <a:r>
              <a:rPr lang="en-US" dirty="0"/>
              <a:t>Normal Cruising</a:t>
            </a:r>
          </a:p>
          <a:p>
            <a:pPr marL="685800" lvl="1" indent="-228600">
              <a:buFont typeface="Arial" panose="020B0604020202020204" pitchFamily="34" charset="0"/>
              <a:buChar char="•"/>
            </a:pPr>
            <a:r>
              <a:rPr lang="en-US" dirty="0"/>
              <a:t>To maximize efficiency, the gas engine is used to power. During this time, the gas engine recharges the electric battery for later use</a:t>
            </a:r>
          </a:p>
          <a:p>
            <a:pPr marL="228600" lvl="0" indent="-228600">
              <a:buFont typeface="+mj-lt"/>
              <a:buAutoNum type="arabicPeriod"/>
            </a:pPr>
            <a:r>
              <a:rPr lang="en-US" dirty="0"/>
              <a:t>Heavy Acceleration</a:t>
            </a:r>
          </a:p>
          <a:p>
            <a:pPr marL="685800" lvl="1" indent="-228600">
              <a:buFont typeface="Arial" panose="020B0604020202020204" pitchFamily="34" charset="0"/>
              <a:buChar char="•"/>
            </a:pPr>
            <a:r>
              <a:rPr lang="en-US" dirty="0"/>
              <a:t>The electric and gas engine work together to power the car.</a:t>
            </a:r>
          </a:p>
          <a:p>
            <a:pPr marL="228600" lvl="0" indent="-228600">
              <a:buFont typeface="+mj-lt"/>
              <a:buAutoNum type="arabicPeriod"/>
            </a:pPr>
            <a:r>
              <a:rPr lang="en-US" dirty="0"/>
              <a:t>Braking and Cruising</a:t>
            </a:r>
          </a:p>
          <a:p>
            <a:pPr marL="685800" lvl="1" indent="-228600">
              <a:buFont typeface="Arial" panose="020B0604020202020204" pitchFamily="34" charset="0"/>
              <a:buChar char="•"/>
            </a:pPr>
            <a:r>
              <a:rPr lang="en-US" dirty="0"/>
              <a:t>During braking or when the gas is released, </a:t>
            </a:r>
            <a:r>
              <a:rPr lang="en-US" b="1" dirty="0"/>
              <a:t>regenerative braking</a:t>
            </a:r>
            <a:r>
              <a:rPr lang="en-US" b="0" dirty="0"/>
              <a:t> occurs. Since no power is required to move the car, the spinning of the wheels recharges the battery for later use. Regenerative braking occurs when you punch the brake pedal, or when cruising down a hill.</a:t>
            </a:r>
          </a:p>
          <a:p>
            <a:pPr marL="228600" lvl="0" indent="-228600">
              <a:buFont typeface="+mj-lt"/>
              <a:buAutoNum type="arabicPeriod"/>
            </a:pPr>
            <a:r>
              <a:rPr lang="en-US" b="0" dirty="0"/>
              <a:t>Complete stop</a:t>
            </a:r>
          </a:p>
          <a:p>
            <a:pPr marL="685800" lvl="1" indent="-228600">
              <a:buFont typeface="Arial" panose="020B0604020202020204" pitchFamily="34" charset="0"/>
              <a:buChar char="•"/>
            </a:pPr>
            <a:r>
              <a:rPr lang="en-US" b="0" dirty="0"/>
              <a:t>The gas engine and electric motor shut off and the car is powered by the battery (i.e., the radio, heat, a/c, lighting, etc.)</a:t>
            </a:r>
            <a:endParaRPr lang="en-US" dirty="0"/>
          </a:p>
          <a:p>
            <a:endParaRPr lang="en-US" dirty="0"/>
          </a:p>
          <a:p>
            <a:r>
              <a:rPr lang="en-US" dirty="0"/>
              <a:t>Picture source: </a:t>
            </a:r>
            <a:r>
              <a:rPr lang="en-CA" dirty="0">
                <a:hlinkClick r:id="rId3"/>
              </a:rPr>
              <a:t>https://afdc.energy.gov/vehicles/how-do-hybrid-electric-cars-work</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4</a:t>
            </a:fld>
            <a:endParaRPr lang="en-US" dirty="0"/>
          </a:p>
        </p:txBody>
      </p:sp>
    </p:spTree>
    <p:extLst>
      <p:ext uri="{BB962C8B-B14F-4D97-AF65-F5344CB8AC3E}">
        <p14:creationId xmlns:p14="http://schemas.microsoft.com/office/powerpoint/2010/main" val="2682434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PHEV’s have more ways to be recharged that HEV’s. PHEV’s can be charged by an external charger (level 1-3 – see later), the gas engine (similar to a HEV), or regenerative braking (similar to HEV).</a:t>
            </a:r>
          </a:p>
          <a:p>
            <a:endParaRPr lang="en-US" dirty="0"/>
          </a:p>
          <a:p>
            <a:r>
              <a:rPr lang="en-US" dirty="0"/>
              <a:t>Similar to HEV’s, PHEV’s have a gas engine (ICE) and a battery that work together to power the car. The main difference between HEV and PHEV is that you can charge your car with electricity from the grid. The generator is used to convert generated energy into electricity, which is stored in the battery. PHEV’s can travel farther than HEV’s on the electric motor alone. Manufactures indicate how far the car can travel on electricity by noting the </a:t>
            </a:r>
            <a:r>
              <a:rPr lang="en-US" b="1" dirty="0"/>
              <a:t>electric range</a:t>
            </a:r>
            <a:r>
              <a:rPr lang="en-US" b="0" dirty="0"/>
              <a:t>. Why purchasing a car, the magnitude of the electric range could be a deciding factor. </a:t>
            </a:r>
          </a:p>
          <a:p>
            <a:endParaRPr lang="en-US" b="0" dirty="0"/>
          </a:p>
          <a:p>
            <a:r>
              <a:rPr lang="en-US" b="0" dirty="0"/>
              <a:t>In PHEV’s, the gas engine kicks in when the battery runs low on power. It is often possible to run on only electricity with a PHEV one day, recharge, and do the same the next day. The electric engine also kicks in during heavy acceleration and use of heating and the radio.</a:t>
            </a:r>
            <a:endParaRPr lang="en-US" dirty="0"/>
          </a:p>
          <a:p>
            <a:endParaRPr lang="en-US" dirty="0"/>
          </a:p>
          <a:p>
            <a:r>
              <a:rPr lang="en-US" dirty="0"/>
              <a:t>Picture source: </a:t>
            </a:r>
            <a:r>
              <a:rPr lang="en-CA" dirty="0">
                <a:hlinkClick r:id="rId3"/>
              </a:rPr>
              <a:t>https://afdc.energy.gov/vehicles/how-do-plug-in-hybrid-electric-cars-work</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5</a:t>
            </a:fld>
            <a:endParaRPr lang="en-US" dirty="0"/>
          </a:p>
        </p:txBody>
      </p:sp>
    </p:spTree>
    <p:extLst>
      <p:ext uri="{BB962C8B-B14F-4D97-AF65-F5344CB8AC3E}">
        <p14:creationId xmlns:p14="http://schemas.microsoft.com/office/powerpoint/2010/main" val="3848661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battery electric vehicle (BEV), only an electric motor is used to power the car. There is no internal combustion engine (gas engine) in a BEV like there is in a PHEV or HEV.</a:t>
            </a:r>
          </a:p>
          <a:p>
            <a:endParaRPr lang="en-US" dirty="0"/>
          </a:p>
          <a:p>
            <a:r>
              <a:rPr lang="en-US" dirty="0"/>
              <a:t>BEV produce significantly less pollution than gasoline cars, as there is no emitting component. However, there are indirect emissions associated with BEVs. For example,  the electricity used to charge a BEV is pulled from fossil fuels, there is an aspect of indirect emissions. BEVs powered on “dirty” electricity is still cleaner than a gasoline car.</a:t>
            </a:r>
          </a:p>
          <a:p>
            <a:endParaRPr lang="en-US" dirty="0"/>
          </a:p>
          <a:p>
            <a:r>
              <a:rPr lang="en-US" dirty="0"/>
              <a:t>Electricity is a lot cheaper than gasoline, so there are significant savings associated with BEVs.</a:t>
            </a:r>
          </a:p>
          <a:p>
            <a:endParaRPr lang="en-US" dirty="0"/>
          </a:p>
          <a:p>
            <a:r>
              <a:rPr lang="en-US" dirty="0"/>
              <a:t>BEV’s have the largest electric range of all electric vehicle options.</a:t>
            </a:r>
          </a:p>
          <a:p>
            <a:endParaRPr lang="en-US" dirty="0"/>
          </a:p>
          <a:p>
            <a:r>
              <a:rPr lang="en-US" dirty="0"/>
              <a:t>BEV’s also have no moving parts in the motor and require little maintenance compared to conventional gas cars.</a:t>
            </a:r>
          </a:p>
          <a:p>
            <a:endParaRPr lang="en-US" dirty="0"/>
          </a:p>
          <a:p>
            <a:r>
              <a:rPr lang="en-US" dirty="0"/>
              <a:t>Regardless of the emissions associated with the electricity production, BEVs are considered zero-emission as there are no associated tail-pipe emissions.</a:t>
            </a:r>
          </a:p>
          <a:p>
            <a:endParaRPr lang="en-US" dirty="0"/>
          </a:p>
          <a:p>
            <a:r>
              <a:rPr lang="en-CA" dirty="0">
                <a:hlinkClick r:id="rId3"/>
              </a:rPr>
              <a:t>https://www.ucsusa.org/clean-vehicles/electric-vehicles/how-do-battery-electric-cars-work</a:t>
            </a:r>
            <a:endParaRPr lang="en-CA" dirty="0"/>
          </a:p>
          <a:p>
            <a:endParaRPr lang="en-CA" dirty="0"/>
          </a:p>
          <a:p>
            <a:r>
              <a:rPr lang="en-CA" dirty="0"/>
              <a:t>Picture source: </a:t>
            </a:r>
            <a:r>
              <a:rPr lang="en-CA" dirty="0">
                <a:hlinkClick r:id="rId4"/>
              </a:rPr>
              <a:t>https://afdc.energy.gov/vehicles/how-do-all-electric-cars-work</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6</a:t>
            </a:fld>
            <a:endParaRPr lang="en-US" dirty="0"/>
          </a:p>
        </p:txBody>
      </p:sp>
    </p:spTree>
    <p:extLst>
      <p:ext uri="{BB962C8B-B14F-4D97-AF65-F5344CB8AC3E}">
        <p14:creationId xmlns:p14="http://schemas.microsoft.com/office/powerpoint/2010/main" val="3045305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real examples of each type of EV. A Toyota Camry Hybrid is an example of a hybrid car. This car still uses gas as a fuel source, but the battery is used to increase the efficiency.</a:t>
            </a:r>
          </a:p>
          <a:p>
            <a:endParaRPr lang="en-US" dirty="0"/>
          </a:p>
          <a:p>
            <a:r>
              <a:rPr lang="en-US" dirty="0"/>
              <a:t>A Honda Clarity PHEV is an example of a plug-in hybrid. The car uses both a battery and fuel, but unlike a hybrid, it can be plugged-in to recharge.</a:t>
            </a:r>
          </a:p>
          <a:p>
            <a:endParaRPr lang="en-US" dirty="0"/>
          </a:p>
          <a:p>
            <a:r>
              <a:rPr lang="en-US" dirty="0"/>
              <a:t>Finally, the Volkswagen e-golf is an example of a battery electric vehicle, which uses only electricity.</a:t>
            </a:r>
          </a:p>
        </p:txBody>
      </p:sp>
      <p:sp>
        <p:nvSpPr>
          <p:cNvPr id="4" name="Slide Number Placeholder 3"/>
          <p:cNvSpPr>
            <a:spLocks noGrp="1"/>
          </p:cNvSpPr>
          <p:nvPr>
            <p:ph type="sldNum" sz="quarter" idx="5"/>
          </p:nvPr>
        </p:nvSpPr>
        <p:spPr/>
        <p:txBody>
          <a:bodyPr/>
          <a:lstStyle/>
          <a:p>
            <a:fld id="{1D91A411-20CC-C841-812A-E1B01DA03BAB}" type="slidenum">
              <a:rPr lang="en-US" smtClean="0"/>
              <a:pPr/>
              <a:t>7</a:t>
            </a:fld>
            <a:endParaRPr lang="en-US" dirty="0"/>
          </a:p>
        </p:txBody>
      </p:sp>
    </p:spTree>
    <p:extLst>
      <p:ext uri="{BB962C8B-B14F-4D97-AF65-F5344CB8AC3E}">
        <p14:creationId xmlns:p14="http://schemas.microsoft.com/office/powerpoint/2010/main" val="3508796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PHEVs and BEVs have a feature called regenerative braking. Regenerative braking increases the range of electric vehicles.</a:t>
            </a:r>
          </a:p>
          <a:p>
            <a:endParaRPr lang="en-US" dirty="0"/>
          </a:p>
          <a:p>
            <a:r>
              <a:rPr lang="en-US" dirty="0"/>
              <a:t>How it works:</a:t>
            </a:r>
          </a:p>
          <a:p>
            <a:endParaRPr lang="en-US" dirty="0"/>
          </a:p>
          <a:p>
            <a:r>
              <a:rPr lang="en-US" dirty="0"/>
              <a:t>While braking, the kinetic energy generated is converted by the motor to stored energy.</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hlinkClick r:id="rId3"/>
              </a:rPr>
              <a:t>https://https://electrek.co/2018/04/24/regenerative-braking-how-it-works/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8</a:t>
            </a:fld>
            <a:endParaRPr lang="en-US" dirty="0"/>
          </a:p>
        </p:txBody>
      </p:sp>
    </p:spTree>
    <p:extLst>
      <p:ext uri="{BB962C8B-B14F-4D97-AF65-F5344CB8AC3E}">
        <p14:creationId xmlns:p14="http://schemas.microsoft.com/office/powerpoint/2010/main" val="1927609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linkClick r:id="rId3"/>
              </a:rPr>
              <a:t>https://www.nspower.ca/your-home/energy-products/electric-vehicles/benefits</a:t>
            </a:r>
            <a:endParaRPr lang="en-CA" dirty="0"/>
          </a:p>
          <a:p>
            <a:endParaRPr lang="en-CA" dirty="0"/>
          </a:p>
          <a:p>
            <a:r>
              <a:rPr lang="en-CA" dirty="0"/>
              <a:t>As we mentioned, electric cars are like large rechargeable batteries. This means that once the battery runs out of power, it must be recharged to use again. Similar to when your phone runs out of battery. There are three charging options for EVs and hybrids (level 1-3). </a:t>
            </a:r>
          </a:p>
          <a:p>
            <a:endParaRPr lang="en-CA" dirty="0"/>
          </a:p>
          <a:p>
            <a:r>
              <a:rPr lang="en-CA" dirty="0"/>
              <a:t>Level 1: This type of charger is typically found in a home garage and is portable. It plugs directly into any wall outlet. The charger delivers 120 volts, and 15 amps. It typically requires 13 hours to fully charge a car.</a:t>
            </a:r>
          </a:p>
          <a:p>
            <a:endParaRPr lang="en-CA" dirty="0"/>
          </a:p>
          <a:p>
            <a:r>
              <a:rPr lang="en-CA" dirty="0"/>
              <a:t>Level 2: This charger is also typically used in a home garage; however, it must be installed. The charger delivers 240 volts, 30 amps and charges in 3-8 hours, depending on the car.</a:t>
            </a:r>
          </a:p>
          <a:p>
            <a:endParaRPr lang="en-CA" dirty="0"/>
          </a:p>
          <a:p>
            <a:r>
              <a:rPr lang="en-CA" dirty="0"/>
              <a:t>Level 3: This charger is also called a Super Charger. Super Chargers are available around the city (see map on next slide). The charger delivers 480 volts and 100 amps. EVs can fully charge in 15-30 minutes.</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9</a:t>
            </a:fld>
            <a:endParaRPr lang="en-US" dirty="0"/>
          </a:p>
        </p:txBody>
      </p:sp>
    </p:spTree>
    <p:extLst>
      <p:ext uri="{BB962C8B-B14F-4D97-AF65-F5344CB8AC3E}">
        <p14:creationId xmlns:p14="http://schemas.microsoft.com/office/powerpoint/2010/main" val="270097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 and DC notation are descriptors for how the current flows. </a:t>
            </a:r>
          </a:p>
          <a:p>
            <a:endParaRPr lang="en-US" dirty="0"/>
          </a:p>
          <a:p>
            <a:r>
              <a:rPr lang="en-US" dirty="0"/>
              <a:t>In AC, the current flows bidirectionally, whereas DC is in the same direction.</a:t>
            </a:r>
          </a:p>
          <a:p>
            <a:endParaRPr lang="en-US" dirty="0"/>
          </a:p>
          <a:p>
            <a:r>
              <a:rPr lang="en-US" dirty="0"/>
              <a:t>The graphs on this slide show how the current changes over time</a:t>
            </a:r>
          </a:p>
          <a:p>
            <a:r>
              <a:rPr lang="en-US" dirty="0"/>
              <a:t>	Voltage is constant in DC and is changing in AC</a:t>
            </a:r>
          </a:p>
          <a:p>
            <a:r>
              <a:rPr lang="en-US" dirty="0"/>
              <a:t>As you can see, the AC graph takes on a sine/cosine shape.</a:t>
            </a:r>
          </a:p>
        </p:txBody>
      </p:sp>
      <p:sp>
        <p:nvSpPr>
          <p:cNvPr id="4" name="Slide Number Placeholder 3"/>
          <p:cNvSpPr>
            <a:spLocks noGrp="1"/>
          </p:cNvSpPr>
          <p:nvPr>
            <p:ph type="sldNum" sz="quarter" idx="5"/>
          </p:nvPr>
        </p:nvSpPr>
        <p:spPr/>
        <p:txBody>
          <a:bodyPr/>
          <a:lstStyle/>
          <a:p>
            <a:fld id="{1D91A411-20CC-C841-812A-E1B01DA03BAB}" type="slidenum">
              <a:rPr lang="en-US" smtClean="0"/>
              <a:pPr/>
              <a:t>10</a:t>
            </a:fld>
            <a:endParaRPr lang="en-US" dirty="0"/>
          </a:p>
        </p:txBody>
      </p:sp>
    </p:spTree>
    <p:extLst>
      <p:ext uri="{BB962C8B-B14F-4D97-AF65-F5344CB8AC3E}">
        <p14:creationId xmlns:p14="http://schemas.microsoft.com/office/powerpoint/2010/main" val="1290752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27595" y="1230703"/>
            <a:ext cx="6288741" cy="2091218"/>
          </a:xfrm>
        </p:spPr>
        <p:txBody>
          <a:bodyPr anchor="b"/>
          <a:lstStyle>
            <a:lvl1pPr algn="ctr">
              <a:defRPr sz="4500">
                <a:solidFill>
                  <a:srgbClr val="2F998D"/>
                </a:solidFill>
              </a:defRPr>
            </a:lvl1pPr>
          </a:lstStyle>
          <a:p>
            <a:r>
              <a:rPr lang="en-US" dirty="0"/>
              <a:t>Click to edit Master title style</a:t>
            </a:r>
          </a:p>
        </p:txBody>
      </p:sp>
      <p:sp>
        <p:nvSpPr>
          <p:cNvPr id="3" name="Subtitle 2"/>
          <p:cNvSpPr>
            <a:spLocks noGrp="1"/>
          </p:cNvSpPr>
          <p:nvPr>
            <p:ph type="subTitle" idx="1"/>
          </p:nvPr>
        </p:nvSpPr>
        <p:spPr>
          <a:xfrm>
            <a:off x="5627595" y="3321922"/>
            <a:ext cx="6288741" cy="1351969"/>
          </a:xfrm>
        </p:spPr>
        <p:txBody>
          <a:bodyPr/>
          <a:lstStyle>
            <a:lvl1pPr marL="0" indent="0" algn="ctr">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0524" y="2995582"/>
            <a:ext cx="2380593" cy="3158158"/>
          </a:xfrm>
          <a:prstGeom prst="rect">
            <a:avLst/>
          </a:prstGeom>
        </p:spPr>
      </p:pic>
      <p:pic>
        <p:nvPicPr>
          <p:cNvPr id="12" name="Google Shape;115;p5">
            <a:extLst>
              <a:ext uri="{FF2B5EF4-FFF2-40B4-BE49-F238E27FC236}">
                <a16:creationId xmlns:a16="http://schemas.microsoft.com/office/drawing/2014/main" id="{2629B1E8-5F35-DB43-B016-CDB19875DC61}"/>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762371" y="1168047"/>
            <a:ext cx="3975129" cy="154074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998D"/>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9" name="Picture 8">
            <a:extLst>
              <a:ext uri="{FF2B5EF4-FFF2-40B4-BE49-F238E27FC236}">
                <a16:creationId xmlns:a16="http://schemas.microsoft.com/office/drawing/2014/main" id="{A472159B-42BA-994E-8C56-EDB327F9FC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0" name="Picture 9" descr="A close up of a logo&#10;&#10;Description automatically generated">
            <a:extLst>
              <a:ext uri="{FF2B5EF4-FFF2-40B4-BE49-F238E27FC236}">
                <a16:creationId xmlns:a16="http://schemas.microsoft.com/office/drawing/2014/main" id="{33D9E7BC-4D27-8A4A-B4D0-7EDCDAE8B72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lvl1pPr>
              <a:defRPr>
                <a:solidFill>
                  <a:srgbClr val="2F998D"/>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9" name="Picture 8">
            <a:extLst>
              <a:ext uri="{FF2B5EF4-FFF2-40B4-BE49-F238E27FC236}">
                <a16:creationId xmlns:a16="http://schemas.microsoft.com/office/drawing/2014/main" id="{4DA61505-60EB-4F41-BA1C-302A3EA477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0" name="Picture 9" descr="A close up of a logo&#10;&#10;Description automatically generated">
            <a:extLst>
              <a:ext uri="{FF2B5EF4-FFF2-40B4-BE49-F238E27FC236}">
                <a16:creationId xmlns:a16="http://schemas.microsoft.com/office/drawing/2014/main" id="{B0CA8D8D-60C7-6344-BDC4-DA8F7F966A3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998D"/>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5535F"/>
                </a:solidFill>
              </a:defRPr>
            </a:lvl1pPr>
            <a:lvl2pPr>
              <a:defRPr>
                <a:solidFill>
                  <a:srgbClr val="45535F"/>
                </a:solidFill>
              </a:defRPr>
            </a:lvl2pPr>
            <a:lvl3pPr>
              <a:defRPr>
                <a:solidFill>
                  <a:srgbClr val="45535F"/>
                </a:solidFill>
              </a:defRPr>
            </a:lvl3pPr>
            <a:lvl4pPr>
              <a:defRPr>
                <a:solidFill>
                  <a:srgbClr val="45535F"/>
                </a:solidFill>
              </a:defRPr>
            </a:lvl4pPr>
            <a:lvl5pPr>
              <a:defRPr>
                <a:solidFill>
                  <a:srgbClr val="4553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9" name="Picture 8">
            <a:extLst>
              <a:ext uri="{FF2B5EF4-FFF2-40B4-BE49-F238E27FC236}">
                <a16:creationId xmlns:a16="http://schemas.microsoft.com/office/drawing/2014/main" id="{164F0179-50DE-A846-BCA3-5ED19960C4B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0" name="Picture 9" descr="A close up of a logo&#10;&#10;Description automatically generated">
            <a:extLst>
              <a:ext uri="{FF2B5EF4-FFF2-40B4-BE49-F238E27FC236}">
                <a16:creationId xmlns:a16="http://schemas.microsoft.com/office/drawing/2014/main" id="{E9551F92-EB24-D041-81F4-43F82E9C1E0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590771"/>
            <a:ext cx="10515600" cy="2852737"/>
          </a:xfrm>
        </p:spPr>
        <p:txBody>
          <a:bodyPr anchor="b"/>
          <a:lstStyle>
            <a:lvl1pPr>
              <a:defRPr sz="4500">
                <a:solidFill>
                  <a:srgbClr val="2F998D"/>
                </a:solidFill>
              </a:defRPr>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rgbClr val="45535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11" name="Picture 10">
            <a:extLst>
              <a:ext uri="{FF2B5EF4-FFF2-40B4-BE49-F238E27FC236}">
                <a16:creationId xmlns:a16="http://schemas.microsoft.com/office/drawing/2014/main" id="{D6B1FC79-BDFD-3F4A-BB40-AD1392F2E2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2" name="Picture 11" descr="A close up of a logo&#10;&#10;Description automatically generated">
            <a:extLst>
              <a:ext uri="{FF2B5EF4-FFF2-40B4-BE49-F238E27FC236}">
                <a16:creationId xmlns:a16="http://schemas.microsoft.com/office/drawing/2014/main" id="{8DB82269-C30C-EF47-97D2-42D7E5E76D1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998D"/>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45535F"/>
                </a:solidFill>
              </a:defRPr>
            </a:lvl1pPr>
            <a:lvl2pPr>
              <a:defRPr>
                <a:solidFill>
                  <a:srgbClr val="45535F"/>
                </a:solidFill>
              </a:defRPr>
            </a:lvl2pPr>
            <a:lvl3pPr>
              <a:defRPr>
                <a:solidFill>
                  <a:srgbClr val="45535F"/>
                </a:solidFill>
              </a:defRPr>
            </a:lvl3pPr>
            <a:lvl4pPr>
              <a:defRPr>
                <a:solidFill>
                  <a:srgbClr val="45535F"/>
                </a:solidFill>
              </a:defRPr>
            </a:lvl4pPr>
            <a:lvl5pPr>
              <a:defRPr>
                <a:solidFill>
                  <a:srgbClr val="4553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45535F"/>
                </a:solidFill>
              </a:defRPr>
            </a:lvl1pPr>
            <a:lvl2pPr>
              <a:defRPr>
                <a:solidFill>
                  <a:srgbClr val="45535F"/>
                </a:solidFill>
              </a:defRPr>
            </a:lvl2pPr>
            <a:lvl3pPr>
              <a:defRPr>
                <a:solidFill>
                  <a:srgbClr val="45535F"/>
                </a:solidFill>
              </a:defRPr>
            </a:lvl3pPr>
            <a:lvl4pPr>
              <a:defRPr>
                <a:solidFill>
                  <a:srgbClr val="45535F"/>
                </a:solidFill>
              </a:defRPr>
            </a:lvl4pPr>
            <a:lvl5pPr>
              <a:defRPr>
                <a:solidFill>
                  <a:srgbClr val="4553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10" name="Picture 9">
            <a:extLst>
              <a:ext uri="{FF2B5EF4-FFF2-40B4-BE49-F238E27FC236}">
                <a16:creationId xmlns:a16="http://schemas.microsoft.com/office/drawing/2014/main" id="{609E85D1-B8AF-D249-8FA0-D19A1217535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1" name="Picture 10" descr="A close up of a logo&#10;&#10;Description automatically generated">
            <a:extLst>
              <a:ext uri="{FF2B5EF4-FFF2-40B4-BE49-F238E27FC236}">
                <a16:creationId xmlns:a16="http://schemas.microsoft.com/office/drawing/2014/main" id="{422AC978-1BCB-434E-B84E-3288D314AF2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solidFill>
                  <a:srgbClr val="2F998D"/>
                </a:solidFill>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8" name="Footer Placeholder 7"/>
          <p:cNvSpPr>
            <a:spLocks noGrp="1"/>
          </p:cNvSpPr>
          <p:nvPr>
            <p:ph type="ftr" sz="quarter" idx="11"/>
          </p:nvPr>
        </p:nvSpPr>
        <p:spPr/>
        <p:txBody>
          <a:bodyPr/>
          <a:lstStyle>
            <a:lvl1pPr>
              <a:defRPr>
                <a:solidFill>
                  <a:srgbClr val="B0B6BB"/>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12" name="Picture 11">
            <a:extLst>
              <a:ext uri="{FF2B5EF4-FFF2-40B4-BE49-F238E27FC236}">
                <a16:creationId xmlns:a16="http://schemas.microsoft.com/office/drawing/2014/main" id="{A0D92717-7047-3F4F-B899-FFBEF40E07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3" name="Picture 12" descr="A close up of a logo&#10;&#10;Description automatically generated">
            <a:extLst>
              <a:ext uri="{FF2B5EF4-FFF2-40B4-BE49-F238E27FC236}">
                <a16:creationId xmlns:a16="http://schemas.microsoft.com/office/drawing/2014/main" id="{F05C3A5B-E4F2-4F4E-9FBB-FBE3E7DC4BF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998D"/>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4" name="Footer Placeholder 3"/>
          <p:cNvSpPr>
            <a:spLocks noGrp="1"/>
          </p:cNvSpPr>
          <p:nvPr>
            <p:ph type="ftr" sz="quarter" idx="11"/>
          </p:nvPr>
        </p:nvSpPr>
        <p:spPr/>
        <p:txBody>
          <a:bodyPr/>
          <a:lstStyle>
            <a:lvl1pPr>
              <a:defRPr>
                <a:solidFill>
                  <a:srgbClr val="B0B6BB"/>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8" name="Picture 7">
            <a:extLst>
              <a:ext uri="{FF2B5EF4-FFF2-40B4-BE49-F238E27FC236}">
                <a16:creationId xmlns:a16="http://schemas.microsoft.com/office/drawing/2014/main" id="{C01AA237-B4D5-494D-98D8-9F50EBED1D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9" name="Picture 8" descr="A close up of a logo&#10;&#10;Description automatically generated">
            <a:extLst>
              <a:ext uri="{FF2B5EF4-FFF2-40B4-BE49-F238E27FC236}">
                <a16:creationId xmlns:a16="http://schemas.microsoft.com/office/drawing/2014/main" id="{2574FA95-99A1-D644-BCDD-999A5E412C2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3" name="Footer Placeholder 2"/>
          <p:cNvSpPr>
            <a:spLocks noGrp="1"/>
          </p:cNvSpPr>
          <p:nvPr>
            <p:ph type="ftr" sz="quarter" idx="11"/>
          </p:nvPr>
        </p:nvSpPr>
        <p:spPr/>
        <p:txBody>
          <a:bodyPr/>
          <a:lstStyle>
            <a:lvl1pPr>
              <a:defRPr>
                <a:solidFill>
                  <a:srgbClr val="B0B6BB"/>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7" name="Picture 6">
            <a:extLst>
              <a:ext uri="{FF2B5EF4-FFF2-40B4-BE49-F238E27FC236}">
                <a16:creationId xmlns:a16="http://schemas.microsoft.com/office/drawing/2014/main" id="{259285FD-F0AA-A140-AD9F-8E07C05195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8" name="Picture 7" descr="A close up of a logo&#10;&#10;Description automatically generated">
            <a:extLst>
              <a:ext uri="{FF2B5EF4-FFF2-40B4-BE49-F238E27FC236}">
                <a16:creationId xmlns:a16="http://schemas.microsoft.com/office/drawing/2014/main" id="{305D5E1B-D456-A845-8A46-58A9F99176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solidFill>
                  <a:srgbClr val="2F998D"/>
                </a:solidFill>
              </a:defRPr>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10" name="Picture 9">
            <a:extLst>
              <a:ext uri="{FF2B5EF4-FFF2-40B4-BE49-F238E27FC236}">
                <a16:creationId xmlns:a16="http://schemas.microsoft.com/office/drawing/2014/main" id="{C46CBCC7-92C4-F844-8CB3-0C76A541EB8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1" name="Picture 10" descr="A close up of a logo&#10;&#10;Description automatically generated">
            <a:extLst>
              <a:ext uri="{FF2B5EF4-FFF2-40B4-BE49-F238E27FC236}">
                <a16:creationId xmlns:a16="http://schemas.microsoft.com/office/drawing/2014/main" id="{93C01B2E-36C9-6442-A0F8-F5957FFAF2B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solidFill>
                  <a:srgbClr val="2F998D"/>
                </a:solidFill>
              </a:defRPr>
            </a:lvl1pPr>
          </a:lstStyle>
          <a:p>
            <a:r>
              <a:rPr lang="en-US" dirty="0"/>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10" name="Picture 9">
            <a:extLst>
              <a:ext uri="{FF2B5EF4-FFF2-40B4-BE49-F238E27FC236}">
                <a16:creationId xmlns:a16="http://schemas.microsoft.com/office/drawing/2014/main" id="{190AEE73-4D05-FA48-8A3D-FEA7EE1A6E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1" name="Picture 10" descr="A close up of a logo&#10;&#10;Description automatically generated">
            <a:extLst>
              <a:ext uri="{FF2B5EF4-FFF2-40B4-BE49-F238E27FC236}">
                <a16:creationId xmlns:a16="http://schemas.microsoft.com/office/drawing/2014/main" id="{3DC1F42A-0B98-F745-8E84-F2B15657AC0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71066" y="6381566"/>
            <a:ext cx="2310333" cy="339911"/>
          </a:xfrm>
          <a:prstGeom prst="rect">
            <a:avLst/>
          </a:prstGeom>
        </p:spPr>
        <p:txBody>
          <a:bodyPr vert="horz" lIns="91440" tIns="45720" rIns="91440" bIns="45720" rtlCol="0" anchor="ctr"/>
          <a:lstStyle>
            <a:lvl1pPr algn="l">
              <a:defRPr sz="900">
                <a:solidFill>
                  <a:srgbClr val="B0B6BB"/>
                </a:solidFill>
                <a:latin typeface="Helvetica Neue" charset="0"/>
                <a:ea typeface="Helvetica Neue" charset="0"/>
                <a:cs typeface="Helvetica Neue" charset="0"/>
              </a:defRPr>
            </a:lvl1pPr>
          </a:lstStyle>
          <a:p>
            <a:r>
              <a:rPr lang="en-CA"/>
              <a:t>25-04-20</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rgbClr val="B0B6BB"/>
                </a:solidFill>
                <a:latin typeface="Helvetica Neue" charset="0"/>
                <a:ea typeface="Helvetica Neue" charset="0"/>
                <a:cs typeface="Helvetica Neue" charset="0"/>
              </a:defRPr>
            </a:lvl1pPr>
          </a:lstStyle>
          <a:p>
            <a:endParaRPr lang="en-US" dirty="0"/>
          </a:p>
        </p:txBody>
      </p:sp>
      <p:sp>
        <p:nvSpPr>
          <p:cNvPr id="6" name="Slide Number Placeholder 5"/>
          <p:cNvSpPr>
            <a:spLocks noGrp="1"/>
          </p:cNvSpPr>
          <p:nvPr>
            <p:ph type="sldNum" sz="quarter" idx="4"/>
          </p:nvPr>
        </p:nvSpPr>
        <p:spPr>
          <a:xfrm>
            <a:off x="8610601" y="6356352"/>
            <a:ext cx="1573305" cy="365125"/>
          </a:xfrm>
          <a:prstGeom prst="rect">
            <a:avLst/>
          </a:prstGeom>
        </p:spPr>
        <p:txBody>
          <a:bodyPr vert="horz" lIns="91440" tIns="45720" rIns="91440" bIns="45720" rtlCol="0" anchor="ctr"/>
          <a:lstStyle>
            <a:lvl1pPr algn="r">
              <a:defRPr sz="900">
                <a:solidFill>
                  <a:srgbClr val="B0B6BB"/>
                </a:solidFill>
                <a:latin typeface="Helvetica Neue" charset="0"/>
                <a:ea typeface="Helvetica Neue" charset="0"/>
                <a:cs typeface="Helvetica Neue" charset="0"/>
              </a:defRPr>
            </a:lvl1pPr>
          </a:lstStyle>
          <a:p>
            <a:fld id="{F60E4191-B049-AF4C-B31B-63DAE0652CDF}" type="slidenum">
              <a:rPr lang="en-US" smtClean="0"/>
              <a:pPr/>
              <a:t>‹#›</a:t>
            </a:fld>
            <a:endParaRPr lang="en-US" dirty="0"/>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2" name="Google Shape;11;p6">
            <a:extLst>
              <a:ext uri="{FF2B5EF4-FFF2-40B4-BE49-F238E27FC236}">
                <a16:creationId xmlns:a16="http://schemas.microsoft.com/office/drawing/2014/main" id="{E3F39687-5076-6740-8817-B4311971171D}"/>
              </a:ext>
            </a:extLst>
          </p:cNvPr>
          <p:cNvSpPr/>
          <p:nvPr userDrawn="1"/>
        </p:nvSpPr>
        <p:spPr>
          <a:xfrm>
            <a:off x="0" y="6415548"/>
            <a:ext cx="12192000" cy="457200"/>
          </a:xfrm>
          <a:prstGeom prst="rect">
            <a:avLst/>
          </a:prstGeom>
          <a:solidFill>
            <a:srgbClr val="28998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0299371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p:txStyles>
    <p:titleStyle>
      <a:lvl1pPr algn="l" defTabSz="685800" rtl="0" eaLnBrk="1" latinLnBrk="0" hangingPunct="1">
        <a:lnSpc>
          <a:spcPct val="90000"/>
        </a:lnSpc>
        <a:spcBef>
          <a:spcPct val="0"/>
        </a:spcBef>
        <a:buNone/>
        <a:defRPr sz="3300" kern="1200">
          <a:solidFill>
            <a:srgbClr val="2F998D"/>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171450" indent="-171450" algn="l" defTabSz="685800" rtl="0" eaLnBrk="1" latinLnBrk="0" hangingPunct="1">
        <a:lnSpc>
          <a:spcPct val="90000"/>
        </a:lnSpc>
        <a:spcBef>
          <a:spcPts val="750"/>
        </a:spcBef>
        <a:buFont typeface="Arial"/>
        <a:buChar char="•"/>
        <a:defRPr sz="2000"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vl2pPr marL="514350" indent="-171450" algn="l" defTabSz="685800" rtl="0" eaLnBrk="1" latinLnBrk="0" hangingPunct="1">
        <a:lnSpc>
          <a:spcPct val="90000"/>
        </a:lnSpc>
        <a:spcBef>
          <a:spcPts val="375"/>
        </a:spcBef>
        <a:buFont typeface="Arial"/>
        <a:buChar char="•"/>
        <a:defRPr sz="1800"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2pPr>
      <a:lvl3pPr marL="857250" indent="-171450" algn="l" defTabSz="685800" rtl="0" eaLnBrk="1" latinLnBrk="0" hangingPunct="1">
        <a:lnSpc>
          <a:spcPct val="90000"/>
        </a:lnSpc>
        <a:spcBef>
          <a:spcPts val="375"/>
        </a:spcBef>
        <a:buFont typeface="Arial"/>
        <a:buChar char="•"/>
        <a:defRPr sz="1500"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3pPr>
      <a:lvl4pPr marL="1200150" indent="-171450" algn="l" defTabSz="685800" rtl="0" eaLnBrk="1" latinLnBrk="0" hangingPunct="1">
        <a:lnSpc>
          <a:spcPct val="90000"/>
        </a:lnSpc>
        <a:spcBef>
          <a:spcPts val="375"/>
        </a:spcBef>
        <a:buFont typeface="Arial"/>
        <a:buChar char="•"/>
        <a:defRPr sz="1350"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4pPr>
      <a:lvl5pPr marL="1543050" indent="-171450" algn="l" defTabSz="685800" rtl="0" eaLnBrk="1" latinLnBrk="0" hangingPunct="1">
        <a:lnSpc>
          <a:spcPct val="90000"/>
        </a:lnSpc>
        <a:spcBef>
          <a:spcPts val="375"/>
        </a:spcBef>
        <a:buFont typeface="Arial"/>
        <a:buChar char="•"/>
        <a:defRPr sz="1350"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tif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9.tiff"/><Relationship Id="rId5" Type="http://schemas.openxmlformats.org/officeDocument/2006/relationships/image" Target="../media/image38.jpe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ridewithela.c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25.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tiff"/><Relationship Id="rId4" Type="http://schemas.openxmlformats.org/officeDocument/2006/relationships/image" Target="../media/image44.tiff"/></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tiff"/><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Electric Vehicle Types</a:t>
            </a:r>
          </a:p>
        </p:txBody>
      </p:sp>
      <p:sp>
        <p:nvSpPr>
          <p:cNvPr id="3" name="Subtitle 2"/>
          <p:cNvSpPr>
            <a:spLocks noGrp="1"/>
          </p:cNvSpPr>
          <p:nvPr>
            <p:ph type="subTitle" idx="1"/>
          </p:nvPr>
        </p:nvSpPr>
        <p:spPr>
          <a:xfrm>
            <a:off x="5627595" y="3321921"/>
            <a:ext cx="6288741" cy="2535953"/>
          </a:xfrm>
        </p:spPr>
        <p:txBody>
          <a:bodyPr>
            <a:normAutofit fontScale="92500" lnSpcReduction="10000"/>
          </a:bodyPr>
          <a:lstStyle/>
          <a:p>
            <a:endParaRPr lang="en-US" dirty="0"/>
          </a:p>
          <a:p>
            <a:r>
              <a:rPr lang="en-US" dirty="0">
                <a:solidFill>
                  <a:srgbClr val="2F998D"/>
                </a:solidFill>
              </a:rPr>
              <a:t>Hybrid, Plug-in and Battery Electric Vehicles</a:t>
            </a:r>
          </a:p>
          <a:p>
            <a:endParaRPr lang="en-US" dirty="0"/>
          </a:p>
          <a:p>
            <a:r>
              <a:rPr lang="en-US" dirty="0"/>
              <a:t>Recommended for grades 7 – 12 </a:t>
            </a:r>
          </a:p>
          <a:p>
            <a:endParaRPr lang="en-US" dirty="0"/>
          </a:p>
          <a:p>
            <a:r>
              <a:rPr lang="en-US" sz="1700" dirty="0"/>
              <a:t>Copyright © 2024 </a:t>
            </a:r>
            <a:r>
              <a:rPr lang="en-US" sz="1700" dirty="0" err="1"/>
              <a:t>GreenLearning</a:t>
            </a:r>
            <a:r>
              <a:rPr lang="en-US" sz="1700" dirty="0"/>
              <a:t> Canada Foundation.</a:t>
            </a:r>
          </a:p>
          <a:p>
            <a:r>
              <a:rPr lang="en-US" sz="1700" dirty="0"/>
              <a:t>All Rights Reserved.</a:t>
            </a:r>
          </a:p>
          <a:p>
            <a:r>
              <a:rPr lang="en-US" dirty="0"/>
              <a:t> </a:t>
            </a:r>
          </a:p>
          <a:p>
            <a:endParaRPr lang="en-US" dirty="0"/>
          </a:p>
        </p:txBody>
      </p:sp>
    </p:spTree>
    <p:extLst>
      <p:ext uri="{BB962C8B-B14F-4D97-AF65-F5344CB8AC3E}">
        <p14:creationId xmlns:p14="http://schemas.microsoft.com/office/powerpoint/2010/main" val="72975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EA93F-B57A-8F45-8CF8-605DABC0643E}"/>
              </a:ext>
            </a:extLst>
          </p:cNvPr>
          <p:cNvSpPr>
            <a:spLocks noGrp="1"/>
          </p:cNvSpPr>
          <p:nvPr>
            <p:ph type="title"/>
          </p:nvPr>
        </p:nvSpPr>
        <p:spPr/>
        <p:txBody>
          <a:bodyPr/>
          <a:lstStyle/>
          <a:p>
            <a:r>
              <a:rPr lang="en-US" dirty="0"/>
              <a:t>Alternating Current and Direct Current </a:t>
            </a:r>
          </a:p>
        </p:txBody>
      </p:sp>
      <p:sp>
        <p:nvSpPr>
          <p:cNvPr id="3" name="Content Placeholder 2">
            <a:extLst>
              <a:ext uri="{FF2B5EF4-FFF2-40B4-BE49-F238E27FC236}">
                <a16:creationId xmlns:a16="http://schemas.microsoft.com/office/drawing/2014/main" id="{0D868901-19E3-8F4D-86C1-B6AA5CDFDB33}"/>
              </a:ext>
            </a:extLst>
          </p:cNvPr>
          <p:cNvSpPr>
            <a:spLocks noGrp="1"/>
          </p:cNvSpPr>
          <p:nvPr>
            <p:ph idx="1"/>
          </p:nvPr>
        </p:nvSpPr>
        <p:spPr>
          <a:xfrm>
            <a:off x="838199" y="1825625"/>
            <a:ext cx="11167533" cy="4351338"/>
          </a:xfrm>
        </p:spPr>
        <p:txBody>
          <a:bodyPr/>
          <a:lstStyle/>
          <a:p>
            <a:r>
              <a:rPr lang="en-US" dirty="0"/>
              <a:t>The phrases, Alternating Current (AC), Direct Current (DC) describes the current’s flow</a:t>
            </a:r>
          </a:p>
          <a:p>
            <a:r>
              <a:rPr lang="en-US" dirty="0"/>
              <a:t>A power transformer converts power between AC and DC. </a:t>
            </a:r>
          </a:p>
          <a:p>
            <a:r>
              <a:rPr lang="en-US" dirty="0"/>
              <a:t>Most of the electricity we use is delivered with AC.  Flash lamps and batteries use DC. </a:t>
            </a:r>
          </a:p>
          <a:p>
            <a:r>
              <a:rPr lang="en-US" dirty="0"/>
              <a:t>AC alternates directions causing “disruption” in flow</a:t>
            </a:r>
          </a:p>
          <a:p>
            <a:r>
              <a:rPr lang="en-US" dirty="0"/>
              <a:t>DC goes in the same direction continuously</a:t>
            </a:r>
          </a:p>
        </p:txBody>
      </p:sp>
      <p:pic>
        <p:nvPicPr>
          <p:cNvPr id="9" name="Picture 8">
            <a:extLst>
              <a:ext uri="{FF2B5EF4-FFF2-40B4-BE49-F238E27FC236}">
                <a16:creationId xmlns:a16="http://schemas.microsoft.com/office/drawing/2014/main" id="{6F0B2BCB-761A-3F4F-957B-BD3EB94CEA5D}"/>
              </a:ext>
            </a:extLst>
          </p:cNvPr>
          <p:cNvPicPr>
            <a:picLocks noChangeAspect="1"/>
          </p:cNvPicPr>
          <p:nvPr/>
        </p:nvPicPr>
        <p:blipFill>
          <a:blip r:embed="rId3"/>
          <a:stretch>
            <a:fillRect/>
          </a:stretch>
        </p:blipFill>
        <p:spPr>
          <a:xfrm>
            <a:off x="4878717" y="3788644"/>
            <a:ext cx="5902698" cy="2584613"/>
          </a:xfrm>
          <a:prstGeom prst="rect">
            <a:avLst/>
          </a:prstGeom>
        </p:spPr>
      </p:pic>
    </p:spTree>
    <p:extLst>
      <p:ext uri="{BB962C8B-B14F-4D97-AF65-F5344CB8AC3E}">
        <p14:creationId xmlns:p14="http://schemas.microsoft.com/office/powerpoint/2010/main" val="2339542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2958-B0F3-3A48-92A2-D46EF5A1E2D8}"/>
              </a:ext>
            </a:extLst>
          </p:cNvPr>
          <p:cNvSpPr>
            <a:spLocks noGrp="1"/>
          </p:cNvSpPr>
          <p:nvPr>
            <p:ph type="title"/>
          </p:nvPr>
        </p:nvSpPr>
        <p:spPr/>
        <p:txBody>
          <a:bodyPr/>
          <a:lstStyle/>
          <a:p>
            <a:r>
              <a:rPr lang="en-US" dirty="0"/>
              <a:t>EV Charging Ports</a:t>
            </a:r>
          </a:p>
        </p:txBody>
      </p:sp>
      <p:pic>
        <p:nvPicPr>
          <p:cNvPr id="13" name="Picture 12">
            <a:extLst>
              <a:ext uri="{FF2B5EF4-FFF2-40B4-BE49-F238E27FC236}">
                <a16:creationId xmlns:a16="http://schemas.microsoft.com/office/drawing/2014/main" id="{42F6213A-C8D2-C340-BCD8-C92A1F86B79D}"/>
              </a:ext>
            </a:extLst>
          </p:cNvPr>
          <p:cNvPicPr>
            <a:picLocks noChangeAspect="1"/>
          </p:cNvPicPr>
          <p:nvPr/>
        </p:nvPicPr>
        <p:blipFill>
          <a:blip r:embed="rId3"/>
          <a:stretch>
            <a:fillRect/>
          </a:stretch>
        </p:blipFill>
        <p:spPr>
          <a:xfrm>
            <a:off x="1271066" y="1321152"/>
            <a:ext cx="9518456" cy="4215695"/>
          </a:xfrm>
          <a:prstGeom prst="rect">
            <a:avLst/>
          </a:prstGeom>
        </p:spPr>
      </p:pic>
      <p:sp>
        <p:nvSpPr>
          <p:cNvPr id="3" name="Right Brace 2">
            <a:extLst>
              <a:ext uri="{FF2B5EF4-FFF2-40B4-BE49-F238E27FC236}">
                <a16:creationId xmlns:a16="http://schemas.microsoft.com/office/drawing/2014/main" id="{ED5E87BE-A401-9745-898E-0BED611D14F9}"/>
              </a:ext>
            </a:extLst>
          </p:cNvPr>
          <p:cNvSpPr/>
          <p:nvPr/>
        </p:nvSpPr>
        <p:spPr>
          <a:xfrm rot="5400000">
            <a:off x="7035903" y="2043421"/>
            <a:ext cx="299116" cy="7208125"/>
          </a:xfrm>
          <a:prstGeom prst="rightBrace">
            <a:avLst>
              <a:gd name="adj1" fmla="val 67003"/>
              <a:gd name="adj2" fmla="val 50000"/>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62930B3B-041F-334B-99D7-48F01303015B}"/>
              </a:ext>
            </a:extLst>
          </p:cNvPr>
          <p:cNvSpPr txBox="1"/>
          <p:nvPr/>
        </p:nvSpPr>
        <p:spPr>
          <a:xfrm>
            <a:off x="6067861" y="5892031"/>
            <a:ext cx="2235200" cy="369332"/>
          </a:xfrm>
          <a:prstGeom prst="rect">
            <a:avLst/>
          </a:prstGeom>
          <a:noFill/>
        </p:spPr>
        <p:txBody>
          <a:bodyPr wrap="square" rtlCol="0">
            <a:spAutoFit/>
          </a:bodyPr>
          <a:lstStyle/>
          <a:p>
            <a:pPr algn="ctr"/>
            <a:r>
              <a:rPr lang="en-US"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DC Fast Chargers</a:t>
            </a:r>
          </a:p>
        </p:txBody>
      </p:sp>
      <p:graphicFrame>
        <p:nvGraphicFramePr>
          <p:cNvPr id="7" name="Table 6">
            <a:extLst>
              <a:ext uri="{FF2B5EF4-FFF2-40B4-BE49-F238E27FC236}">
                <a16:creationId xmlns:a16="http://schemas.microsoft.com/office/drawing/2014/main" id="{9561A77B-840F-A245-BFB3-2E3CD7A8C9EC}"/>
              </a:ext>
            </a:extLst>
          </p:cNvPr>
          <p:cNvGraphicFramePr>
            <a:graphicFrameLocks noGrp="1"/>
          </p:cNvGraphicFramePr>
          <p:nvPr>
            <p:extLst>
              <p:ext uri="{D42A27DB-BD31-4B8C-83A1-F6EECF244321}">
                <p14:modId xmlns:p14="http://schemas.microsoft.com/office/powerpoint/2010/main" val="3009659223"/>
              </p:ext>
            </p:extLst>
          </p:nvPr>
        </p:nvGraphicFramePr>
        <p:xfrm>
          <a:off x="8303061" y="365127"/>
          <a:ext cx="2812869" cy="1593375"/>
        </p:xfrm>
        <a:graphic>
          <a:graphicData uri="http://schemas.openxmlformats.org/drawingml/2006/table">
            <a:tbl>
              <a:tblPr firstRow="1" bandRow="1">
                <a:tableStyleId>{5940675A-B579-460E-94D1-54222C63F5DA}</a:tableStyleId>
              </a:tblPr>
              <a:tblGrid>
                <a:gridCol w="2812869">
                  <a:extLst>
                    <a:ext uri="{9D8B030D-6E8A-4147-A177-3AD203B41FA5}">
                      <a16:colId xmlns:a16="http://schemas.microsoft.com/office/drawing/2014/main" val="2019746893"/>
                    </a:ext>
                  </a:extLst>
                </a:gridCol>
              </a:tblGrid>
              <a:tr h="318675">
                <a:tc>
                  <a:txBody>
                    <a:bodyPr/>
                    <a:lstStyle/>
                    <a:p>
                      <a:r>
                        <a:rPr lang="en-US" sz="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DC = Direct Current</a:t>
                      </a:r>
                    </a:p>
                  </a:txBody>
                  <a:tcPr/>
                </a:tc>
                <a:extLst>
                  <a:ext uri="{0D108BD9-81ED-4DB2-BD59-A6C34878D82A}">
                    <a16:rowId xmlns:a16="http://schemas.microsoft.com/office/drawing/2014/main" val="558158581"/>
                  </a:ext>
                </a:extLst>
              </a:tr>
              <a:tr h="318675">
                <a:tc>
                  <a:txBody>
                    <a:bodyPr/>
                    <a:lstStyle/>
                    <a:p>
                      <a:r>
                        <a:rPr lang="en-US" sz="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CCS = Combined Charging System</a:t>
                      </a:r>
                    </a:p>
                  </a:txBody>
                  <a:tcPr/>
                </a:tc>
                <a:extLst>
                  <a:ext uri="{0D108BD9-81ED-4DB2-BD59-A6C34878D82A}">
                    <a16:rowId xmlns:a16="http://schemas.microsoft.com/office/drawing/2014/main" val="2649279240"/>
                  </a:ext>
                </a:extLst>
              </a:tr>
              <a:tr h="318675">
                <a:tc>
                  <a:txBody>
                    <a:bodyPr/>
                    <a:lstStyle/>
                    <a:p>
                      <a:r>
                        <a:rPr lang="en-US" sz="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SAE = SAE International (Company)</a:t>
                      </a:r>
                    </a:p>
                  </a:txBody>
                  <a:tcPr/>
                </a:tc>
                <a:extLst>
                  <a:ext uri="{0D108BD9-81ED-4DB2-BD59-A6C34878D82A}">
                    <a16:rowId xmlns:a16="http://schemas.microsoft.com/office/drawing/2014/main" val="2867991591"/>
                  </a:ext>
                </a:extLst>
              </a:tr>
              <a:tr h="318675">
                <a:tc>
                  <a:txBody>
                    <a:bodyPr/>
                    <a:lstStyle/>
                    <a:p>
                      <a:r>
                        <a:rPr lang="en-US" sz="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J1772 = Charger name</a:t>
                      </a:r>
                    </a:p>
                  </a:txBody>
                  <a:tcPr/>
                </a:tc>
                <a:extLst>
                  <a:ext uri="{0D108BD9-81ED-4DB2-BD59-A6C34878D82A}">
                    <a16:rowId xmlns:a16="http://schemas.microsoft.com/office/drawing/2014/main" val="757861127"/>
                  </a:ext>
                </a:extLst>
              </a:tr>
              <a:tr h="318675">
                <a:tc>
                  <a:txBody>
                    <a:bodyPr/>
                    <a:lstStyle/>
                    <a:p>
                      <a:r>
                        <a:rPr lang="en-US" sz="1200" dirty="0" err="1">
                          <a:solidFill>
                            <a:schemeClr val="tx2"/>
                          </a:solidFill>
                          <a:latin typeface="Helvetica Neue" panose="02000503000000020004" pitchFamily="2" charset="0"/>
                          <a:ea typeface="Helvetica Neue" panose="02000503000000020004" pitchFamily="2" charset="0"/>
                          <a:cs typeface="Helvetica Neue" panose="02000503000000020004" pitchFamily="2" charset="0"/>
                        </a:rPr>
                        <a:t>CHAdeMO</a:t>
                      </a:r>
                      <a:r>
                        <a:rPr lang="en-US" sz="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 = Trade name</a:t>
                      </a:r>
                    </a:p>
                  </a:txBody>
                  <a:tcPr/>
                </a:tc>
                <a:extLst>
                  <a:ext uri="{0D108BD9-81ED-4DB2-BD59-A6C34878D82A}">
                    <a16:rowId xmlns:a16="http://schemas.microsoft.com/office/drawing/2014/main" val="553572884"/>
                  </a:ext>
                </a:extLst>
              </a:tr>
            </a:tbl>
          </a:graphicData>
        </a:graphic>
      </p:graphicFrame>
      <p:sp>
        <p:nvSpPr>
          <p:cNvPr id="9" name="TextBox 8">
            <a:extLst>
              <a:ext uri="{FF2B5EF4-FFF2-40B4-BE49-F238E27FC236}">
                <a16:creationId xmlns:a16="http://schemas.microsoft.com/office/drawing/2014/main" id="{4181E0CC-554B-934B-8AA4-2BD56F7DF719}"/>
              </a:ext>
            </a:extLst>
          </p:cNvPr>
          <p:cNvSpPr txBox="1"/>
          <p:nvPr/>
        </p:nvSpPr>
        <p:spPr>
          <a:xfrm>
            <a:off x="1346198" y="5369349"/>
            <a:ext cx="2235200" cy="369332"/>
          </a:xfrm>
          <a:prstGeom prst="rect">
            <a:avLst/>
          </a:prstGeom>
          <a:noFill/>
        </p:spPr>
        <p:txBody>
          <a:bodyPr wrap="square" rtlCol="0">
            <a:spAutoFit/>
          </a:bodyPr>
          <a:lstStyle/>
          <a:p>
            <a:pPr algn="ctr"/>
            <a:r>
              <a:rPr lang="en-US">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AC Charger</a:t>
            </a:r>
            <a:endParaRPr lang="en-US"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16556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FC84F-E6AB-724E-AAA2-0B43D74941AE}"/>
              </a:ext>
            </a:extLst>
          </p:cNvPr>
          <p:cNvSpPr>
            <a:spLocks noGrp="1"/>
          </p:cNvSpPr>
          <p:nvPr>
            <p:ph type="title"/>
          </p:nvPr>
        </p:nvSpPr>
        <p:spPr/>
        <p:txBody>
          <a:bodyPr/>
          <a:lstStyle/>
          <a:p>
            <a:r>
              <a:rPr lang="en-US" dirty="0"/>
              <a:t>DC Fast Charging</a:t>
            </a:r>
          </a:p>
        </p:txBody>
      </p:sp>
      <p:sp>
        <p:nvSpPr>
          <p:cNvPr id="3" name="Content Placeholder 2">
            <a:extLst>
              <a:ext uri="{FF2B5EF4-FFF2-40B4-BE49-F238E27FC236}">
                <a16:creationId xmlns:a16="http://schemas.microsoft.com/office/drawing/2014/main" id="{EC353F51-FBE5-4F4F-B03A-E41B8FBD84F0}"/>
              </a:ext>
            </a:extLst>
          </p:cNvPr>
          <p:cNvSpPr>
            <a:spLocks noGrp="1"/>
          </p:cNvSpPr>
          <p:nvPr>
            <p:ph idx="1"/>
          </p:nvPr>
        </p:nvSpPr>
        <p:spPr>
          <a:xfrm>
            <a:off x="838200" y="1825625"/>
            <a:ext cx="5257800" cy="4351338"/>
          </a:xfrm>
        </p:spPr>
        <p:txBody>
          <a:bodyPr/>
          <a:lstStyle/>
          <a:p>
            <a:r>
              <a:rPr lang="en-US" dirty="0"/>
              <a:t>Most chargers deliver electricity as </a:t>
            </a:r>
            <a:r>
              <a:rPr lang="en-US" b="1" dirty="0"/>
              <a:t>AC</a:t>
            </a:r>
            <a:r>
              <a:rPr lang="en-US" dirty="0"/>
              <a:t>. </a:t>
            </a:r>
          </a:p>
          <a:p>
            <a:r>
              <a:rPr lang="en-US" dirty="0"/>
              <a:t>How fast your car can charge depends on how fast it can convert AC to DC</a:t>
            </a:r>
          </a:p>
          <a:p>
            <a:pPr lvl="1"/>
            <a:r>
              <a:rPr lang="en-US" dirty="0"/>
              <a:t>This can take anywhere from 4 to 12 hours with a level 2 charger</a:t>
            </a:r>
          </a:p>
          <a:p>
            <a:r>
              <a:rPr lang="en-US" b="1" dirty="0"/>
              <a:t>DC charging speeds up this process</a:t>
            </a:r>
            <a:r>
              <a:rPr lang="en-US" dirty="0"/>
              <a:t> by eliminating the need to convert</a:t>
            </a:r>
          </a:p>
          <a:p>
            <a:pPr lvl="1"/>
            <a:r>
              <a:rPr lang="en-US" dirty="0"/>
              <a:t>Most cars are capable of charging 80% in 1 hour.</a:t>
            </a:r>
          </a:p>
          <a:p>
            <a:r>
              <a:rPr lang="en-US" dirty="0"/>
              <a:t>3 types of DC Fast Charging:</a:t>
            </a:r>
          </a:p>
          <a:p>
            <a:pPr lvl="1"/>
            <a:r>
              <a:rPr lang="en-US" dirty="0">
                <a:solidFill>
                  <a:schemeClr val="accent2"/>
                </a:solidFill>
              </a:rPr>
              <a:t>CHAdeMO</a:t>
            </a:r>
          </a:p>
          <a:p>
            <a:pPr lvl="1"/>
            <a:r>
              <a:rPr lang="en-US" dirty="0">
                <a:solidFill>
                  <a:schemeClr val="accent2"/>
                </a:solidFill>
              </a:rPr>
              <a:t>Combined Charging System (CCS)</a:t>
            </a:r>
          </a:p>
          <a:p>
            <a:pPr lvl="1"/>
            <a:r>
              <a:rPr lang="en-US" dirty="0">
                <a:solidFill>
                  <a:schemeClr val="accent2"/>
                </a:solidFill>
              </a:rPr>
              <a:t>Tesla Supercharger</a:t>
            </a:r>
          </a:p>
        </p:txBody>
      </p:sp>
      <p:pic>
        <p:nvPicPr>
          <p:cNvPr id="6" name="Picture 5">
            <a:extLst>
              <a:ext uri="{FF2B5EF4-FFF2-40B4-BE49-F238E27FC236}">
                <a16:creationId xmlns:a16="http://schemas.microsoft.com/office/drawing/2014/main" id="{953CCF4E-921D-E04B-B962-2822D12B96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1300480"/>
            <a:ext cx="5977018" cy="4747529"/>
          </a:xfrm>
          <a:prstGeom prst="rect">
            <a:avLst/>
          </a:prstGeom>
        </p:spPr>
      </p:pic>
    </p:spTree>
    <p:extLst>
      <p:ext uri="{BB962C8B-B14F-4D97-AF65-F5344CB8AC3E}">
        <p14:creationId xmlns:p14="http://schemas.microsoft.com/office/powerpoint/2010/main" val="3600343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4F40E-6D00-894C-98C9-18B82993F910}"/>
              </a:ext>
            </a:extLst>
          </p:cNvPr>
          <p:cNvSpPr>
            <a:spLocks noGrp="1"/>
          </p:cNvSpPr>
          <p:nvPr>
            <p:ph type="title"/>
          </p:nvPr>
        </p:nvSpPr>
        <p:spPr/>
        <p:txBody>
          <a:bodyPr/>
          <a:lstStyle/>
          <a:p>
            <a:r>
              <a:rPr lang="en-US" dirty="0"/>
              <a:t>Cycle Life</a:t>
            </a:r>
          </a:p>
        </p:txBody>
      </p:sp>
      <p:sp>
        <p:nvSpPr>
          <p:cNvPr id="3" name="Content Placeholder 2">
            <a:extLst>
              <a:ext uri="{FF2B5EF4-FFF2-40B4-BE49-F238E27FC236}">
                <a16:creationId xmlns:a16="http://schemas.microsoft.com/office/drawing/2014/main" id="{5CEA0EF8-24EE-834F-84C0-636A9EF7474B}"/>
              </a:ext>
            </a:extLst>
          </p:cNvPr>
          <p:cNvSpPr>
            <a:spLocks noGrp="1"/>
          </p:cNvSpPr>
          <p:nvPr>
            <p:ph idx="1"/>
          </p:nvPr>
        </p:nvSpPr>
        <p:spPr>
          <a:xfrm>
            <a:off x="838200" y="1702673"/>
            <a:ext cx="10515600" cy="4351338"/>
          </a:xfrm>
        </p:spPr>
        <p:txBody>
          <a:bodyPr/>
          <a:lstStyle/>
          <a:p>
            <a:r>
              <a:rPr lang="en-US" dirty="0"/>
              <a:t>Cycle life is the number of </a:t>
            </a:r>
            <a:r>
              <a:rPr lang="en-US" dirty="0">
                <a:solidFill>
                  <a:schemeClr val="accent2"/>
                </a:solidFill>
              </a:rPr>
              <a:t>complete charge and discharge cycles </a:t>
            </a:r>
            <a:r>
              <a:rPr lang="en-US" dirty="0"/>
              <a:t>the battery can complete before capacity falls below 80%.</a:t>
            </a:r>
          </a:p>
          <a:p>
            <a:r>
              <a:rPr lang="en-US" dirty="0"/>
              <a:t>Fast charging is convenient, but too often can damage the battery</a:t>
            </a:r>
          </a:p>
          <a:p>
            <a:r>
              <a:rPr lang="en-US" dirty="0"/>
              <a:t>Consecutive fast charging can reduce the battery’s capacity, and shorten its life</a:t>
            </a:r>
          </a:p>
        </p:txBody>
      </p:sp>
      <p:pic>
        <p:nvPicPr>
          <p:cNvPr id="6" name="Picture 5">
            <a:extLst>
              <a:ext uri="{FF2B5EF4-FFF2-40B4-BE49-F238E27FC236}">
                <a16:creationId xmlns:a16="http://schemas.microsoft.com/office/drawing/2014/main" id="{961FD348-450A-8642-B067-93D0FD3DCB70}"/>
              </a:ext>
            </a:extLst>
          </p:cNvPr>
          <p:cNvPicPr>
            <a:picLocks noChangeAspect="1"/>
          </p:cNvPicPr>
          <p:nvPr/>
        </p:nvPicPr>
        <p:blipFill>
          <a:blip r:embed="rId3"/>
          <a:stretch>
            <a:fillRect/>
          </a:stretch>
        </p:blipFill>
        <p:spPr>
          <a:xfrm>
            <a:off x="2909304" y="3164521"/>
            <a:ext cx="5701297" cy="3089530"/>
          </a:xfrm>
          <a:prstGeom prst="rect">
            <a:avLst/>
          </a:prstGeom>
        </p:spPr>
      </p:pic>
      <p:sp>
        <p:nvSpPr>
          <p:cNvPr id="7" name="TextBox 6">
            <a:extLst>
              <a:ext uri="{FF2B5EF4-FFF2-40B4-BE49-F238E27FC236}">
                <a16:creationId xmlns:a16="http://schemas.microsoft.com/office/drawing/2014/main" id="{4D931466-7B22-1C42-8DB6-BBF0D114E95D}"/>
              </a:ext>
            </a:extLst>
          </p:cNvPr>
          <p:cNvSpPr txBox="1"/>
          <p:nvPr/>
        </p:nvSpPr>
        <p:spPr>
          <a:xfrm>
            <a:off x="5072418" y="6023074"/>
            <a:ext cx="2047163" cy="307777"/>
          </a:xfrm>
          <a:prstGeom prst="rect">
            <a:avLst/>
          </a:prstGeom>
          <a:solidFill>
            <a:schemeClr val="bg1"/>
          </a:solidFill>
        </p:spPr>
        <p:txBody>
          <a:bodyPr wrap="none" rtlCol="0">
            <a:spAutoFit/>
          </a:bodyPr>
          <a:lstStyle/>
          <a:p>
            <a:pPr algn="ctr"/>
            <a:r>
              <a:rPr lang="en-US" sz="1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Depth of Discharge (%)</a:t>
            </a:r>
          </a:p>
        </p:txBody>
      </p:sp>
    </p:spTree>
    <p:extLst>
      <p:ext uri="{BB962C8B-B14F-4D97-AF65-F5344CB8AC3E}">
        <p14:creationId xmlns:p14="http://schemas.microsoft.com/office/powerpoint/2010/main" val="2497775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4EC1-6199-FC48-A17F-CD2901D2F9F0}"/>
              </a:ext>
            </a:extLst>
          </p:cNvPr>
          <p:cNvSpPr>
            <a:spLocks noGrp="1"/>
          </p:cNvSpPr>
          <p:nvPr>
            <p:ph type="title"/>
          </p:nvPr>
        </p:nvSpPr>
        <p:spPr/>
        <p:txBody>
          <a:bodyPr/>
          <a:lstStyle/>
          <a:p>
            <a:r>
              <a:rPr lang="en-US" dirty="0" err="1"/>
              <a:t>CHAdeMO</a:t>
            </a:r>
            <a:r>
              <a:rPr lang="en-US" dirty="0"/>
              <a:t> DC Fast Charger</a:t>
            </a:r>
          </a:p>
        </p:txBody>
      </p:sp>
      <p:sp>
        <p:nvSpPr>
          <p:cNvPr id="3" name="Content Placeholder 2">
            <a:extLst>
              <a:ext uri="{FF2B5EF4-FFF2-40B4-BE49-F238E27FC236}">
                <a16:creationId xmlns:a16="http://schemas.microsoft.com/office/drawing/2014/main" id="{0DF74936-5DC1-3D40-B73A-A5298D3AF9FA}"/>
              </a:ext>
            </a:extLst>
          </p:cNvPr>
          <p:cNvSpPr>
            <a:spLocks noGrp="1"/>
          </p:cNvSpPr>
          <p:nvPr>
            <p:ph idx="1"/>
          </p:nvPr>
        </p:nvSpPr>
        <p:spPr>
          <a:xfrm>
            <a:off x="562100" y="1825625"/>
            <a:ext cx="5814950" cy="4351338"/>
          </a:xfrm>
        </p:spPr>
        <p:txBody>
          <a:bodyPr/>
          <a:lstStyle/>
          <a:p>
            <a:r>
              <a:rPr lang="en-US" dirty="0" err="1"/>
              <a:t>CHAdeMO</a:t>
            </a:r>
            <a:r>
              <a:rPr lang="en-US" dirty="0"/>
              <a:t> is the trade name of the device used to provide DC charging. </a:t>
            </a:r>
          </a:p>
          <a:p>
            <a:r>
              <a:rPr lang="en-US" dirty="0"/>
              <a:t>Developed by the </a:t>
            </a:r>
            <a:r>
              <a:rPr lang="en-US" dirty="0" err="1"/>
              <a:t>CHAdeMO</a:t>
            </a:r>
            <a:r>
              <a:rPr lang="en-US" dirty="0"/>
              <a:t> Association</a:t>
            </a:r>
          </a:p>
          <a:p>
            <a:r>
              <a:rPr lang="en-US" dirty="0"/>
              <a:t>25,300 chargers world-wide (2019)</a:t>
            </a:r>
          </a:p>
          <a:p>
            <a:pPr lvl="1"/>
            <a:r>
              <a:rPr lang="en-US" dirty="0"/>
              <a:t>9,200 – Europe</a:t>
            </a:r>
          </a:p>
          <a:p>
            <a:pPr lvl="1"/>
            <a:r>
              <a:rPr lang="en-US" dirty="0"/>
              <a:t>3,200 – North America</a:t>
            </a:r>
          </a:p>
          <a:p>
            <a:pPr lvl="1"/>
            <a:r>
              <a:rPr lang="en-US" dirty="0"/>
              <a:t>5,000 – Asia</a:t>
            </a:r>
          </a:p>
          <a:p>
            <a:pPr lvl="1"/>
            <a:r>
              <a:rPr lang="en-US" dirty="0"/>
              <a:t>7,600 – Japan</a:t>
            </a:r>
          </a:p>
          <a:p>
            <a:pPr lvl="1"/>
            <a:r>
              <a:rPr lang="en-US" dirty="0"/>
              <a:t>300 – Other</a:t>
            </a:r>
          </a:p>
          <a:p>
            <a:r>
              <a:rPr lang="en-US" dirty="0"/>
              <a:t>Chargers are the same everywhere – you can travel the world with your EV!</a:t>
            </a:r>
          </a:p>
        </p:txBody>
      </p:sp>
      <p:pic>
        <p:nvPicPr>
          <p:cNvPr id="6" name="Picture 5">
            <a:extLst>
              <a:ext uri="{FF2B5EF4-FFF2-40B4-BE49-F238E27FC236}">
                <a16:creationId xmlns:a16="http://schemas.microsoft.com/office/drawing/2014/main" id="{5CE1EB15-A4AD-7F4E-9F10-BBD6660A8A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075252"/>
            <a:ext cx="812797" cy="814433"/>
          </a:xfrm>
          <a:prstGeom prst="rect">
            <a:avLst/>
          </a:prstGeom>
        </p:spPr>
      </p:pic>
      <p:pic>
        <p:nvPicPr>
          <p:cNvPr id="10" name="Picture 9" descr="A close up of a map&#10;&#10;Description automatically generated">
            <a:extLst>
              <a:ext uri="{FF2B5EF4-FFF2-40B4-BE49-F238E27FC236}">
                <a16:creationId xmlns:a16="http://schemas.microsoft.com/office/drawing/2014/main" id="{29992509-2C31-6243-A5E7-13C9DBF283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7049" y="2208607"/>
            <a:ext cx="5814951" cy="3636614"/>
          </a:xfrm>
          <a:prstGeom prst="rect">
            <a:avLst/>
          </a:prstGeom>
        </p:spPr>
      </p:pic>
    </p:spTree>
    <p:extLst>
      <p:ext uri="{BB962C8B-B14F-4D97-AF65-F5344CB8AC3E}">
        <p14:creationId xmlns:p14="http://schemas.microsoft.com/office/powerpoint/2010/main" val="3086713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3182A-D656-184E-9139-8734D6DAFE7F}"/>
              </a:ext>
            </a:extLst>
          </p:cNvPr>
          <p:cNvSpPr>
            <a:spLocks noGrp="1"/>
          </p:cNvSpPr>
          <p:nvPr>
            <p:ph type="title"/>
          </p:nvPr>
        </p:nvSpPr>
        <p:spPr/>
        <p:txBody>
          <a:bodyPr/>
          <a:lstStyle/>
          <a:p>
            <a:r>
              <a:rPr lang="en-US" dirty="0"/>
              <a:t>Combined Charging System (CCS) DC Fast Charger</a:t>
            </a:r>
          </a:p>
        </p:txBody>
      </p:sp>
      <p:sp>
        <p:nvSpPr>
          <p:cNvPr id="3" name="Content Placeholder 2">
            <a:extLst>
              <a:ext uri="{FF2B5EF4-FFF2-40B4-BE49-F238E27FC236}">
                <a16:creationId xmlns:a16="http://schemas.microsoft.com/office/drawing/2014/main" id="{6C795A3C-9D91-2F48-B7FB-5CABC5031723}"/>
              </a:ext>
            </a:extLst>
          </p:cNvPr>
          <p:cNvSpPr>
            <a:spLocks noGrp="1"/>
          </p:cNvSpPr>
          <p:nvPr>
            <p:ph idx="1"/>
          </p:nvPr>
        </p:nvSpPr>
        <p:spPr/>
        <p:txBody>
          <a:bodyPr/>
          <a:lstStyle/>
          <a:p>
            <a:r>
              <a:rPr lang="en-US" dirty="0"/>
              <a:t>Developed by the SAE J1772 committee</a:t>
            </a:r>
          </a:p>
          <a:p>
            <a:r>
              <a:rPr lang="en-US" dirty="0"/>
              <a:t>CCS is an extension of the Level 1 and 2 J1772 charger</a:t>
            </a:r>
          </a:p>
          <a:p>
            <a:r>
              <a:rPr lang="en-US" dirty="0"/>
              <a:t>CCS is supported by the following EV manufacturers:</a:t>
            </a:r>
          </a:p>
          <a:p>
            <a:pPr lvl="1"/>
            <a:r>
              <a:rPr lang="en-US" dirty="0"/>
              <a:t>Jaguar</a:t>
            </a:r>
          </a:p>
          <a:p>
            <a:pPr lvl="1"/>
            <a:r>
              <a:rPr lang="en-US" dirty="0"/>
              <a:t>Volkswagen</a:t>
            </a:r>
          </a:p>
          <a:p>
            <a:pPr lvl="1"/>
            <a:r>
              <a:rPr lang="en-US" dirty="0"/>
              <a:t>General Motors</a:t>
            </a:r>
          </a:p>
          <a:p>
            <a:pPr lvl="1"/>
            <a:r>
              <a:rPr lang="en-US" dirty="0"/>
              <a:t>BMW</a:t>
            </a:r>
          </a:p>
          <a:p>
            <a:pPr lvl="1"/>
            <a:r>
              <a:rPr lang="en-US" dirty="0"/>
              <a:t>Ford</a:t>
            </a:r>
          </a:p>
          <a:p>
            <a:pPr lvl="1"/>
            <a:r>
              <a:rPr lang="en-US" dirty="0"/>
              <a:t>Tesla</a:t>
            </a:r>
          </a:p>
          <a:p>
            <a:pPr lvl="1"/>
            <a:r>
              <a:rPr lang="en-US" dirty="0"/>
              <a:t>Kia</a:t>
            </a:r>
          </a:p>
          <a:p>
            <a:pPr lvl="1"/>
            <a:r>
              <a:rPr lang="en-US" dirty="0"/>
              <a:t>Hyundai</a:t>
            </a:r>
          </a:p>
        </p:txBody>
      </p:sp>
      <p:sp>
        <p:nvSpPr>
          <p:cNvPr id="5" name="Slide Number Placeholder 4">
            <a:extLst>
              <a:ext uri="{FF2B5EF4-FFF2-40B4-BE49-F238E27FC236}">
                <a16:creationId xmlns:a16="http://schemas.microsoft.com/office/drawing/2014/main" id="{E23B7C95-314D-914D-AD17-52D013A1BC47}"/>
              </a:ext>
            </a:extLst>
          </p:cNvPr>
          <p:cNvSpPr>
            <a:spLocks noGrp="1"/>
          </p:cNvSpPr>
          <p:nvPr>
            <p:ph type="sldNum" sz="quarter" idx="12"/>
          </p:nvPr>
        </p:nvSpPr>
        <p:spPr/>
        <p:txBody>
          <a:bodyPr/>
          <a:lstStyle/>
          <a:p>
            <a:fld id="{F60E4191-B049-AF4C-B31B-63DAE0652CDF}" type="slidenum">
              <a:rPr lang="en-US" smtClean="0"/>
              <a:pPr/>
              <a:t>15</a:t>
            </a:fld>
            <a:endParaRPr lang="en-US" dirty="0"/>
          </a:p>
        </p:txBody>
      </p:sp>
      <p:pic>
        <p:nvPicPr>
          <p:cNvPr id="7" name="Picture 6">
            <a:extLst>
              <a:ext uri="{FF2B5EF4-FFF2-40B4-BE49-F238E27FC236}">
                <a16:creationId xmlns:a16="http://schemas.microsoft.com/office/drawing/2014/main" id="{484765E6-133E-4243-86AA-AE94FD49807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5800298"/>
            <a:ext cx="812797" cy="1112108"/>
          </a:xfrm>
          <a:prstGeom prst="rect">
            <a:avLst/>
          </a:prstGeom>
        </p:spPr>
      </p:pic>
      <p:pic>
        <p:nvPicPr>
          <p:cNvPr id="8" name="Picture 7">
            <a:extLst>
              <a:ext uri="{FF2B5EF4-FFF2-40B4-BE49-F238E27FC236}">
                <a16:creationId xmlns:a16="http://schemas.microsoft.com/office/drawing/2014/main" id="{ADCAD17F-7357-F645-9042-E90F58E5137C}"/>
              </a:ext>
            </a:extLst>
          </p:cNvPr>
          <p:cNvPicPr>
            <a:picLocks noChangeAspect="1"/>
          </p:cNvPicPr>
          <p:nvPr/>
        </p:nvPicPr>
        <p:blipFill>
          <a:blip r:embed="rId3"/>
          <a:stretch>
            <a:fillRect/>
          </a:stretch>
        </p:blipFill>
        <p:spPr>
          <a:xfrm>
            <a:off x="6804561" y="3279482"/>
            <a:ext cx="5387439" cy="3578518"/>
          </a:xfrm>
          <a:prstGeom prst="rect">
            <a:avLst/>
          </a:prstGeom>
        </p:spPr>
      </p:pic>
    </p:spTree>
    <p:extLst>
      <p:ext uri="{BB962C8B-B14F-4D97-AF65-F5344CB8AC3E}">
        <p14:creationId xmlns:p14="http://schemas.microsoft.com/office/powerpoint/2010/main" val="476735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1FBC-2667-C248-BD42-437AE8406083}"/>
              </a:ext>
            </a:extLst>
          </p:cNvPr>
          <p:cNvSpPr>
            <a:spLocks noGrp="1"/>
          </p:cNvSpPr>
          <p:nvPr>
            <p:ph type="title"/>
          </p:nvPr>
        </p:nvSpPr>
        <p:spPr/>
        <p:txBody>
          <a:bodyPr/>
          <a:lstStyle/>
          <a:p>
            <a:r>
              <a:rPr lang="en-US" dirty="0"/>
              <a:t>Tesla Supercharger DC Fast Charger</a:t>
            </a:r>
          </a:p>
        </p:txBody>
      </p:sp>
      <p:sp>
        <p:nvSpPr>
          <p:cNvPr id="3" name="Content Placeholder 2">
            <a:extLst>
              <a:ext uri="{FF2B5EF4-FFF2-40B4-BE49-F238E27FC236}">
                <a16:creationId xmlns:a16="http://schemas.microsoft.com/office/drawing/2014/main" id="{8316687E-3204-8C4C-A652-CC7218707350}"/>
              </a:ext>
            </a:extLst>
          </p:cNvPr>
          <p:cNvSpPr>
            <a:spLocks noGrp="1"/>
          </p:cNvSpPr>
          <p:nvPr>
            <p:ph idx="1"/>
          </p:nvPr>
        </p:nvSpPr>
        <p:spPr>
          <a:xfrm>
            <a:off x="838200" y="1337733"/>
            <a:ext cx="10515600" cy="4839230"/>
          </a:xfrm>
        </p:spPr>
        <p:txBody>
          <a:bodyPr/>
          <a:lstStyle/>
          <a:p>
            <a:r>
              <a:rPr lang="en-US" dirty="0"/>
              <a:t>Tesla Supercharger DC Fast Charging network was developed by Tesla</a:t>
            </a:r>
          </a:p>
          <a:p>
            <a:r>
              <a:rPr lang="en-US" dirty="0"/>
              <a:t>This system is only compatible with Tesla cars  (unless you have an adapter)</a:t>
            </a:r>
          </a:p>
          <a:p>
            <a:pPr lvl="1"/>
            <a:r>
              <a:rPr lang="en-US" dirty="0"/>
              <a:t>AC Tesla chargers are compatible with other EVs with the appropriate adapter</a:t>
            </a:r>
          </a:p>
        </p:txBody>
      </p:sp>
      <p:pic>
        <p:nvPicPr>
          <p:cNvPr id="7" name="Picture 6">
            <a:extLst>
              <a:ext uri="{FF2B5EF4-FFF2-40B4-BE49-F238E27FC236}">
                <a16:creationId xmlns:a16="http://schemas.microsoft.com/office/drawing/2014/main" id="{9200E08F-88A4-134A-B9B2-D25DF05543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141786"/>
            <a:ext cx="812797" cy="727503"/>
          </a:xfrm>
          <a:prstGeom prst="rect">
            <a:avLst/>
          </a:prstGeom>
        </p:spPr>
      </p:pic>
      <p:pic>
        <p:nvPicPr>
          <p:cNvPr id="8" name="Picture 7">
            <a:extLst>
              <a:ext uri="{FF2B5EF4-FFF2-40B4-BE49-F238E27FC236}">
                <a16:creationId xmlns:a16="http://schemas.microsoft.com/office/drawing/2014/main" id="{50065773-F7F6-DB44-9C02-D8337429CE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97657" y="2994044"/>
            <a:ext cx="4380404" cy="2918444"/>
          </a:xfrm>
          <a:prstGeom prst="rect">
            <a:avLst/>
          </a:prstGeom>
        </p:spPr>
      </p:pic>
      <p:pic>
        <p:nvPicPr>
          <p:cNvPr id="10" name="Picture 9" descr="A close up of a map&#10;&#10;Description automatically generated">
            <a:extLst>
              <a:ext uri="{FF2B5EF4-FFF2-40B4-BE49-F238E27FC236}">
                <a16:creationId xmlns:a16="http://schemas.microsoft.com/office/drawing/2014/main" id="{CB71138E-6E84-9F4F-ACF6-38E364844AF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3939" y="2994044"/>
            <a:ext cx="5222479" cy="2918444"/>
          </a:xfrm>
          <a:prstGeom prst="rect">
            <a:avLst/>
          </a:prstGeom>
        </p:spPr>
      </p:pic>
    </p:spTree>
    <p:extLst>
      <p:ext uri="{BB962C8B-B14F-4D97-AF65-F5344CB8AC3E}">
        <p14:creationId xmlns:p14="http://schemas.microsoft.com/office/powerpoint/2010/main" val="73763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94877F5F-1B97-934F-AC61-6438ED4CA0B4}"/>
              </a:ext>
            </a:extLst>
          </p:cNvPr>
          <p:cNvPicPr>
            <a:picLocks noChangeAspect="1"/>
          </p:cNvPicPr>
          <p:nvPr/>
        </p:nvPicPr>
        <p:blipFill>
          <a:blip r:embed="rId3"/>
          <a:srcRect/>
          <a:stretch/>
        </p:blipFill>
        <p:spPr>
          <a:xfrm>
            <a:off x="8880478" y="1640114"/>
            <a:ext cx="3136425" cy="4099421"/>
          </a:xfrm>
          <a:prstGeom prst="rect">
            <a:avLst/>
          </a:prstGeom>
        </p:spPr>
      </p:pic>
      <p:pic>
        <p:nvPicPr>
          <p:cNvPr id="7" name="Content Placeholder 6">
            <a:extLst>
              <a:ext uri="{FF2B5EF4-FFF2-40B4-BE49-F238E27FC236}">
                <a16:creationId xmlns:a16="http://schemas.microsoft.com/office/drawing/2014/main" id="{88134F3D-73AD-E141-8405-31F93749E05C}"/>
              </a:ext>
            </a:extLst>
          </p:cNvPr>
          <p:cNvPicPr>
            <a:picLocks noGrp="1" noChangeAspect="1"/>
          </p:cNvPicPr>
          <p:nvPr>
            <p:ph idx="1"/>
          </p:nvPr>
        </p:nvPicPr>
        <p:blipFill rotWithShape="1">
          <a:blip r:embed="rId4"/>
          <a:srcRect t="26590" r="28612" b="18573"/>
          <a:stretch/>
        </p:blipFill>
        <p:spPr>
          <a:xfrm>
            <a:off x="1550855" y="1303857"/>
            <a:ext cx="5813692" cy="4978063"/>
          </a:xfrm>
        </p:spPr>
      </p:pic>
      <p:pic>
        <p:nvPicPr>
          <p:cNvPr id="9" name="Picture 8" descr="A close up of a map&#10;&#10;Description automatically generated">
            <a:extLst>
              <a:ext uri="{FF2B5EF4-FFF2-40B4-BE49-F238E27FC236}">
                <a16:creationId xmlns:a16="http://schemas.microsoft.com/office/drawing/2014/main" id="{860EA973-484B-5E47-83EB-3C0AD924328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55528" y="6356352"/>
            <a:ext cx="3680944" cy="417411"/>
          </a:xfrm>
          <a:prstGeom prst="rect">
            <a:avLst/>
          </a:prstGeom>
        </p:spPr>
      </p:pic>
      <p:sp>
        <p:nvSpPr>
          <p:cNvPr id="3" name="Rectangle 2">
            <a:extLst>
              <a:ext uri="{FF2B5EF4-FFF2-40B4-BE49-F238E27FC236}">
                <a16:creationId xmlns:a16="http://schemas.microsoft.com/office/drawing/2014/main" id="{941516D7-C11D-194A-9862-0A58E114AEFE}"/>
              </a:ext>
            </a:extLst>
          </p:cNvPr>
          <p:cNvSpPr/>
          <p:nvPr/>
        </p:nvSpPr>
        <p:spPr>
          <a:xfrm>
            <a:off x="9611834" y="3611006"/>
            <a:ext cx="1890823" cy="1606880"/>
          </a:xfrm>
          <a:prstGeom prst="rect">
            <a:avLst/>
          </a:prstGeom>
          <a:noFill/>
          <a:ln w="28575">
            <a:solidFill>
              <a:srgbClr val="78A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BFB5FF7-C40C-394B-A913-5418889D23A6}"/>
              </a:ext>
            </a:extLst>
          </p:cNvPr>
          <p:cNvSpPr txBox="1">
            <a:spLocks/>
          </p:cNvSpPr>
          <p:nvPr/>
        </p:nvSpPr>
        <p:spPr>
          <a:xfrm>
            <a:off x="838200" y="365127"/>
            <a:ext cx="10515600" cy="938731"/>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rgbClr val="0182A9"/>
                </a:solidFill>
                <a:latin typeface="Helvetica Neue" charset="0"/>
                <a:ea typeface="Helvetica Neue" charset="0"/>
                <a:cs typeface="Helvetica Neue" charset="0"/>
              </a:defRPr>
            </a:lvl1pPr>
          </a:lstStyle>
          <a:p>
            <a:r>
              <a:rPr lang="en-US" dirty="0">
                <a:solidFill>
                  <a:srgbClr val="2F998D"/>
                </a:solidFill>
                <a:latin typeface="Helvetica Neue" panose="02000503000000020004" pitchFamily="2" charset="0"/>
                <a:ea typeface="Helvetica Neue" panose="02000503000000020004" pitchFamily="2" charset="0"/>
                <a:cs typeface="Helvetica Neue" panose="02000503000000020004" pitchFamily="2" charset="0"/>
              </a:rPr>
              <a:t>Current and Future Tesla Charging Station Locations (2024)</a:t>
            </a:r>
          </a:p>
        </p:txBody>
      </p:sp>
      <p:cxnSp>
        <p:nvCxnSpPr>
          <p:cNvPr id="13" name="Straight Connector 12">
            <a:extLst>
              <a:ext uri="{FF2B5EF4-FFF2-40B4-BE49-F238E27FC236}">
                <a16:creationId xmlns:a16="http://schemas.microsoft.com/office/drawing/2014/main" id="{23AC6035-3D7A-924C-B1DD-172244DE8B77}"/>
              </a:ext>
            </a:extLst>
          </p:cNvPr>
          <p:cNvCxnSpPr>
            <a:cxnSpLocks/>
          </p:cNvCxnSpPr>
          <p:nvPr/>
        </p:nvCxnSpPr>
        <p:spPr>
          <a:xfrm flipH="1" flipV="1">
            <a:off x="7364546" y="1303858"/>
            <a:ext cx="2247290" cy="2307150"/>
          </a:xfrm>
          <a:prstGeom prst="line">
            <a:avLst/>
          </a:prstGeom>
          <a:ln w="28575">
            <a:solidFill>
              <a:srgbClr val="78A12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3DBF940-F33F-E142-95CD-32ACC1A76F6C}"/>
              </a:ext>
            </a:extLst>
          </p:cNvPr>
          <p:cNvCxnSpPr>
            <a:cxnSpLocks/>
          </p:cNvCxnSpPr>
          <p:nvPr/>
        </p:nvCxnSpPr>
        <p:spPr>
          <a:xfrm flipH="1">
            <a:off x="7364546" y="5217886"/>
            <a:ext cx="2247288" cy="1064035"/>
          </a:xfrm>
          <a:prstGeom prst="line">
            <a:avLst/>
          </a:prstGeom>
          <a:ln w="28575">
            <a:solidFill>
              <a:srgbClr val="78A12E"/>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BD1577F-F34C-864F-8F60-D4F6F5ADDAD8}"/>
              </a:ext>
            </a:extLst>
          </p:cNvPr>
          <p:cNvSpPr/>
          <p:nvPr/>
        </p:nvSpPr>
        <p:spPr>
          <a:xfrm>
            <a:off x="1550854" y="1303858"/>
            <a:ext cx="5813692" cy="4978063"/>
          </a:xfrm>
          <a:prstGeom prst="rect">
            <a:avLst/>
          </a:prstGeom>
          <a:noFill/>
          <a:ln w="28575">
            <a:solidFill>
              <a:srgbClr val="78A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6027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D7341C2-CED4-8A4D-A72E-E5E4F6701F25}"/>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D088D813-7A82-9A49-9674-11E93AF13600}"/>
              </a:ext>
            </a:extLst>
          </p:cNvPr>
          <p:cNvSpPr>
            <a:spLocks noGrp="1"/>
          </p:cNvSpPr>
          <p:nvPr>
            <p:ph type="sldNum" sz="quarter" idx="12"/>
          </p:nvPr>
        </p:nvSpPr>
        <p:spPr/>
        <p:txBody>
          <a:bodyPr/>
          <a:lstStyle/>
          <a:p>
            <a:fld id="{F60E4191-B049-AF4C-B31B-63DAE0652CDF}" type="slidenum">
              <a:rPr lang="en-US" smtClean="0"/>
              <a:pPr/>
              <a:t>18</a:t>
            </a:fld>
            <a:endParaRPr lang="en-US" dirty="0"/>
          </a:p>
        </p:txBody>
      </p:sp>
      <p:pic>
        <p:nvPicPr>
          <p:cNvPr id="2" name="Picture 1">
            <a:extLst>
              <a:ext uri="{FF2B5EF4-FFF2-40B4-BE49-F238E27FC236}">
                <a16:creationId xmlns:a16="http://schemas.microsoft.com/office/drawing/2014/main" id="{05F7943A-42EA-CF4B-AF42-754424C338AE}"/>
              </a:ext>
            </a:extLst>
          </p:cNvPr>
          <p:cNvPicPr>
            <a:picLocks noChangeAspect="1"/>
          </p:cNvPicPr>
          <p:nvPr/>
        </p:nvPicPr>
        <p:blipFill>
          <a:blip r:embed="rId3"/>
          <a:stretch>
            <a:fillRect/>
          </a:stretch>
        </p:blipFill>
        <p:spPr>
          <a:xfrm>
            <a:off x="0" y="3344"/>
            <a:ext cx="12191999" cy="6854656"/>
          </a:xfrm>
          <a:prstGeom prst="rect">
            <a:avLst/>
          </a:prstGeom>
        </p:spPr>
      </p:pic>
    </p:spTree>
    <p:extLst>
      <p:ext uri="{BB962C8B-B14F-4D97-AF65-F5344CB8AC3E}">
        <p14:creationId xmlns:p14="http://schemas.microsoft.com/office/powerpoint/2010/main" val="1900470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F977F-8BD0-F94A-9814-4F8B548B25EA}"/>
              </a:ext>
            </a:extLst>
          </p:cNvPr>
          <p:cNvSpPr>
            <a:spLocks noGrp="1"/>
          </p:cNvSpPr>
          <p:nvPr>
            <p:ph type="title"/>
          </p:nvPr>
        </p:nvSpPr>
        <p:spPr/>
        <p:txBody>
          <a:bodyPr/>
          <a:lstStyle/>
          <a:p>
            <a:r>
              <a:rPr lang="en-US" dirty="0" err="1"/>
              <a:t>PlugShare</a:t>
            </a:r>
            <a:endParaRPr lang="en-US" dirty="0"/>
          </a:p>
        </p:txBody>
      </p:sp>
      <p:sp>
        <p:nvSpPr>
          <p:cNvPr id="3" name="Content Placeholder 2">
            <a:extLst>
              <a:ext uri="{FF2B5EF4-FFF2-40B4-BE49-F238E27FC236}">
                <a16:creationId xmlns:a16="http://schemas.microsoft.com/office/drawing/2014/main" id="{805BA9A2-1212-9249-BB37-1D4E43A23CCF}"/>
              </a:ext>
            </a:extLst>
          </p:cNvPr>
          <p:cNvSpPr>
            <a:spLocks noGrp="1"/>
          </p:cNvSpPr>
          <p:nvPr>
            <p:ph idx="1"/>
          </p:nvPr>
        </p:nvSpPr>
        <p:spPr>
          <a:xfrm>
            <a:off x="838199" y="1544175"/>
            <a:ext cx="7199489" cy="4351338"/>
          </a:xfrm>
        </p:spPr>
        <p:txBody>
          <a:bodyPr/>
          <a:lstStyle/>
          <a:p>
            <a:r>
              <a:rPr lang="en-US" dirty="0"/>
              <a:t>What is </a:t>
            </a:r>
            <a:r>
              <a:rPr lang="en-US" dirty="0" err="1"/>
              <a:t>Plugshare</a:t>
            </a:r>
            <a:r>
              <a:rPr lang="en-US" dirty="0"/>
              <a:t>? An interactive website that shows all public and private charging stations all over the world!</a:t>
            </a:r>
          </a:p>
          <a:p>
            <a:r>
              <a:rPr lang="en-US" dirty="0"/>
              <a:t>Includes the charger’s rating, charging level, charger type, network the charger is connected to, and more.</a:t>
            </a:r>
          </a:p>
          <a:p>
            <a:r>
              <a:rPr lang="en-US" dirty="0"/>
              <a:t>Share your own personal charger with other EV users.</a:t>
            </a:r>
          </a:p>
          <a:p>
            <a:r>
              <a:rPr lang="en-US" dirty="0"/>
              <a:t>Plan your trip with the app. Find where stations are and plan when you need to recharge.</a:t>
            </a:r>
          </a:p>
        </p:txBody>
      </p:sp>
      <p:pic>
        <p:nvPicPr>
          <p:cNvPr id="7" name="Picture 6" descr="A screenshot of a cell phone&#10;&#10;Description automatically generated">
            <a:extLst>
              <a:ext uri="{FF2B5EF4-FFF2-40B4-BE49-F238E27FC236}">
                <a16:creationId xmlns:a16="http://schemas.microsoft.com/office/drawing/2014/main" id="{9B7DC572-37B5-1640-A1A1-BAC63860428F}"/>
              </a:ext>
            </a:extLst>
          </p:cNvPr>
          <p:cNvPicPr>
            <a:picLocks noChangeAspect="1"/>
          </p:cNvPicPr>
          <p:nvPr/>
        </p:nvPicPr>
        <p:blipFill>
          <a:blip r:embed="rId3"/>
          <a:stretch>
            <a:fillRect/>
          </a:stretch>
        </p:blipFill>
        <p:spPr>
          <a:xfrm>
            <a:off x="8281376" y="1061013"/>
            <a:ext cx="3830798" cy="5320553"/>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A9D8D4EE-513E-9645-A8E2-28DD492B8851}"/>
              </a:ext>
            </a:extLst>
          </p:cNvPr>
          <p:cNvPicPr>
            <a:picLocks noChangeAspect="1"/>
          </p:cNvPicPr>
          <p:nvPr/>
        </p:nvPicPr>
        <p:blipFill>
          <a:blip r:embed="rId4"/>
          <a:stretch>
            <a:fillRect/>
          </a:stretch>
        </p:blipFill>
        <p:spPr>
          <a:xfrm>
            <a:off x="5391473" y="3879851"/>
            <a:ext cx="2832130" cy="2501715"/>
          </a:xfrm>
          <a:prstGeom prst="rect">
            <a:avLst/>
          </a:prstGeom>
        </p:spPr>
      </p:pic>
    </p:spTree>
    <p:extLst>
      <p:ext uri="{BB962C8B-B14F-4D97-AF65-F5344CB8AC3E}">
        <p14:creationId xmlns:p14="http://schemas.microsoft.com/office/powerpoint/2010/main" val="152682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15E372-6C9C-084C-9999-C9032C198411}"/>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1" y="1"/>
            <a:ext cx="12192001" cy="6858000"/>
          </a:xfrm>
          <a:prstGeom prst="rect">
            <a:avLst/>
          </a:prstGeom>
        </p:spPr>
      </p:pic>
      <p:sp>
        <p:nvSpPr>
          <p:cNvPr id="2" name="Title 1"/>
          <p:cNvSpPr>
            <a:spLocks noGrp="1"/>
          </p:cNvSpPr>
          <p:nvPr>
            <p:ph type="title"/>
          </p:nvPr>
        </p:nvSpPr>
        <p:spPr>
          <a:xfrm>
            <a:off x="2858571" y="274925"/>
            <a:ext cx="3464169" cy="2776658"/>
          </a:xfrm>
          <a:solidFill>
            <a:schemeClr val="bg1">
              <a:lumMod val="95000"/>
              <a:alpha val="59000"/>
            </a:schemeClr>
          </a:solidFill>
        </p:spPr>
        <p:txBody>
          <a:bodyPr/>
          <a:lstStyle/>
          <a:p>
            <a:r>
              <a:rPr lang="en-US" dirty="0">
                <a:solidFill>
                  <a:srgbClr val="44545F"/>
                </a:solidFill>
              </a:rPr>
              <a:t>What are Electric Vehicles (EV)?</a:t>
            </a:r>
          </a:p>
        </p:txBody>
      </p:sp>
      <p:sp>
        <p:nvSpPr>
          <p:cNvPr id="3" name="Content Placeholder 2"/>
          <p:cNvSpPr>
            <a:spLocks noGrp="1"/>
          </p:cNvSpPr>
          <p:nvPr>
            <p:ph idx="1"/>
          </p:nvPr>
        </p:nvSpPr>
        <p:spPr>
          <a:xfrm>
            <a:off x="6495656" y="274925"/>
            <a:ext cx="4815255" cy="2776658"/>
          </a:xfrm>
          <a:solidFill>
            <a:schemeClr val="bg1">
              <a:lumMod val="95000"/>
              <a:alpha val="59000"/>
            </a:schemeClr>
          </a:solidFill>
        </p:spPr>
        <p:txBody>
          <a:bodyPr anchor="ctr">
            <a:normAutofit/>
          </a:bodyPr>
          <a:lstStyle/>
          <a:p>
            <a:r>
              <a:rPr lang="en-US" dirty="0"/>
              <a:t>An electric vehicle is a car that operates on an </a:t>
            </a:r>
            <a:r>
              <a:rPr lang="en-US" b="1" dirty="0">
                <a:solidFill>
                  <a:srgbClr val="78A12E"/>
                </a:solidFill>
              </a:rPr>
              <a:t>electric motor</a:t>
            </a:r>
            <a:r>
              <a:rPr lang="en-US" dirty="0">
                <a:solidFill>
                  <a:srgbClr val="78A12E"/>
                </a:solidFill>
              </a:rPr>
              <a:t> </a:t>
            </a:r>
            <a:r>
              <a:rPr lang="en-US" dirty="0"/>
              <a:t>without the use of gasoline, or a combination of gas and electricity.</a:t>
            </a:r>
          </a:p>
          <a:p>
            <a:r>
              <a:rPr lang="en-US" dirty="0"/>
              <a:t>These cars are essentially a large rechargeable battery.</a:t>
            </a:r>
          </a:p>
          <a:p>
            <a:r>
              <a:rPr lang="en-US" dirty="0"/>
              <a:t>They emit significantly less carbon than the conventional internal combustion engines (ICE).</a:t>
            </a:r>
          </a:p>
        </p:txBody>
      </p:sp>
      <p:sp>
        <p:nvSpPr>
          <p:cNvPr id="7" name="TextBox 6">
            <a:extLst>
              <a:ext uri="{FF2B5EF4-FFF2-40B4-BE49-F238E27FC236}">
                <a16:creationId xmlns:a16="http://schemas.microsoft.com/office/drawing/2014/main" id="{15CE9954-968C-1D49-908A-52E7B796EDA7}"/>
              </a:ext>
            </a:extLst>
          </p:cNvPr>
          <p:cNvSpPr txBox="1"/>
          <p:nvPr/>
        </p:nvSpPr>
        <p:spPr>
          <a:xfrm>
            <a:off x="9674516" y="5899964"/>
            <a:ext cx="2517484" cy="276999"/>
          </a:xfrm>
          <a:prstGeom prst="rect">
            <a:avLst/>
          </a:prstGeom>
          <a:noFill/>
        </p:spPr>
        <p:txBody>
          <a:bodyPr wrap="none" rtlCol="0">
            <a:spAutoFit/>
          </a:bodyPr>
          <a:lstStyle/>
          <a:p>
            <a:r>
              <a:rPr lang="en-US" sz="12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Source: </a:t>
            </a:r>
            <a:r>
              <a:rPr lang="en-US" sz="1200" dirty="0" err="1">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www.greetechmedia.com</a:t>
            </a:r>
            <a:endParaRPr lang="en-US" sz="12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 name="Picture 9">
            <a:extLst>
              <a:ext uri="{FF2B5EF4-FFF2-40B4-BE49-F238E27FC236}">
                <a16:creationId xmlns:a16="http://schemas.microsoft.com/office/drawing/2014/main" id="{FA080D94-91CD-4B48-9713-1B0E91A9D0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1" name="Picture 10" descr="A close up of a logo&#10;&#10;Description automatically generated">
            <a:extLst>
              <a:ext uri="{FF2B5EF4-FFF2-40B4-BE49-F238E27FC236}">
                <a16:creationId xmlns:a16="http://schemas.microsoft.com/office/drawing/2014/main" id="{E9054021-3410-A84B-9415-3B6366C0A95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extLst>
      <p:ext uri="{BB962C8B-B14F-4D97-AF65-F5344CB8AC3E}">
        <p14:creationId xmlns:p14="http://schemas.microsoft.com/office/powerpoint/2010/main" val="4255381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map&#10;&#10;Description automatically generated">
            <a:extLst>
              <a:ext uri="{FF2B5EF4-FFF2-40B4-BE49-F238E27FC236}">
                <a16:creationId xmlns:a16="http://schemas.microsoft.com/office/drawing/2014/main" id="{32316675-AF5B-CB4B-BAE5-7FF50B9CBD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81667" y="542479"/>
            <a:ext cx="2626836" cy="568797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13153CE2-3F3F-5647-BD85-BE782B0479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17983" y="542480"/>
            <a:ext cx="2626835" cy="5687974"/>
          </a:xfrm>
          <a:prstGeom prst="rect">
            <a:avLst/>
          </a:prstGeom>
        </p:spPr>
      </p:pic>
      <p:pic>
        <p:nvPicPr>
          <p:cNvPr id="12" name="Picture 11" descr="A close up of a map&#10;&#10;Description automatically generated">
            <a:extLst>
              <a:ext uri="{FF2B5EF4-FFF2-40B4-BE49-F238E27FC236}">
                <a16:creationId xmlns:a16="http://schemas.microsoft.com/office/drawing/2014/main" id="{A2597044-C5BD-804B-AA6A-A7F6029D9C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32548" y="542481"/>
            <a:ext cx="2626835" cy="5687973"/>
          </a:xfrm>
          <a:prstGeom prst="rect">
            <a:avLst/>
          </a:prstGeom>
        </p:spPr>
      </p:pic>
      <p:pic>
        <p:nvPicPr>
          <p:cNvPr id="7" name="Picture 6">
            <a:extLst>
              <a:ext uri="{FF2B5EF4-FFF2-40B4-BE49-F238E27FC236}">
                <a16:creationId xmlns:a16="http://schemas.microsoft.com/office/drawing/2014/main" id="{95FEF74E-D752-0A49-BFB5-DFC56E8E4CAD}"/>
              </a:ext>
            </a:extLst>
          </p:cNvPr>
          <p:cNvPicPr>
            <a:picLocks noChangeAspect="1"/>
          </p:cNvPicPr>
          <p:nvPr/>
        </p:nvPicPr>
        <p:blipFill>
          <a:blip r:embed="rId6"/>
          <a:stretch>
            <a:fillRect/>
          </a:stretch>
        </p:blipFill>
        <p:spPr>
          <a:xfrm rot="5400000">
            <a:off x="-529100" y="1657036"/>
            <a:ext cx="6381566" cy="3340531"/>
          </a:xfrm>
          <a:prstGeom prst="rect">
            <a:avLst/>
          </a:prstGeom>
        </p:spPr>
      </p:pic>
      <p:pic>
        <p:nvPicPr>
          <p:cNvPr id="10" name="Picture 9">
            <a:extLst>
              <a:ext uri="{FF2B5EF4-FFF2-40B4-BE49-F238E27FC236}">
                <a16:creationId xmlns:a16="http://schemas.microsoft.com/office/drawing/2014/main" id="{E9FC7600-0736-E444-985B-A3252B411C46}"/>
              </a:ext>
            </a:extLst>
          </p:cNvPr>
          <p:cNvPicPr>
            <a:picLocks noChangeAspect="1"/>
          </p:cNvPicPr>
          <p:nvPr/>
        </p:nvPicPr>
        <p:blipFill>
          <a:blip r:embed="rId6"/>
          <a:stretch>
            <a:fillRect/>
          </a:stretch>
        </p:blipFill>
        <p:spPr>
          <a:xfrm rot="5400000">
            <a:off x="3140668" y="1657034"/>
            <a:ext cx="6381566" cy="3340531"/>
          </a:xfrm>
          <a:prstGeom prst="rect">
            <a:avLst/>
          </a:prstGeom>
        </p:spPr>
      </p:pic>
      <p:pic>
        <p:nvPicPr>
          <p:cNvPr id="11" name="Picture 10">
            <a:extLst>
              <a:ext uri="{FF2B5EF4-FFF2-40B4-BE49-F238E27FC236}">
                <a16:creationId xmlns:a16="http://schemas.microsoft.com/office/drawing/2014/main" id="{CFA22216-4611-0249-B1ED-F5C4F51193B1}"/>
              </a:ext>
            </a:extLst>
          </p:cNvPr>
          <p:cNvPicPr>
            <a:picLocks noChangeAspect="1"/>
          </p:cNvPicPr>
          <p:nvPr/>
        </p:nvPicPr>
        <p:blipFill>
          <a:blip r:embed="rId6"/>
          <a:stretch>
            <a:fillRect/>
          </a:stretch>
        </p:blipFill>
        <p:spPr>
          <a:xfrm rot="5400000">
            <a:off x="6810438" y="1657035"/>
            <a:ext cx="6381566" cy="3340531"/>
          </a:xfrm>
          <a:prstGeom prst="rect">
            <a:avLst/>
          </a:prstGeom>
        </p:spPr>
      </p:pic>
      <p:sp>
        <p:nvSpPr>
          <p:cNvPr id="2" name="TextBox 1">
            <a:extLst>
              <a:ext uri="{FF2B5EF4-FFF2-40B4-BE49-F238E27FC236}">
                <a16:creationId xmlns:a16="http://schemas.microsoft.com/office/drawing/2014/main" id="{A9A9C860-4C35-9E46-A38E-F9B94CE30E39}"/>
              </a:ext>
            </a:extLst>
          </p:cNvPr>
          <p:cNvSpPr txBox="1"/>
          <p:nvPr/>
        </p:nvSpPr>
        <p:spPr>
          <a:xfrm rot="16200000">
            <a:off x="-1696771" y="3027217"/>
            <a:ext cx="4525150" cy="600164"/>
          </a:xfrm>
          <a:prstGeom prst="rect">
            <a:avLst/>
          </a:prstGeom>
          <a:noFill/>
        </p:spPr>
        <p:txBody>
          <a:bodyPr wrap="none" rtlCol="0">
            <a:spAutoFit/>
          </a:bodyPr>
          <a:lstStyle/>
          <a:p>
            <a:r>
              <a:rPr lang="en-US" sz="3300" dirty="0" err="1">
                <a:solidFill>
                  <a:srgbClr val="2F998D"/>
                </a:solidFill>
                <a:latin typeface="Open Sans" panose="020B0606030504020204" pitchFamily="34" charset="0"/>
                <a:ea typeface="Open Sans" panose="020B0606030504020204" pitchFamily="34" charset="0"/>
                <a:cs typeface="Open Sans" panose="020B0606030504020204" pitchFamily="34" charset="0"/>
              </a:rPr>
              <a:t>PlugShare</a:t>
            </a:r>
            <a:r>
              <a:rPr lang="en-US" sz="3300" dirty="0">
                <a:solidFill>
                  <a:srgbClr val="2F998D"/>
                </a:solidFill>
                <a:latin typeface="Open Sans" panose="020B0606030504020204" pitchFamily="34" charset="0"/>
                <a:ea typeface="Open Sans" panose="020B0606030504020204" pitchFamily="34" charset="0"/>
                <a:cs typeface="Open Sans" panose="020B0606030504020204" pitchFamily="34" charset="0"/>
              </a:rPr>
              <a:t> Mobile App</a:t>
            </a:r>
          </a:p>
        </p:txBody>
      </p:sp>
    </p:spTree>
    <p:extLst>
      <p:ext uri="{BB962C8B-B14F-4D97-AF65-F5344CB8AC3E}">
        <p14:creationId xmlns:p14="http://schemas.microsoft.com/office/powerpoint/2010/main" val="639304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625002-379F-9F42-AE94-86CF24014EA5}"/>
              </a:ext>
            </a:extLst>
          </p:cNvPr>
          <p:cNvSpPr>
            <a:spLocks noGrp="1"/>
          </p:cNvSpPr>
          <p:nvPr>
            <p:ph type="title"/>
          </p:nvPr>
        </p:nvSpPr>
        <p:spPr/>
        <p:txBody>
          <a:bodyPr/>
          <a:lstStyle/>
          <a:p>
            <a:r>
              <a:rPr lang="en-US" dirty="0"/>
              <a:t>Other Charging Apps</a:t>
            </a:r>
          </a:p>
        </p:txBody>
      </p:sp>
      <p:sp>
        <p:nvSpPr>
          <p:cNvPr id="8" name="Text Placeholder 6">
            <a:extLst>
              <a:ext uri="{FF2B5EF4-FFF2-40B4-BE49-F238E27FC236}">
                <a16:creationId xmlns:a16="http://schemas.microsoft.com/office/drawing/2014/main" id="{B92D4B0C-E4C3-CC40-956B-44981C32C4F9}"/>
              </a:ext>
            </a:extLst>
          </p:cNvPr>
          <p:cNvSpPr txBox="1">
            <a:spLocks/>
          </p:cNvSpPr>
          <p:nvPr/>
        </p:nvSpPr>
        <p:spPr>
          <a:xfrm>
            <a:off x="734421" y="1690690"/>
            <a:ext cx="4929228" cy="762862"/>
          </a:xfrm>
          <a:prstGeom prst="rect">
            <a:avLst/>
          </a:prstGeom>
          <a:solidFill>
            <a:srgbClr val="78A12E"/>
          </a:solidFill>
          <a:ln w="28575">
            <a:solidFill>
              <a:schemeClr val="accent2">
                <a:lumMod val="75000"/>
              </a:schemeClr>
            </a:solidFill>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TO FIND A CHARGING STATION</a:t>
            </a:r>
          </a:p>
        </p:txBody>
      </p:sp>
      <p:sp>
        <p:nvSpPr>
          <p:cNvPr id="9" name="Content Placeholder 2">
            <a:extLst>
              <a:ext uri="{FF2B5EF4-FFF2-40B4-BE49-F238E27FC236}">
                <a16:creationId xmlns:a16="http://schemas.microsoft.com/office/drawing/2014/main" id="{58D1FD04-F0FA-B645-BE0D-442BA57D1E59}"/>
              </a:ext>
            </a:extLst>
          </p:cNvPr>
          <p:cNvSpPr txBox="1">
            <a:spLocks/>
          </p:cNvSpPr>
          <p:nvPr/>
        </p:nvSpPr>
        <p:spPr>
          <a:xfrm>
            <a:off x="734422" y="2453551"/>
            <a:ext cx="4929227" cy="3607615"/>
          </a:xfrm>
          <a:prstGeom prst="rect">
            <a:avLst/>
          </a:prstGeom>
          <a:ln w="28575">
            <a:solidFill>
              <a:schemeClr val="accent2">
                <a:lumMod val="75000"/>
              </a:schemeClr>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b="1" dirty="0">
                <a:solidFill>
                  <a:schemeClr val="tx2"/>
                </a:solidFill>
              </a:rPr>
              <a:t>ChargeHub</a:t>
            </a:r>
          </a:p>
          <a:p>
            <a:pPr lvl="1"/>
            <a:r>
              <a:rPr lang="en-US" dirty="0">
                <a:solidFill>
                  <a:schemeClr val="tx2"/>
                </a:solidFill>
              </a:rPr>
              <a:t>“Find every charging station in Canada and the USA with ChargeHub’s live-updated map”</a:t>
            </a:r>
          </a:p>
          <a:p>
            <a:r>
              <a:rPr lang="en-US" b="1" dirty="0">
                <a:solidFill>
                  <a:schemeClr val="tx2"/>
                </a:solidFill>
              </a:rPr>
              <a:t>Chargemap</a:t>
            </a:r>
          </a:p>
          <a:p>
            <a:pPr lvl="1"/>
            <a:r>
              <a:rPr lang="en-US" dirty="0">
                <a:solidFill>
                  <a:schemeClr val="tx2"/>
                </a:solidFill>
              </a:rPr>
              <a:t>Find charging stations globally. Chargemap offers a universal charging pass to use at stations</a:t>
            </a:r>
          </a:p>
          <a:p>
            <a:r>
              <a:rPr lang="en-US" b="1" dirty="0">
                <a:solidFill>
                  <a:schemeClr val="tx2"/>
                </a:solidFill>
              </a:rPr>
              <a:t>Open Charge Map</a:t>
            </a:r>
          </a:p>
          <a:p>
            <a:pPr lvl="1"/>
            <a:r>
              <a:rPr lang="en-US" dirty="0">
                <a:solidFill>
                  <a:schemeClr val="tx2"/>
                </a:solidFill>
              </a:rPr>
              <a:t>An easy-to-read amp showing registered chargers globally</a:t>
            </a:r>
          </a:p>
          <a:p>
            <a:pPr lvl="1"/>
            <a:endParaRPr lang="en-US" dirty="0"/>
          </a:p>
        </p:txBody>
      </p:sp>
      <p:sp>
        <p:nvSpPr>
          <p:cNvPr id="10" name="Text Placeholder 6">
            <a:extLst>
              <a:ext uri="{FF2B5EF4-FFF2-40B4-BE49-F238E27FC236}">
                <a16:creationId xmlns:a16="http://schemas.microsoft.com/office/drawing/2014/main" id="{16DA7427-1C67-2440-8749-098DCECC8C75}"/>
              </a:ext>
            </a:extLst>
          </p:cNvPr>
          <p:cNvSpPr txBox="1">
            <a:spLocks/>
          </p:cNvSpPr>
          <p:nvPr/>
        </p:nvSpPr>
        <p:spPr>
          <a:xfrm>
            <a:off x="6424573" y="1690690"/>
            <a:ext cx="4929228" cy="762862"/>
          </a:xfrm>
          <a:prstGeom prst="rect">
            <a:avLst/>
          </a:prstGeom>
          <a:solidFill>
            <a:srgbClr val="78A12E"/>
          </a:solidFill>
          <a:ln w="28575">
            <a:solidFill>
              <a:schemeClr val="accent2">
                <a:lumMod val="75000"/>
              </a:schemeClr>
            </a:solidFill>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TO CHARGE</a:t>
            </a:r>
          </a:p>
        </p:txBody>
      </p:sp>
      <p:sp>
        <p:nvSpPr>
          <p:cNvPr id="12" name="Content Placeholder 2">
            <a:extLst>
              <a:ext uri="{FF2B5EF4-FFF2-40B4-BE49-F238E27FC236}">
                <a16:creationId xmlns:a16="http://schemas.microsoft.com/office/drawing/2014/main" id="{9144519C-E3C6-4545-AE9F-603D82F00447}"/>
              </a:ext>
            </a:extLst>
          </p:cNvPr>
          <p:cNvSpPr txBox="1">
            <a:spLocks/>
          </p:cNvSpPr>
          <p:nvPr/>
        </p:nvSpPr>
        <p:spPr>
          <a:xfrm>
            <a:off x="6424573" y="2453551"/>
            <a:ext cx="4929227" cy="3607615"/>
          </a:xfrm>
          <a:prstGeom prst="rect">
            <a:avLst/>
          </a:prstGeom>
          <a:ln w="28575">
            <a:solidFill>
              <a:schemeClr val="accent2">
                <a:lumMod val="75000"/>
              </a:schemeClr>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b="1" dirty="0">
                <a:solidFill>
                  <a:schemeClr val="tx2"/>
                </a:solidFill>
              </a:rPr>
              <a:t>ChargePoint</a:t>
            </a:r>
          </a:p>
          <a:p>
            <a:pPr lvl="1"/>
            <a:r>
              <a:rPr lang="en-US" dirty="0">
                <a:solidFill>
                  <a:schemeClr val="tx2"/>
                </a:solidFill>
              </a:rPr>
              <a:t>ChargePoint has their own line of chargers. They are North America’s largest charging network</a:t>
            </a:r>
          </a:p>
          <a:p>
            <a:r>
              <a:rPr lang="en-US" b="1" dirty="0">
                <a:solidFill>
                  <a:schemeClr val="tx2"/>
                </a:solidFill>
              </a:rPr>
              <a:t>Greenlots</a:t>
            </a:r>
          </a:p>
          <a:p>
            <a:pPr lvl="1"/>
            <a:r>
              <a:rPr lang="en-US" dirty="0">
                <a:solidFill>
                  <a:schemeClr val="tx2"/>
                </a:solidFill>
              </a:rPr>
              <a:t>A member of the Shell Group. Greenlots has deployed their charging network across 13 countries</a:t>
            </a:r>
          </a:p>
          <a:p>
            <a:pPr lvl="1"/>
            <a:endParaRPr lang="en-US" dirty="0"/>
          </a:p>
          <a:p>
            <a:endParaRPr lang="en-US" dirty="0"/>
          </a:p>
        </p:txBody>
      </p:sp>
    </p:spTree>
    <p:extLst>
      <p:ext uri="{BB962C8B-B14F-4D97-AF65-F5344CB8AC3E}">
        <p14:creationId xmlns:p14="http://schemas.microsoft.com/office/powerpoint/2010/main" val="2659671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E2F7-59E1-4B41-B424-3C337895E56B}"/>
              </a:ext>
            </a:extLst>
          </p:cNvPr>
          <p:cNvSpPr>
            <a:spLocks noGrp="1"/>
          </p:cNvSpPr>
          <p:nvPr>
            <p:ph type="title"/>
          </p:nvPr>
        </p:nvSpPr>
        <p:spPr/>
        <p:txBody>
          <a:bodyPr/>
          <a:lstStyle/>
          <a:p>
            <a:r>
              <a:rPr lang="en-US" dirty="0"/>
              <a:t>Smart Grids</a:t>
            </a:r>
          </a:p>
        </p:txBody>
      </p:sp>
      <p:sp>
        <p:nvSpPr>
          <p:cNvPr id="3" name="Content Placeholder 2">
            <a:extLst>
              <a:ext uri="{FF2B5EF4-FFF2-40B4-BE49-F238E27FC236}">
                <a16:creationId xmlns:a16="http://schemas.microsoft.com/office/drawing/2014/main" id="{FB097503-4E32-BF42-8FF6-B20746E1709E}"/>
              </a:ext>
            </a:extLst>
          </p:cNvPr>
          <p:cNvSpPr>
            <a:spLocks noGrp="1"/>
          </p:cNvSpPr>
          <p:nvPr>
            <p:ph idx="1"/>
          </p:nvPr>
        </p:nvSpPr>
        <p:spPr>
          <a:xfrm>
            <a:off x="5595916" y="1825625"/>
            <a:ext cx="5757883" cy="4351338"/>
          </a:xfrm>
        </p:spPr>
        <p:txBody>
          <a:bodyPr/>
          <a:lstStyle/>
          <a:p>
            <a:r>
              <a:rPr lang="en-US" dirty="0"/>
              <a:t>Electric vehicles draw electricity from the grid</a:t>
            </a:r>
          </a:p>
          <a:p>
            <a:r>
              <a:rPr lang="en-US" dirty="0"/>
              <a:t>The more EVs there are, the more demand there is on the grid</a:t>
            </a:r>
          </a:p>
          <a:p>
            <a:r>
              <a:rPr lang="en-US" dirty="0"/>
              <a:t>This means the grid needs some modifications: we need a </a:t>
            </a:r>
            <a:r>
              <a:rPr lang="en-US" dirty="0">
                <a:solidFill>
                  <a:schemeClr val="accent2"/>
                </a:solidFill>
              </a:rPr>
              <a:t>smart grid</a:t>
            </a:r>
          </a:p>
          <a:p>
            <a:r>
              <a:rPr lang="en-US" dirty="0"/>
              <a:t>The grid was designed in the 20</a:t>
            </a:r>
            <a:r>
              <a:rPr lang="en-US" baseline="30000" dirty="0"/>
              <a:t>th</a:t>
            </a:r>
            <a:r>
              <a:rPr lang="en-US" dirty="0"/>
              <a:t> century for one-way flows</a:t>
            </a:r>
          </a:p>
          <a:p>
            <a:r>
              <a:rPr lang="en-US" dirty="0"/>
              <a:t>A smart grid will allow for bidirectional flows to accommodate residential solar, and EV charging</a:t>
            </a:r>
          </a:p>
        </p:txBody>
      </p:sp>
      <p:pic>
        <p:nvPicPr>
          <p:cNvPr id="6" name="Picture 5">
            <a:extLst>
              <a:ext uri="{FF2B5EF4-FFF2-40B4-BE49-F238E27FC236}">
                <a16:creationId xmlns:a16="http://schemas.microsoft.com/office/drawing/2014/main" id="{729E0EEE-75C2-0346-9B85-6B735166AFC7}"/>
              </a:ext>
            </a:extLst>
          </p:cNvPr>
          <p:cNvPicPr>
            <a:picLocks noChangeAspect="1"/>
          </p:cNvPicPr>
          <p:nvPr/>
        </p:nvPicPr>
        <p:blipFill>
          <a:blip r:embed="rId3"/>
          <a:stretch>
            <a:fillRect/>
          </a:stretch>
        </p:blipFill>
        <p:spPr>
          <a:xfrm>
            <a:off x="337787" y="1690690"/>
            <a:ext cx="5080000" cy="3810000"/>
          </a:xfrm>
          <a:prstGeom prst="rect">
            <a:avLst/>
          </a:prstGeom>
        </p:spPr>
      </p:pic>
    </p:spTree>
    <p:extLst>
      <p:ext uri="{BB962C8B-B14F-4D97-AF65-F5344CB8AC3E}">
        <p14:creationId xmlns:p14="http://schemas.microsoft.com/office/powerpoint/2010/main" val="131181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CD35CB-AFF2-3343-87DB-A2F85347F2B5}"/>
              </a:ext>
            </a:extLst>
          </p:cNvPr>
          <p:cNvSpPr>
            <a:spLocks noGrp="1"/>
          </p:cNvSpPr>
          <p:nvPr>
            <p:ph type="title"/>
          </p:nvPr>
        </p:nvSpPr>
        <p:spPr/>
        <p:txBody>
          <a:bodyPr/>
          <a:lstStyle/>
          <a:p>
            <a:r>
              <a:rPr lang="en-US" dirty="0"/>
              <a:t>Smart Charging Software</a:t>
            </a:r>
          </a:p>
        </p:txBody>
      </p:sp>
      <p:sp>
        <p:nvSpPr>
          <p:cNvPr id="5" name="Content Placeholder 4">
            <a:extLst>
              <a:ext uri="{FF2B5EF4-FFF2-40B4-BE49-F238E27FC236}">
                <a16:creationId xmlns:a16="http://schemas.microsoft.com/office/drawing/2014/main" id="{537E691E-4418-C24A-8CA9-5B105ED17C38}"/>
              </a:ext>
            </a:extLst>
          </p:cNvPr>
          <p:cNvSpPr>
            <a:spLocks noGrp="1"/>
          </p:cNvSpPr>
          <p:nvPr>
            <p:ph idx="1"/>
          </p:nvPr>
        </p:nvSpPr>
        <p:spPr>
          <a:xfrm>
            <a:off x="6096000" y="1825625"/>
            <a:ext cx="5257799" cy="4351338"/>
          </a:xfrm>
        </p:spPr>
        <p:txBody>
          <a:bodyPr/>
          <a:lstStyle/>
          <a:p>
            <a:r>
              <a:rPr lang="en-US" dirty="0"/>
              <a:t>In addition to smart grids, smart charging software is on the way to manage production and consumption</a:t>
            </a:r>
          </a:p>
          <a:p>
            <a:r>
              <a:rPr lang="en-US" dirty="0"/>
              <a:t>Smart grid software will assist in managing your charging so that not all EVs are charging at the same time</a:t>
            </a:r>
          </a:p>
          <a:p>
            <a:r>
              <a:rPr lang="en-US" dirty="0"/>
              <a:t>You can manage when you charge your car</a:t>
            </a:r>
          </a:p>
          <a:p>
            <a:r>
              <a:rPr lang="en-US" dirty="0"/>
              <a:t>Example – Chargepoint</a:t>
            </a:r>
          </a:p>
        </p:txBody>
      </p:sp>
      <p:pic>
        <p:nvPicPr>
          <p:cNvPr id="6" name="Picture 5">
            <a:extLst>
              <a:ext uri="{FF2B5EF4-FFF2-40B4-BE49-F238E27FC236}">
                <a16:creationId xmlns:a16="http://schemas.microsoft.com/office/drawing/2014/main" id="{A8EFFD00-E65B-1D48-B759-055C4C14B3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5002" y="1825625"/>
            <a:ext cx="5799029" cy="3898900"/>
          </a:xfrm>
          <a:prstGeom prst="rect">
            <a:avLst/>
          </a:prstGeom>
        </p:spPr>
      </p:pic>
    </p:spTree>
    <p:extLst>
      <p:ext uri="{BB962C8B-B14F-4D97-AF65-F5344CB8AC3E}">
        <p14:creationId xmlns:p14="http://schemas.microsoft.com/office/powerpoint/2010/main" val="837241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3FFB6-1FEF-F841-A12B-271D5DE845B9}"/>
              </a:ext>
            </a:extLst>
          </p:cNvPr>
          <p:cNvSpPr>
            <a:spLocks noGrp="1"/>
          </p:cNvSpPr>
          <p:nvPr>
            <p:ph type="title"/>
          </p:nvPr>
        </p:nvSpPr>
        <p:spPr/>
        <p:txBody>
          <a:bodyPr/>
          <a:lstStyle/>
          <a:p>
            <a:r>
              <a:rPr lang="en-US" dirty="0"/>
              <a:t>Autonomous vehicles</a:t>
            </a:r>
          </a:p>
        </p:txBody>
      </p:sp>
      <p:sp>
        <p:nvSpPr>
          <p:cNvPr id="3" name="Content Placeholder 2">
            <a:extLst>
              <a:ext uri="{FF2B5EF4-FFF2-40B4-BE49-F238E27FC236}">
                <a16:creationId xmlns:a16="http://schemas.microsoft.com/office/drawing/2014/main" id="{E2F29F5A-21B4-184E-9FB7-222EDB39EC04}"/>
              </a:ext>
            </a:extLst>
          </p:cNvPr>
          <p:cNvSpPr>
            <a:spLocks noGrp="1"/>
          </p:cNvSpPr>
          <p:nvPr>
            <p:ph idx="1"/>
          </p:nvPr>
        </p:nvSpPr>
        <p:spPr>
          <a:xfrm>
            <a:off x="838200" y="1825625"/>
            <a:ext cx="5574475" cy="4351338"/>
          </a:xfrm>
        </p:spPr>
        <p:txBody>
          <a:bodyPr/>
          <a:lstStyle/>
          <a:p>
            <a:r>
              <a:rPr lang="en-US" b="1" dirty="0">
                <a:solidFill>
                  <a:schemeClr val="accent2"/>
                </a:solidFill>
              </a:rPr>
              <a:t>Autonomous vehicle: a self-driving car</a:t>
            </a:r>
          </a:p>
          <a:p>
            <a:r>
              <a:rPr lang="en-US" dirty="0"/>
              <a:t>The City of Calgary launched an autonomous vehicle pilot project</a:t>
            </a:r>
          </a:p>
          <a:p>
            <a:r>
              <a:rPr lang="en-US" dirty="0"/>
              <a:t>12 passenger, fully autonomous shuttle</a:t>
            </a:r>
          </a:p>
          <a:p>
            <a:r>
              <a:rPr lang="en-US" dirty="0"/>
              <a:t>Shuttle traveled between the Calgary Zoo to the Telus Spark Science Centre in September 2018</a:t>
            </a:r>
          </a:p>
          <a:p>
            <a:r>
              <a:rPr lang="en-US" dirty="0"/>
              <a:t>The shuttle has a max speed of 12 km/h</a:t>
            </a:r>
          </a:p>
          <a:p>
            <a:endParaRPr lang="en-US" dirty="0"/>
          </a:p>
          <a:p>
            <a:r>
              <a:rPr lang="en-US" dirty="0"/>
              <a:t>Visit </a:t>
            </a:r>
            <a:r>
              <a:rPr lang="en-US" dirty="0">
                <a:hlinkClick r:id="rId3"/>
              </a:rPr>
              <a:t>https://www.ridewithela.ca/</a:t>
            </a:r>
            <a:r>
              <a:rPr lang="en-US" dirty="0"/>
              <a:t> or more information</a:t>
            </a:r>
          </a:p>
        </p:txBody>
      </p:sp>
      <p:pic>
        <p:nvPicPr>
          <p:cNvPr id="6" name="Picture 5">
            <a:extLst>
              <a:ext uri="{FF2B5EF4-FFF2-40B4-BE49-F238E27FC236}">
                <a16:creationId xmlns:a16="http://schemas.microsoft.com/office/drawing/2014/main" id="{8DAC8082-8B65-C141-BF7C-32CCBE005C68}"/>
              </a:ext>
            </a:extLst>
          </p:cNvPr>
          <p:cNvPicPr>
            <a:picLocks noChangeAspect="1"/>
          </p:cNvPicPr>
          <p:nvPr/>
        </p:nvPicPr>
        <p:blipFill>
          <a:blip r:embed="rId4"/>
          <a:stretch>
            <a:fillRect/>
          </a:stretch>
        </p:blipFill>
        <p:spPr>
          <a:xfrm>
            <a:off x="7111253" y="1825625"/>
            <a:ext cx="4572000" cy="3429000"/>
          </a:xfrm>
          <a:prstGeom prst="rect">
            <a:avLst/>
          </a:prstGeom>
        </p:spPr>
      </p:pic>
    </p:spTree>
    <p:extLst>
      <p:ext uri="{BB962C8B-B14F-4D97-AF65-F5344CB8AC3E}">
        <p14:creationId xmlns:p14="http://schemas.microsoft.com/office/powerpoint/2010/main" val="2680399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A59-2061-5045-85BC-B3A33B4C7D8F}"/>
              </a:ext>
            </a:extLst>
          </p:cNvPr>
          <p:cNvSpPr>
            <a:spLocks noGrp="1"/>
          </p:cNvSpPr>
          <p:nvPr>
            <p:ph type="title"/>
          </p:nvPr>
        </p:nvSpPr>
        <p:spPr/>
        <p:txBody>
          <a:bodyPr/>
          <a:lstStyle/>
          <a:p>
            <a:r>
              <a:rPr lang="en-US" dirty="0"/>
              <a:t>Auto-pilot and self-driving capabilities</a:t>
            </a:r>
          </a:p>
        </p:txBody>
      </p:sp>
      <p:sp>
        <p:nvSpPr>
          <p:cNvPr id="3" name="Content Placeholder 2">
            <a:extLst>
              <a:ext uri="{FF2B5EF4-FFF2-40B4-BE49-F238E27FC236}">
                <a16:creationId xmlns:a16="http://schemas.microsoft.com/office/drawing/2014/main" id="{BBC0B431-468D-C242-B9EB-337FCB2574B1}"/>
              </a:ext>
            </a:extLst>
          </p:cNvPr>
          <p:cNvSpPr>
            <a:spLocks noGrp="1"/>
          </p:cNvSpPr>
          <p:nvPr>
            <p:ph idx="1"/>
          </p:nvPr>
        </p:nvSpPr>
        <p:spPr/>
        <p:txBody>
          <a:bodyPr/>
          <a:lstStyle/>
          <a:p>
            <a:r>
              <a:rPr lang="en-US" dirty="0"/>
              <a:t>Autopilot: a device that steers a vehicle without contribution from a person (self-driving)</a:t>
            </a:r>
          </a:p>
          <a:p>
            <a:r>
              <a:rPr lang="en-US" dirty="0"/>
              <a:t>What is autopilot?</a:t>
            </a:r>
          </a:p>
          <a:p>
            <a:pPr lvl="1"/>
            <a:r>
              <a:rPr lang="en-US" dirty="0"/>
              <a:t>Autopilot is a driver assistant. Humans must be present in the vehicle</a:t>
            </a:r>
          </a:p>
          <a:p>
            <a:r>
              <a:rPr lang="en-US" dirty="0"/>
              <a:t>What can an autopilot car do?</a:t>
            </a:r>
          </a:p>
          <a:p>
            <a:pPr lvl="1"/>
            <a:r>
              <a:rPr lang="en-US" dirty="0"/>
              <a:t>Self park</a:t>
            </a:r>
          </a:p>
          <a:p>
            <a:pPr lvl="1"/>
            <a:r>
              <a:rPr lang="en-US" dirty="0"/>
              <a:t>Collision avoidance</a:t>
            </a:r>
          </a:p>
          <a:p>
            <a:pPr lvl="1"/>
            <a:r>
              <a:rPr lang="en-US" dirty="0"/>
              <a:t>Land departure warning</a:t>
            </a:r>
          </a:p>
          <a:p>
            <a:pPr lvl="1"/>
            <a:r>
              <a:rPr lang="en-US" dirty="0"/>
              <a:t>Autosteer</a:t>
            </a:r>
          </a:p>
          <a:p>
            <a:r>
              <a:rPr lang="en-US" dirty="0"/>
              <a:t>Tesla has these capabilities, </a:t>
            </a:r>
          </a:p>
          <a:p>
            <a:pPr marL="0" indent="0">
              <a:buNone/>
            </a:pPr>
            <a:r>
              <a:rPr lang="en-US" dirty="0"/>
              <a:t>   and more!</a:t>
            </a:r>
          </a:p>
        </p:txBody>
      </p:sp>
      <p:pic>
        <p:nvPicPr>
          <p:cNvPr id="6" name="Picture 5">
            <a:extLst>
              <a:ext uri="{FF2B5EF4-FFF2-40B4-BE49-F238E27FC236}">
                <a16:creationId xmlns:a16="http://schemas.microsoft.com/office/drawing/2014/main" id="{CCF5B98E-C796-D148-8052-FAD1F93722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28781" y="2856706"/>
            <a:ext cx="4441471" cy="1187477"/>
          </a:xfrm>
          <a:prstGeom prst="rect">
            <a:avLst/>
          </a:prstGeom>
        </p:spPr>
      </p:pic>
      <p:pic>
        <p:nvPicPr>
          <p:cNvPr id="7" name="Picture 6">
            <a:extLst>
              <a:ext uri="{FF2B5EF4-FFF2-40B4-BE49-F238E27FC236}">
                <a16:creationId xmlns:a16="http://schemas.microsoft.com/office/drawing/2014/main" id="{55312446-98F0-574E-8F8B-C9C680AC057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24386" y="4001294"/>
            <a:ext cx="2972161" cy="2006355"/>
          </a:xfrm>
          <a:prstGeom prst="rect">
            <a:avLst/>
          </a:prstGeom>
        </p:spPr>
      </p:pic>
      <p:sp>
        <p:nvSpPr>
          <p:cNvPr id="8" name="TextBox 7">
            <a:extLst>
              <a:ext uri="{FF2B5EF4-FFF2-40B4-BE49-F238E27FC236}">
                <a16:creationId xmlns:a16="http://schemas.microsoft.com/office/drawing/2014/main" id="{30DA369C-74E4-9849-9B8F-9115EAF4B5BD}"/>
              </a:ext>
            </a:extLst>
          </p:cNvPr>
          <p:cNvSpPr txBox="1"/>
          <p:nvPr/>
        </p:nvSpPr>
        <p:spPr>
          <a:xfrm>
            <a:off x="7962710" y="3721523"/>
            <a:ext cx="1295472" cy="369332"/>
          </a:xfrm>
          <a:prstGeom prst="rect">
            <a:avLst/>
          </a:prstGeom>
          <a:noFill/>
        </p:spPr>
        <p:txBody>
          <a:bodyPr wrap="square" rtlCol="0">
            <a:spAutoFit/>
          </a:bodyPr>
          <a:lstStyle/>
          <a:p>
            <a:r>
              <a:rPr lang="en-US"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Navigation</a:t>
            </a:r>
          </a:p>
        </p:txBody>
      </p:sp>
      <p:sp>
        <p:nvSpPr>
          <p:cNvPr id="9" name="TextBox 8">
            <a:extLst>
              <a:ext uri="{FF2B5EF4-FFF2-40B4-BE49-F238E27FC236}">
                <a16:creationId xmlns:a16="http://schemas.microsoft.com/office/drawing/2014/main" id="{22048C37-47E3-7844-98C7-ED57AC1DEA4D}"/>
              </a:ext>
            </a:extLst>
          </p:cNvPr>
          <p:cNvSpPr txBox="1"/>
          <p:nvPr/>
        </p:nvSpPr>
        <p:spPr>
          <a:xfrm>
            <a:off x="4912442" y="5309386"/>
            <a:ext cx="1295472" cy="369332"/>
          </a:xfrm>
          <a:prstGeom prst="rect">
            <a:avLst/>
          </a:prstGeom>
          <a:noFill/>
        </p:spPr>
        <p:txBody>
          <a:bodyPr wrap="square" rtlCol="0">
            <a:spAutoFit/>
          </a:bodyPr>
          <a:lstStyle/>
          <a:p>
            <a:r>
              <a:rPr lang="en-US"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Autosteer</a:t>
            </a:r>
          </a:p>
        </p:txBody>
      </p:sp>
      <p:pic>
        <p:nvPicPr>
          <p:cNvPr id="10" name="Picture 9">
            <a:extLst>
              <a:ext uri="{FF2B5EF4-FFF2-40B4-BE49-F238E27FC236}">
                <a16:creationId xmlns:a16="http://schemas.microsoft.com/office/drawing/2014/main" id="{7FCC14F4-1106-954C-9F17-9FF14A3342B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79553" y="4198095"/>
            <a:ext cx="2790699" cy="1936096"/>
          </a:xfrm>
          <a:prstGeom prst="rect">
            <a:avLst/>
          </a:prstGeom>
        </p:spPr>
      </p:pic>
      <p:sp>
        <p:nvSpPr>
          <p:cNvPr id="11" name="TextBox 10">
            <a:extLst>
              <a:ext uri="{FF2B5EF4-FFF2-40B4-BE49-F238E27FC236}">
                <a16:creationId xmlns:a16="http://schemas.microsoft.com/office/drawing/2014/main" id="{A77B62FC-0B0D-1B49-84BB-286B91528526}"/>
              </a:ext>
            </a:extLst>
          </p:cNvPr>
          <p:cNvSpPr txBox="1"/>
          <p:nvPr/>
        </p:nvSpPr>
        <p:spPr>
          <a:xfrm>
            <a:off x="8564216" y="5897075"/>
            <a:ext cx="2177838" cy="369332"/>
          </a:xfrm>
          <a:prstGeom prst="rect">
            <a:avLst/>
          </a:prstGeom>
          <a:noFill/>
        </p:spPr>
        <p:txBody>
          <a:bodyPr wrap="square" rtlCol="0">
            <a:spAutoFit/>
          </a:bodyPr>
          <a:lstStyle/>
          <a:p>
            <a:r>
              <a:rPr lang="en-US"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Parking assistance</a:t>
            </a:r>
          </a:p>
        </p:txBody>
      </p:sp>
      <p:sp>
        <p:nvSpPr>
          <p:cNvPr id="12" name="Bent Arrow 11">
            <a:extLst>
              <a:ext uri="{FF2B5EF4-FFF2-40B4-BE49-F238E27FC236}">
                <a16:creationId xmlns:a16="http://schemas.microsoft.com/office/drawing/2014/main" id="{238FD80D-0A79-6F42-8EA7-DAC3B027DB86}"/>
              </a:ext>
            </a:extLst>
          </p:cNvPr>
          <p:cNvSpPr/>
          <p:nvPr/>
        </p:nvSpPr>
        <p:spPr>
          <a:xfrm flipV="1">
            <a:off x="3088594" y="5252334"/>
            <a:ext cx="1235792" cy="426384"/>
          </a:xfrm>
          <a:prstGeom prst="bentArrow">
            <a:avLst>
              <a:gd name="adj1" fmla="val 15859"/>
              <a:gd name="adj2" fmla="val 27285"/>
              <a:gd name="adj3" fmla="val 38711"/>
              <a:gd name="adj4" fmla="val 437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33029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5359" y="2434411"/>
            <a:ext cx="10515600" cy="944918"/>
          </a:xfrm>
        </p:spPr>
        <p:txBody>
          <a:bodyPr/>
          <a:lstStyle/>
          <a:p>
            <a:r>
              <a:rPr lang="en-US" b="1" dirty="0">
                <a:solidFill>
                  <a:srgbClr val="44545F"/>
                </a:solidFill>
              </a:rPr>
              <a:t>Thank you!</a:t>
            </a:r>
          </a:p>
        </p:txBody>
      </p:sp>
      <p:sp>
        <p:nvSpPr>
          <p:cNvPr id="5" name="Text Placeholder 4"/>
          <p:cNvSpPr>
            <a:spLocks noGrp="1"/>
          </p:cNvSpPr>
          <p:nvPr>
            <p:ph type="body" idx="1"/>
          </p:nvPr>
        </p:nvSpPr>
        <p:spPr>
          <a:xfrm>
            <a:off x="775359" y="3596215"/>
            <a:ext cx="10515600" cy="775063"/>
          </a:xfrm>
        </p:spPr>
        <p:txBody>
          <a:bodyPr/>
          <a:lstStyle/>
          <a:p>
            <a:pPr lvl="0"/>
            <a:r>
              <a:rPr lang="x-none" altLang="x-none">
                <a:latin typeface="Arial" charset="0"/>
              </a:rPr>
              <a:t>This </a:t>
            </a:r>
            <a:r>
              <a:rPr lang="en-CA" altLang="x-none" dirty="0">
                <a:latin typeface="Arial" charset="0"/>
              </a:rPr>
              <a:t>is a project of GreenLearning </a:t>
            </a:r>
            <a:r>
              <a:rPr lang="x-none" altLang="x-none">
                <a:latin typeface="Arial" charset="0"/>
              </a:rPr>
              <a:t>offered </a:t>
            </a:r>
            <a:r>
              <a:rPr lang="x-none" altLang="x-none" dirty="0">
                <a:latin typeface="Arial" charset="0"/>
              </a:rPr>
              <a:t>in partnership </a:t>
            </a:r>
            <a:r>
              <a:rPr lang="x-none" altLang="x-none">
                <a:latin typeface="Arial" charset="0"/>
              </a:rPr>
              <a:t>with </a:t>
            </a:r>
            <a:r>
              <a:rPr lang="en-CA" altLang="x-none" dirty="0">
                <a:latin typeface="Arial" charset="0"/>
              </a:rPr>
              <a:t>PEEL thanks to funding support from the Alberta Energy Efficiency Education Grant </a:t>
            </a:r>
            <a:r>
              <a:rPr lang="x-none" altLang="x-none">
                <a:latin typeface="Arial" charset="0"/>
              </a:rPr>
              <a:t>Program. </a:t>
            </a:r>
            <a:endParaRPr lang="x-none" altLang="x-none" dirty="0">
              <a:latin typeface="Arial" charset="0"/>
            </a:endParaRPr>
          </a:p>
          <a:p>
            <a:endParaRPr lang="en-US" dirty="0"/>
          </a:p>
        </p:txBody>
      </p:sp>
      <p:pic>
        <p:nvPicPr>
          <p:cNvPr id="7" name="Picture 6">
            <a:extLst>
              <a:ext uri="{FF2B5EF4-FFF2-40B4-BE49-F238E27FC236}">
                <a16:creationId xmlns:a16="http://schemas.microsoft.com/office/drawing/2014/main" id="{7779BC4A-3CF4-BD40-8860-F69117650E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359" y="471851"/>
            <a:ext cx="2939368" cy="1139290"/>
          </a:xfrm>
          <a:prstGeom prst="rect">
            <a:avLst/>
          </a:prstGeom>
        </p:spPr>
      </p:pic>
      <p:grpSp>
        <p:nvGrpSpPr>
          <p:cNvPr id="3" name="Group 2">
            <a:extLst>
              <a:ext uri="{FF2B5EF4-FFF2-40B4-BE49-F238E27FC236}">
                <a16:creationId xmlns:a16="http://schemas.microsoft.com/office/drawing/2014/main" id="{54B7C7B2-55FB-EA4A-AD23-3A2FFD0E91CA}"/>
              </a:ext>
            </a:extLst>
          </p:cNvPr>
          <p:cNvGrpSpPr/>
          <p:nvPr/>
        </p:nvGrpSpPr>
        <p:grpSpPr>
          <a:xfrm>
            <a:off x="641267" y="4571716"/>
            <a:ext cx="11073303" cy="1768188"/>
            <a:chOff x="777066" y="4717739"/>
            <a:chExt cx="11073303" cy="1768188"/>
          </a:xfrm>
        </p:grpSpPr>
        <p:pic>
          <p:nvPicPr>
            <p:cNvPr id="6" name="Picture 5">
              <a:extLst>
                <a:ext uri="{FF2B5EF4-FFF2-40B4-BE49-F238E27FC236}">
                  <a16:creationId xmlns:a16="http://schemas.microsoft.com/office/drawing/2014/main" id="{3223DA9D-EE3B-0849-AFAF-734616F56F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7066" y="5261130"/>
              <a:ext cx="1961493" cy="713845"/>
            </a:xfrm>
            <a:prstGeom prst="rect">
              <a:avLst/>
            </a:prstGeom>
          </p:spPr>
        </p:pic>
        <p:pic>
          <p:nvPicPr>
            <p:cNvPr id="8" name="Picture 7">
              <a:extLst>
                <a:ext uri="{FF2B5EF4-FFF2-40B4-BE49-F238E27FC236}">
                  <a16:creationId xmlns:a16="http://schemas.microsoft.com/office/drawing/2014/main" id="{C002D10B-E1DA-4142-8BE1-020402C6BD1F}"/>
                </a:ext>
              </a:extLst>
            </p:cNvPr>
            <p:cNvPicPr/>
            <p:nvPr/>
          </p:nvPicPr>
          <p:blipFill>
            <a:blip r:embed="rId4" cstate="print">
              <a:extLst>
                <a:ext uri="{28A0092B-C50C-407E-A947-70E740481C1C}">
                  <a14:useLocalDpi xmlns:a14="http://schemas.microsoft.com/office/drawing/2010/main"/>
                </a:ext>
              </a:extLst>
            </a:blip>
            <a:stretch>
              <a:fillRect/>
            </a:stretch>
          </p:blipFill>
          <p:spPr>
            <a:xfrm>
              <a:off x="3351814" y="5283180"/>
              <a:ext cx="2865450" cy="686164"/>
            </a:xfrm>
            <a:prstGeom prst="rect">
              <a:avLst/>
            </a:prstGeom>
          </p:spPr>
        </p:pic>
        <p:pic>
          <p:nvPicPr>
            <p:cNvPr id="9" name="Picture 8">
              <a:extLst>
                <a:ext uri="{FF2B5EF4-FFF2-40B4-BE49-F238E27FC236}">
                  <a16:creationId xmlns:a16="http://schemas.microsoft.com/office/drawing/2014/main" id="{D8733163-6CCB-5C49-B97C-F9E3E34FBBFD}"/>
                </a:ext>
              </a:extLst>
            </p:cNvPr>
            <p:cNvPicPr/>
            <p:nvPr/>
          </p:nvPicPr>
          <p:blipFill>
            <a:blip r:embed="rId5" cstate="print">
              <a:extLst>
                <a:ext uri="{28A0092B-C50C-407E-A947-70E740481C1C}">
                  <a14:useLocalDpi xmlns:a14="http://schemas.microsoft.com/office/drawing/2010/main"/>
                </a:ext>
              </a:extLst>
            </a:blip>
            <a:stretch>
              <a:fillRect/>
            </a:stretch>
          </p:blipFill>
          <p:spPr>
            <a:xfrm>
              <a:off x="9398960" y="4717739"/>
              <a:ext cx="2451409" cy="1768188"/>
            </a:xfrm>
            <a:prstGeom prst="rect">
              <a:avLst/>
            </a:prstGeom>
          </p:spPr>
        </p:pic>
      </p:grpSp>
      <p:pic>
        <p:nvPicPr>
          <p:cNvPr id="12" name="Picture 11" descr="A picture containing table&#10;&#10;Description automatically generated">
            <a:extLst>
              <a:ext uri="{FF2B5EF4-FFF2-40B4-BE49-F238E27FC236}">
                <a16:creationId xmlns:a16="http://schemas.microsoft.com/office/drawing/2014/main" id="{46F36AF7-4E69-B64A-B543-94DCD8F9107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48981" y="319269"/>
            <a:ext cx="3567660" cy="1820993"/>
          </a:xfrm>
          <a:prstGeom prst="rect">
            <a:avLst/>
          </a:prstGeom>
        </p:spPr>
      </p:pic>
      <p:sp>
        <p:nvSpPr>
          <p:cNvPr id="11" name="Rectangle 10">
            <a:extLst>
              <a:ext uri="{FF2B5EF4-FFF2-40B4-BE49-F238E27FC236}">
                <a16:creationId xmlns:a16="http://schemas.microsoft.com/office/drawing/2014/main" id="{0B176BAD-1D13-F143-A862-E1A0075EE29F}"/>
              </a:ext>
            </a:extLst>
          </p:cNvPr>
          <p:cNvSpPr/>
          <p:nvPr/>
        </p:nvSpPr>
        <p:spPr>
          <a:xfrm>
            <a:off x="0" y="0"/>
            <a:ext cx="1282535" cy="593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2261257-B887-F549-A0E5-F8091F954139}"/>
              </a:ext>
            </a:extLst>
          </p:cNvPr>
          <p:cNvSpPr/>
          <p:nvPr/>
        </p:nvSpPr>
        <p:spPr>
          <a:xfrm>
            <a:off x="11000510" y="1"/>
            <a:ext cx="1179616" cy="518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32B435D-11BC-D848-9E0C-0518D055A8A0}"/>
              </a:ext>
            </a:extLst>
          </p:cNvPr>
          <p:cNvPicPr>
            <a:picLocks noChangeAspect="1"/>
          </p:cNvPicPr>
          <p:nvPr/>
        </p:nvPicPr>
        <p:blipFill>
          <a:blip r:embed="rId7"/>
          <a:stretch>
            <a:fillRect/>
          </a:stretch>
        </p:blipFill>
        <p:spPr>
          <a:xfrm>
            <a:off x="6566281" y="5058149"/>
            <a:ext cx="2208068" cy="765172"/>
          </a:xfrm>
          <a:prstGeom prst="rect">
            <a:avLst/>
          </a:prstGeom>
        </p:spPr>
      </p:pic>
    </p:spTree>
    <p:extLst>
      <p:ext uri="{BB962C8B-B14F-4D97-AF65-F5344CB8AC3E}">
        <p14:creationId xmlns:p14="http://schemas.microsoft.com/office/powerpoint/2010/main" val="441881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73F8E-3B53-DC4B-8E2E-EE4EEBCE52BF}"/>
              </a:ext>
            </a:extLst>
          </p:cNvPr>
          <p:cNvSpPr>
            <a:spLocks noGrp="1"/>
          </p:cNvSpPr>
          <p:nvPr>
            <p:ph type="title"/>
          </p:nvPr>
        </p:nvSpPr>
        <p:spPr/>
        <p:txBody>
          <a:bodyPr/>
          <a:lstStyle/>
          <a:p>
            <a:r>
              <a:rPr lang="en-US" dirty="0"/>
              <a:t>Types of electric vehicles</a:t>
            </a:r>
          </a:p>
        </p:txBody>
      </p:sp>
      <p:sp>
        <p:nvSpPr>
          <p:cNvPr id="3" name="Content Placeholder 2">
            <a:extLst>
              <a:ext uri="{FF2B5EF4-FFF2-40B4-BE49-F238E27FC236}">
                <a16:creationId xmlns:a16="http://schemas.microsoft.com/office/drawing/2014/main" id="{886DB46E-9A11-1741-9907-9AD4343782D7}"/>
              </a:ext>
            </a:extLst>
          </p:cNvPr>
          <p:cNvSpPr>
            <a:spLocks noGrp="1"/>
          </p:cNvSpPr>
          <p:nvPr>
            <p:ph idx="1"/>
          </p:nvPr>
        </p:nvSpPr>
        <p:spPr>
          <a:xfrm>
            <a:off x="634603" y="1826264"/>
            <a:ext cx="6367272" cy="4419727"/>
          </a:xfrm>
        </p:spPr>
        <p:txBody>
          <a:bodyPr>
            <a:normAutofit/>
          </a:bodyPr>
          <a:lstStyle/>
          <a:p>
            <a:r>
              <a:rPr lang="en-US" b="1" dirty="0">
                <a:solidFill>
                  <a:schemeClr val="accent2"/>
                </a:solidFill>
              </a:rPr>
              <a:t>Hybrid: </a:t>
            </a:r>
            <a:r>
              <a:rPr lang="en-US" dirty="0"/>
              <a:t>Powered by gasoline and an electric motor. Battery is recharged while the vehicle is running on gas. </a:t>
            </a:r>
            <a:endParaRPr lang="en-US" b="1" dirty="0">
              <a:solidFill>
                <a:srgbClr val="78A12E"/>
              </a:solidFill>
            </a:endParaRPr>
          </a:p>
          <a:p>
            <a:r>
              <a:rPr lang="en-US" b="1" dirty="0">
                <a:solidFill>
                  <a:schemeClr val="accent2"/>
                </a:solidFill>
              </a:rPr>
              <a:t>Plug-in Hybrid Electric Vehicle (PHEV):</a:t>
            </a:r>
            <a:r>
              <a:rPr lang="en-US" dirty="0">
                <a:solidFill>
                  <a:schemeClr val="accent2"/>
                </a:solidFill>
              </a:rPr>
              <a:t> </a:t>
            </a:r>
            <a:r>
              <a:rPr lang="en-US" dirty="0"/>
              <a:t>Similar to conventional hybrids, except they can be plugged in to recharge the battery.</a:t>
            </a:r>
          </a:p>
          <a:p>
            <a:r>
              <a:rPr lang="en-US" b="1" dirty="0">
                <a:solidFill>
                  <a:schemeClr val="accent2"/>
                </a:solidFill>
              </a:rPr>
              <a:t>Battery Electric Vehicle (BEV):</a:t>
            </a:r>
            <a:r>
              <a:rPr lang="en-US" dirty="0">
                <a:solidFill>
                  <a:schemeClr val="accent2"/>
                </a:solidFill>
              </a:rPr>
              <a:t> </a:t>
            </a:r>
            <a:r>
              <a:rPr lang="en-US" dirty="0"/>
              <a:t>Powered 100% by an electric motor and battery. All-electric cars do not burn gasoline, have gears or a transmission, or require oil for the parts. On average, all-electric cars can travel 200 – 250 km on a single charge. </a:t>
            </a:r>
          </a:p>
          <a:p>
            <a:endParaRPr lang="en-US" dirty="0"/>
          </a:p>
        </p:txBody>
      </p:sp>
      <p:pic>
        <p:nvPicPr>
          <p:cNvPr id="6" name="Picture 5">
            <a:extLst>
              <a:ext uri="{FF2B5EF4-FFF2-40B4-BE49-F238E27FC236}">
                <a16:creationId xmlns:a16="http://schemas.microsoft.com/office/drawing/2014/main" id="{857D1170-41D6-5F4F-BB4E-F93D68F193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01875" y="2036883"/>
            <a:ext cx="5322822" cy="3255264"/>
          </a:xfrm>
          <a:prstGeom prst="rect">
            <a:avLst/>
          </a:prstGeom>
        </p:spPr>
      </p:pic>
      <p:sp>
        <p:nvSpPr>
          <p:cNvPr id="7" name="TextBox 6">
            <a:extLst>
              <a:ext uri="{FF2B5EF4-FFF2-40B4-BE49-F238E27FC236}">
                <a16:creationId xmlns:a16="http://schemas.microsoft.com/office/drawing/2014/main" id="{1FB198E7-3675-ED43-8605-98967991D6AE}"/>
              </a:ext>
            </a:extLst>
          </p:cNvPr>
          <p:cNvSpPr txBox="1"/>
          <p:nvPr/>
        </p:nvSpPr>
        <p:spPr>
          <a:xfrm>
            <a:off x="10183906" y="5153647"/>
            <a:ext cx="1933799" cy="276999"/>
          </a:xfrm>
          <a:prstGeom prst="rect">
            <a:avLst/>
          </a:prstGeom>
          <a:noFill/>
        </p:spPr>
        <p:txBody>
          <a:bodyPr wrap="none" rtlCol="0">
            <a:spAutoFit/>
          </a:bodyPr>
          <a:lstStyle/>
          <a:p>
            <a:r>
              <a:rPr lang="en-US" sz="12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Source: </a:t>
            </a:r>
            <a:r>
              <a:rPr lang="en-US" sz="1200" dirty="0" err="1">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www.nspower.ca</a:t>
            </a:r>
            <a:endParaRPr lang="en-US" sz="12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69671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4024-EC75-7349-B67A-01D86A18CDE7}"/>
              </a:ext>
            </a:extLst>
          </p:cNvPr>
          <p:cNvSpPr>
            <a:spLocks noGrp="1"/>
          </p:cNvSpPr>
          <p:nvPr>
            <p:ph type="title"/>
          </p:nvPr>
        </p:nvSpPr>
        <p:spPr>
          <a:xfrm>
            <a:off x="838200" y="365128"/>
            <a:ext cx="10515600" cy="684740"/>
          </a:xfrm>
        </p:spPr>
        <p:txBody>
          <a:bodyPr/>
          <a:lstStyle/>
          <a:p>
            <a:r>
              <a:rPr lang="en-US" dirty="0"/>
              <a:t>1. Hybrid Electric Vehicles (HEV)</a:t>
            </a:r>
          </a:p>
        </p:txBody>
      </p:sp>
      <p:pic>
        <p:nvPicPr>
          <p:cNvPr id="11" name="Picture 10">
            <a:extLst>
              <a:ext uri="{FF2B5EF4-FFF2-40B4-BE49-F238E27FC236}">
                <a16:creationId xmlns:a16="http://schemas.microsoft.com/office/drawing/2014/main" id="{5BF6BE3F-F2D4-5F47-A302-EBC120EA27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7820" y="904289"/>
            <a:ext cx="10716360" cy="5477277"/>
          </a:xfrm>
          <a:prstGeom prst="rect">
            <a:avLst/>
          </a:prstGeom>
        </p:spPr>
      </p:pic>
    </p:spTree>
    <p:extLst>
      <p:ext uri="{BB962C8B-B14F-4D97-AF65-F5344CB8AC3E}">
        <p14:creationId xmlns:p14="http://schemas.microsoft.com/office/powerpoint/2010/main" val="94039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0A87-A2E2-D649-840C-E7388D33E31D}"/>
              </a:ext>
            </a:extLst>
          </p:cNvPr>
          <p:cNvSpPr>
            <a:spLocks noGrp="1"/>
          </p:cNvSpPr>
          <p:nvPr>
            <p:ph type="title"/>
          </p:nvPr>
        </p:nvSpPr>
        <p:spPr>
          <a:xfrm>
            <a:off x="838200" y="365127"/>
            <a:ext cx="10515600" cy="766213"/>
          </a:xfrm>
        </p:spPr>
        <p:txBody>
          <a:bodyPr/>
          <a:lstStyle/>
          <a:p>
            <a:r>
              <a:rPr lang="en-US" dirty="0"/>
              <a:t>2. Plug-in Hybrid Electric Vehicles (PHEV)</a:t>
            </a:r>
          </a:p>
        </p:txBody>
      </p:sp>
      <p:pic>
        <p:nvPicPr>
          <p:cNvPr id="6" name="Picture 5">
            <a:extLst>
              <a:ext uri="{FF2B5EF4-FFF2-40B4-BE49-F238E27FC236}">
                <a16:creationId xmlns:a16="http://schemas.microsoft.com/office/drawing/2014/main" id="{73CBC1B4-6F97-A046-8317-7E47F74FE403}"/>
              </a:ext>
            </a:extLst>
          </p:cNvPr>
          <p:cNvPicPr>
            <a:picLocks noChangeAspect="1"/>
          </p:cNvPicPr>
          <p:nvPr/>
        </p:nvPicPr>
        <p:blipFill>
          <a:blip r:embed="rId3"/>
          <a:stretch>
            <a:fillRect/>
          </a:stretch>
        </p:blipFill>
        <p:spPr>
          <a:xfrm>
            <a:off x="1639580" y="1042775"/>
            <a:ext cx="8912840" cy="5338791"/>
          </a:xfrm>
          <a:prstGeom prst="rect">
            <a:avLst/>
          </a:prstGeom>
        </p:spPr>
      </p:pic>
      <p:sp>
        <p:nvSpPr>
          <p:cNvPr id="7" name="Rectangle 6">
            <a:extLst>
              <a:ext uri="{FF2B5EF4-FFF2-40B4-BE49-F238E27FC236}">
                <a16:creationId xmlns:a16="http://schemas.microsoft.com/office/drawing/2014/main" id="{4502D213-BC4D-924C-8479-D8B353CDDB3F}"/>
              </a:ext>
            </a:extLst>
          </p:cNvPr>
          <p:cNvSpPr/>
          <p:nvPr/>
        </p:nvSpPr>
        <p:spPr>
          <a:xfrm>
            <a:off x="1639580" y="1145774"/>
            <a:ext cx="3005065" cy="557762"/>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F18162-B5E4-1344-A053-4DDCD8AE1B26}"/>
              </a:ext>
            </a:extLst>
          </p:cNvPr>
          <p:cNvSpPr/>
          <p:nvPr/>
        </p:nvSpPr>
        <p:spPr>
          <a:xfrm>
            <a:off x="1639580" y="1037082"/>
            <a:ext cx="6379700" cy="186287"/>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950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E6F64-2A21-C347-A3E7-5CCE64EC226B}"/>
              </a:ext>
            </a:extLst>
          </p:cNvPr>
          <p:cNvSpPr>
            <a:spLocks noGrp="1"/>
          </p:cNvSpPr>
          <p:nvPr>
            <p:ph type="title"/>
          </p:nvPr>
        </p:nvSpPr>
        <p:spPr>
          <a:xfrm>
            <a:off x="838200" y="365127"/>
            <a:ext cx="10515600" cy="696029"/>
          </a:xfrm>
        </p:spPr>
        <p:txBody>
          <a:bodyPr/>
          <a:lstStyle/>
          <a:p>
            <a:r>
              <a:rPr lang="en-US" dirty="0"/>
              <a:t>3. Battery Electric Vehicles (BEV)</a:t>
            </a:r>
          </a:p>
        </p:txBody>
      </p:sp>
      <p:pic>
        <p:nvPicPr>
          <p:cNvPr id="7" name="Picture 6">
            <a:extLst>
              <a:ext uri="{FF2B5EF4-FFF2-40B4-BE49-F238E27FC236}">
                <a16:creationId xmlns:a16="http://schemas.microsoft.com/office/drawing/2014/main" id="{884C6809-5779-D44F-80F0-920C6185B1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59294" y="894041"/>
            <a:ext cx="9473411" cy="5462311"/>
          </a:xfrm>
          <a:prstGeom prst="rect">
            <a:avLst/>
          </a:prstGeom>
        </p:spPr>
      </p:pic>
    </p:spTree>
    <p:extLst>
      <p:ext uri="{BB962C8B-B14F-4D97-AF65-F5344CB8AC3E}">
        <p14:creationId xmlns:p14="http://schemas.microsoft.com/office/powerpoint/2010/main" val="2137400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C9736-A3EE-B942-B9B4-33D580A733E4}"/>
              </a:ext>
            </a:extLst>
          </p:cNvPr>
          <p:cNvSpPr>
            <a:spLocks noGrp="1"/>
          </p:cNvSpPr>
          <p:nvPr>
            <p:ph type="title"/>
          </p:nvPr>
        </p:nvSpPr>
        <p:spPr/>
        <p:txBody>
          <a:bodyPr/>
          <a:lstStyle/>
          <a:p>
            <a:r>
              <a:rPr lang="en-US" dirty="0"/>
              <a:t>Example EVs</a:t>
            </a:r>
          </a:p>
        </p:txBody>
      </p:sp>
      <p:sp>
        <p:nvSpPr>
          <p:cNvPr id="3" name="Content Placeholder 2">
            <a:extLst>
              <a:ext uri="{FF2B5EF4-FFF2-40B4-BE49-F238E27FC236}">
                <a16:creationId xmlns:a16="http://schemas.microsoft.com/office/drawing/2014/main" id="{824C3785-4BCF-444E-9FBE-1D89C38B553C}"/>
              </a:ext>
            </a:extLst>
          </p:cNvPr>
          <p:cNvSpPr>
            <a:spLocks noGrp="1"/>
          </p:cNvSpPr>
          <p:nvPr>
            <p:ph idx="1"/>
          </p:nvPr>
        </p:nvSpPr>
        <p:spPr>
          <a:xfrm>
            <a:off x="911199" y="2490556"/>
            <a:ext cx="3255818" cy="410255"/>
          </a:xfrm>
        </p:spPr>
        <p:txBody>
          <a:bodyPr/>
          <a:lstStyle/>
          <a:p>
            <a:pPr marL="0" indent="0" algn="ctr">
              <a:buNone/>
            </a:pPr>
            <a:r>
              <a:rPr lang="en-US" dirty="0"/>
              <a:t>Toyota Camry Hybrid</a:t>
            </a:r>
          </a:p>
        </p:txBody>
      </p:sp>
      <p:sp>
        <p:nvSpPr>
          <p:cNvPr id="7" name="Content Placeholder 2">
            <a:extLst>
              <a:ext uri="{FF2B5EF4-FFF2-40B4-BE49-F238E27FC236}">
                <a16:creationId xmlns:a16="http://schemas.microsoft.com/office/drawing/2014/main" id="{A7526256-244A-4040-BE5A-788954AFF535}"/>
              </a:ext>
            </a:extLst>
          </p:cNvPr>
          <p:cNvSpPr txBox="1">
            <a:spLocks/>
          </p:cNvSpPr>
          <p:nvPr/>
        </p:nvSpPr>
        <p:spPr>
          <a:xfrm>
            <a:off x="9397253" y="1356345"/>
            <a:ext cx="2779126" cy="365127"/>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dirty="0"/>
              <a:t>Honda Clarity PHEV</a:t>
            </a:r>
          </a:p>
        </p:txBody>
      </p:sp>
      <p:pic>
        <p:nvPicPr>
          <p:cNvPr id="8" name="Picture 7">
            <a:extLst>
              <a:ext uri="{FF2B5EF4-FFF2-40B4-BE49-F238E27FC236}">
                <a16:creationId xmlns:a16="http://schemas.microsoft.com/office/drawing/2014/main" id="{190E2830-AE27-7A48-BEF6-6400358134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50573" y="98579"/>
            <a:ext cx="4479860" cy="2986573"/>
          </a:xfrm>
          <a:prstGeom prst="rect">
            <a:avLst/>
          </a:prstGeom>
        </p:spPr>
      </p:pic>
      <p:pic>
        <p:nvPicPr>
          <p:cNvPr id="9" name="Picture 8">
            <a:extLst>
              <a:ext uri="{FF2B5EF4-FFF2-40B4-BE49-F238E27FC236}">
                <a16:creationId xmlns:a16="http://schemas.microsoft.com/office/drawing/2014/main" id="{06597DC0-17D2-F44C-A084-BFF9A6DB196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9178" y="2900811"/>
            <a:ext cx="4479860" cy="2986573"/>
          </a:xfrm>
          <a:prstGeom prst="rect">
            <a:avLst/>
          </a:prstGeom>
        </p:spPr>
      </p:pic>
      <p:pic>
        <p:nvPicPr>
          <p:cNvPr id="10" name="Picture 9">
            <a:extLst>
              <a:ext uri="{FF2B5EF4-FFF2-40B4-BE49-F238E27FC236}">
                <a16:creationId xmlns:a16="http://schemas.microsoft.com/office/drawing/2014/main" id="{C21B2653-B265-4F47-BCE1-FCD51103EC8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12964" y="3227465"/>
            <a:ext cx="4479860" cy="2986573"/>
          </a:xfrm>
          <a:prstGeom prst="rect">
            <a:avLst/>
          </a:prstGeom>
        </p:spPr>
      </p:pic>
      <p:sp>
        <p:nvSpPr>
          <p:cNvPr id="12" name="Content Placeholder 2">
            <a:extLst>
              <a:ext uri="{FF2B5EF4-FFF2-40B4-BE49-F238E27FC236}">
                <a16:creationId xmlns:a16="http://schemas.microsoft.com/office/drawing/2014/main" id="{54178DB0-9BB4-7844-9B21-357B891BF29B}"/>
              </a:ext>
            </a:extLst>
          </p:cNvPr>
          <p:cNvSpPr txBox="1">
            <a:spLocks/>
          </p:cNvSpPr>
          <p:nvPr/>
        </p:nvSpPr>
        <p:spPr>
          <a:xfrm>
            <a:off x="5030143" y="4817621"/>
            <a:ext cx="2477416" cy="69800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dirty="0"/>
              <a:t>Volkswagen e-golf (BEV)</a:t>
            </a:r>
          </a:p>
        </p:txBody>
      </p:sp>
      <p:pic>
        <p:nvPicPr>
          <p:cNvPr id="15" name="Picture 14">
            <a:extLst>
              <a:ext uri="{FF2B5EF4-FFF2-40B4-BE49-F238E27FC236}">
                <a16:creationId xmlns:a16="http://schemas.microsoft.com/office/drawing/2014/main" id="{C3B6DFA6-7545-7B40-B11B-762380FD28B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7806897" flipH="1" flipV="1">
            <a:off x="7318028" y="5032591"/>
            <a:ext cx="379063" cy="863393"/>
          </a:xfrm>
          <a:prstGeom prst="rect">
            <a:avLst/>
          </a:prstGeom>
        </p:spPr>
      </p:pic>
      <p:pic>
        <p:nvPicPr>
          <p:cNvPr id="16" name="Picture 15">
            <a:extLst>
              <a:ext uri="{FF2B5EF4-FFF2-40B4-BE49-F238E27FC236}">
                <a16:creationId xmlns:a16="http://schemas.microsoft.com/office/drawing/2014/main" id="{37C98E31-AE57-9440-AAF5-209EA70466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8418901" flipH="1">
            <a:off x="4018582" y="2492312"/>
            <a:ext cx="379063" cy="863393"/>
          </a:xfrm>
          <a:prstGeom prst="rect">
            <a:avLst/>
          </a:prstGeom>
        </p:spPr>
      </p:pic>
      <p:pic>
        <p:nvPicPr>
          <p:cNvPr id="17" name="Picture 16">
            <a:extLst>
              <a:ext uri="{FF2B5EF4-FFF2-40B4-BE49-F238E27FC236}">
                <a16:creationId xmlns:a16="http://schemas.microsoft.com/office/drawing/2014/main" id="{07A58ED2-0575-334C-B9AB-3565CCC9C55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492600" flipH="1">
            <a:off x="9296283" y="1632418"/>
            <a:ext cx="379063" cy="863393"/>
          </a:xfrm>
          <a:prstGeom prst="rect">
            <a:avLst/>
          </a:prstGeom>
        </p:spPr>
      </p:pic>
    </p:spTree>
    <p:extLst>
      <p:ext uri="{BB962C8B-B14F-4D97-AF65-F5344CB8AC3E}">
        <p14:creationId xmlns:p14="http://schemas.microsoft.com/office/powerpoint/2010/main" val="512552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2511F-CB5C-8E43-AF99-5215C797CE54}"/>
              </a:ext>
            </a:extLst>
          </p:cNvPr>
          <p:cNvSpPr>
            <a:spLocks noGrp="1"/>
          </p:cNvSpPr>
          <p:nvPr>
            <p:ph type="title"/>
          </p:nvPr>
        </p:nvSpPr>
        <p:spPr/>
        <p:txBody>
          <a:bodyPr/>
          <a:lstStyle/>
          <a:p>
            <a:r>
              <a:rPr lang="en-US" dirty="0"/>
              <a:t>Regenerative Braking</a:t>
            </a:r>
          </a:p>
        </p:txBody>
      </p:sp>
      <p:sp>
        <p:nvSpPr>
          <p:cNvPr id="3" name="Content Placeholder 2">
            <a:extLst>
              <a:ext uri="{FF2B5EF4-FFF2-40B4-BE49-F238E27FC236}">
                <a16:creationId xmlns:a16="http://schemas.microsoft.com/office/drawing/2014/main" id="{40E22A63-8DFE-6046-8A18-9D53175FE061}"/>
              </a:ext>
            </a:extLst>
          </p:cNvPr>
          <p:cNvSpPr>
            <a:spLocks noGrp="1"/>
          </p:cNvSpPr>
          <p:nvPr>
            <p:ph idx="1"/>
          </p:nvPr>
        </p:nvSpPr>
        <p:spPr/>
        <p:txBody>
          <a:bodyPr/>
          <a:lstStyle/>
          <a:p>
            <a:r>
              <a:rPr lang="en-US" dirty="0"/>
              <a:t>Regenerative braking conserves the energy otherwise lost due to braking</a:t>
            </a:r>
          </a:p>
          <a:p>
            <a:r>
              <a:rPr lang="en-US" dirty="0"/>
              <a:t>Regenerative braking impacts efficiency and effectiveness</a:t>
            </a:r>
          </a:p>
          <a:p>
            <a:r>
              <a:rPr lang="en-US" dirty="0"/>
              <a:t>Efficiency: regenerative braking can conserve 60-70% of the energy lost, which can then be later used for acceleration</a:t>
            </a:r>
          </a:p>
          <a:p>
            <a:r>
              <a:rPr lang="en-US" dirty="0"/>
              <a:t>Effectiveness: how large of an impact regenerative braking has </a:t>
            </a:r>
          </a:p>
        </p:txBody>
      </p:sp>
      <p:pic>
        <p:nvPicPr>
          <p:cNvPr id="6" name="Picture 5">
            <a:extLst>
              <a:ext uri="{FF2B5EF4-FFF2-40B4-BE49-F238E27FC236}">
                <a16:creationId xmlns:a16="http://schemas.microsoft.com/office/drawing/2014/main" id="{9721B998-9CD6-FD43-B594-800544CE9598}"/>
              </a:ext>
            </a:extLst>
          </p:cNvPr>
          <p:cNvPicPr>
            <a:picLocks noChangeAspect="1"/>
          </p:cNvPicPr>
          <p:nvPr/>
        </p:nvPicPr>
        <p:blipFill>
          <a:blip r:embed="rId3"/>
          <a:stretch>
            <a:fillRect/>
          </a:stretch>
        </p:blipFill>
        <p:spPr>
          <a:xfrm>
            <a:off x="2209223" y="3886200"/>
            <a:ext cx="2279649" cy="1990894"/>
          </a:xfrm>
          <a:prstGeom prst="rect">
            <a:avLst/>
          </a:prstGeom>
        </p:spPr>
      </p:pic>
      <p:sp>
        <p:nvSpPr>
          <p:cNvPr id="9" name="Right Arrow 8">
            <a:extLst>
              <a:ext uri="{FF2B5EF4-FFF2-40B4-BE49-F238E27FC236}">
                <a16:creationId xmlns:a16="http://schemas.microsoft.com/office/drawing/2014/main" id="{9A75A965-6C00-164A-8280-E966E426E3A9}"/>
              </a:ext>
            </a:extLst>
          </p:cNvPr>
          <p:cNvSpPr/>
          <p:nvPr/>
        </p:nvSpPr>
        <p:spPr>
          <a:xfrm>
            <a:off x="5195454" y="4524375"/>
            <a:ext cx="1801091" cy="1016000"/>
          </a:xfrm>
          <a:prstGeom prst="rightArrow">
            <a:avLst/>
          </a:prstGeom>
          <a:solidFill>
            <a:srgbClr val="2F9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9CDC578-70D9-BF48-B8A3-A900A72EF08F}"/>
              </a:ext>
            </a:extLst>
          </p:cNvPr>
          <p:cNvPicPr>
            <a:picLocks noChangeAspect="1"/>
          </p:cNvPicPr>
          <p:nvPr/>
        </p:nvPicPr>
        <p:blipFill>
          <a:blip r:embed="rId4"/>
          <a:stretch>
            <a:fillRect/>
          </a:stretch>
        </p:blipFill>
        <p:spPr>
          <a:xfrm>
            <a:off x="7596162" y="3981101"/>
            <a:ext cx="1801091" cy="1801091"/>
          </a:xfrm>
          <a:prstGeom prst="rect">
            <a:avLst/>
          </a:prstGeom>
        </p:spPr>
      </p:pic>
    </p:spTree>
    <p:extLst>
      <p:ext uri="{BB962C8B-B14F-4D97-AF65-F5344CB8AC3E}">
        <p14:creationId xmlns:p14="http://schemas.microsoft.com/office/powerpoint/2010/main" val="3533899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FCB66-BF11-D244-99AC-07F3CC60F5AD}"/>
              </a:ext>
            </a:extLst>
          </p:cNvPr>
          <p:cNvSpPr>
            <a:spLocks noGrp="1"/>
          </p:cNvSpPr>
          <p:nvPr>
            <p:ph type="title"/>
          </p:nvPr>
        </p:nvSpPr>
        <p:spPr/>
        <p:txBody>
          <a:bodyPr/>
          <a:lstStyle/>
          <a:p>
            <a:r>
              <a:rPr lang="en-US" dirty="0"/>
              <a:t>Charging </a:t>
            </a:r>
          </a:p>
        </p:txBody>
      </p:sp>
      <p:sp>
        <p:nvSpPr>
          <p:cNvPr id="3" name="Content Placeholder 2">
            <a:extLst>
              <a:ext uri="{FF2B5EF4-FFF2-40B4-BE49-F238E27FC236}">
                <a16:creationId xmlns:a16="http://schemas.microsoft.com/office/drawing/2014/main" id="{9A5E8177-031A-6B48-8D1F-B1FBF4829A7E}"/>
              </a:ext>
            </a:extLst>
          </p:cNvPr>
          <p:cNvSpPr>
            <a:spLocks noGrp="1"/>
          </p:cNvSpPr>
          <p:nvPr>
            <p:ph idx="1"/>
          </p:nvPr>
        </p:nvSpPr>
        <p:spPr>
          <a:xfrm>
            <a:off x="838199" y="1370629"/>
            <a:ext cx="10515600" cy="789559"/>
          </a:xfrm>
        </p:spPr>
        <p:txBody>
          <a:bodyPr/>
          <a:lstStyle/>
          <a:p>
            <a:r>
              <a:rPr lang="en-US" dirty="0"/>
              <a:t>There are three levels of charging available:</a:t>
            </a:r>
          </a:p>
          <a:p>
            <a:endParaRPr lang="en-US" dirty="0"/>
          </a:p>
        </p:txBody>
      </p:sp>
      <p:sp>
        <p:nvSpPr>
          <p:cNvPr id="6" name="Content Placeholder 2">
            <a:extLst>
              <a:ext uri="{FF2B5EF4-FFF2-40B4-BE49-F238E27FC236}">
                <a16:creationId xmlns:a16="http://schemas.microsoft.com/office/drawing/2014/main" id="{BF7BD69A-15A4-644D-B771-95955B76DF06}"/>
              </a:ext>
            </a:extLst>
          </p:cNvPr>
          <p:cNvSpPr txBox="1">
            <a:spLocks/>
          </p:cNvSpPr>
          <p:nvPr/>
        </p:nvSpPr>
        <p:spPr>
          <a:xfrm>
            <a:off x="1358891" y="1919560"/>
            <a:ext cx="1331976" cy="40456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b="1" dirty="0">
                <a:solidFill>
                  <a:srgbClr val="78A12E"/>
                </a:solidFill>
              </a:rPr>
              <a:t>Level 1</a:t>
            </a:r>
          </a:p>
          <a:p>
            <a:pPr algn="ctr"/>
            <a:endParaRPr lang="en-US" b="1" dirty="0">
              <a:solidFill>
                <a:srgbClr val="78A12E"/>
              </a:solidFill>
            </a:endParaRPr>
          </a:p>
        </p:txBody>
      </p:sp>
      <p:sp>
        <p:nvSpPr>
          <p:cNvPr id="7" name="Content Placeholder 2">
            <a:extLst>
              <a:ext uri="{FF2B5EF4-FFF2-40B4-BE49-F238E27FC236}">
                <a16:creationId xmlns:a16="http://schemas.microsoft.com/office/drawing/2014/main" id="{8079E895-157A-564F-8920-6AE6D8A59DD3}"/>
              </a:ext>
            </a:extLst>
          </p:cNvPr>
          <p:cNvSpPr txBox="1">
            <a:spLocks/>
          </p:cNvSpPr>
          <p:nvPr/>
        </p:nvSpPr>
        <p:spPr>
          <a:xfrm>
            <a:off x="5407435" y="1924450"/>
            <a:ext cx="1331976" cy="39478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b="1" dirty="0">
                <a:solidFill>
                  <a:srgbClr val="78A12E"/>
                </a:solidFill>
              </a:rPr>
              <a:t>Level 2</a:t>
            </a:r>
          </a:p>
          <a:p>
            <a:pPr algn="ctr"/>
            <a:endParaRPr lang="en-US" b="1" dirty="0">
              <a:solidFill>
                <a:srgbClr val="78A12E"/>
              </a:solidFill>
            </a:endParaRPr>
          </a:p>
        </p:txBody>
      </p:sp>
      <p:sp>
        <p:nvSpPr>
          <p:cNvPr id="8" name="Content Placeholder 2">
            <a:extLst>
              <a:ext uri="{FF2B5EF4-FFF2-40B4-BE49-F238E27FC236}">
                <a16:creationId xmlns:a16="http://schemas.microsoft.com/office/drawing/2014/main" id="{55186543-9D69-2249-A9DD-EA1D55D966B5}"/>
              </a:ext>
            </a:extLst>
          </p:cNvPr>
          <p:cNvSpPr txBox="1">
            <a:spLocks/>
          </p:cNvSpPr>
          <p:nvPr/>
        </p:nvSpPr>
        <p:spPr>
          <a:xfrm>
            <a:off x="9455979" y="1924450"/>
            <a:ext cx="1331976" cy="39478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b="1" dirty="0">
                <a:solidFill>
                  <a:srgbClr val="78A12E"/>
                </a:solidFill>
              </a:rPr>
              <a:t>Level 3</a:t>
            </a:r>
          </a:p>
          <a:p>
            <a:pPr algn="ctr"/>
            <a:endParaRPr lang="en-US" b="1" dirty="0">
              <a:solidFill>
                <a:srgbClr val="78A12E"/>
              </a:solidFill>
            </a:endParaRPr>
          </a:p>
        </p:txBody>
      </p:sp>
      <p:sp>
        <p:nvSpPr>
          <p:cNvPr id="9" name="Content Placeholder 2">
            <a:extLst>
              <a:ext uri="{FF2B5EF4-FFF2-40B4-BE49-F238E27FC236}">
                <a16:creationId xmlns:a16="http://schemas.microsoft.com/office/drawing/2014/main" id="{C810CC93-7817-954A-8EC6-5046372E87BE}"/>
              </a:ext>
            </a:extLst>
          </p:cNvPr>
          <p:cNvSpPr txBox="1">
            <a:spLocks/>
          </p:cNvSpPr>
          <p:nvPr/>
        </p:nvSpPr>
        <p:spPr>
          <a:xfrm>
            <a:off x="432299" y="2399103"/>
            <a:ext cx="3185160" cy="21102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800" dirty="0"/>
              <a:t>120 Volts, 15 Amps, 1.8 kW</a:t>
            </a:r>
          </a:p>
          <a:p>
            <a:r>
              <a:rPr lang="en-US" sz="1800" dirty="0"/>
              <a:t>Portable charger and plugs into wall outlet</a:t>
            </a:r>
          </a:p>
          <a:p>
            <a:r>
              <a:rPr lang="en-US" sz="1800" dirty="0"/>
              <a:t>13 hours for full charge</a:t>
            </a:r>
          </a:p>
          <a:p>
            <a:endParaRPr lang="en-US" dirty="0"/>
          </a:p>
        </p:txBody>
      </p:sp>
      <p:sp>
        <p:nvSpPr>
          <p:cNvPr id="10" name="Content Placeholder 2">
            <a:extLst>
              <a:ext uri="{FF2B5EF4-FFF2-40B4-BE49-F238E27FC236}">
                <a16:creationId xmlns:a16="http://schemas.microsoft.com/office/drawing/2014/main" id="{0D0FEDE3-6B8C-EC40-9D6B-F9E2739255B3}"/>
              </a:ext>
            </a:extLst>
          </p:cNvPr>
          <p:cNvSpPr txBox="1">
            <a:spLocks/>
          </p:cNvSpPr>
          <p:nvPr/>
        </p:nvSpPr>
        <p:spPr>
          <a:xfrm>
            <a:off x="4480843" y="2399103"/>
            <a:ext cx="3185159" cy="21102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800" dirty="0"/>
              <a:t>240 Volts, 30 Amps, 7.2 kW</a:t>
            </a:r>
          </a:p>
          <a:p>
            <a:r>
              <a:rPr lang="en-US" sz="1800" dirty="0"/>
              <a:t>Portable charger and plugs into wall outlet</a:t>
            </a:r>
          </a:p>
          <a:p>
            <a:r>
              <a:rPr lang="en-US" sz="1800" dirty="0"/>
              <a:t>3-8 hours for full charge</a:t>
            </a:r>
          </a:p>
          <a:p>
            <a:endParaRPr lang="en-US" dirty="0"/>
          </a:p>
        </p:txBody>
      </p:sp>
      <p:sp>
        <p:nvSpPr>
          <p:cNvPr id="11" name="Content Placeholder 2">
            <a:extLst>
              <a:ext uri="{FF2B5EF4-FFF2-40B4-BE49-F238E27FC236}">
                <a16:creationId xmlns:a16="http://schemas.microsoft.com/office/drawing/2014/main" id="{61E0A576-407E-1E44-B089-137C24EB4DBD}"/>
              </a:ext>
            </a:extLst>
          </p:cNvPr>
          <p:cNvSpPr txBox="1">
            <a:spLocks/>
          </p:cNvSpPr>
          <p:nvPr/>
        </p:nvSpPr>
        <p:spPr>
          <a:xfrm>
            <a:off x="8456453" y="2399103"/>
            <a:ext cx="3331027" cy="217655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800" dirty="0"/>
              <a:t>480 Volts, 100 Amps, 48 kW</a:t>
            </a:r>
          </a:p>
          <a:p>
            <a:r>
              <a:rPr lang="en-US" sz="1800" dirty="0"/>
              <a:t>Super Charger</a:t>
            </a:r>
          </a:p>
          <a:p>
            <a:r>
              <a:rPr lang="en-US" sz="1800" dirty="0"/>
              <a:t>15-30 minutes for full charge</a:t>
            </a:r>
          </a:p>
          <a:p>
            <a:endParaRPr lang="en-US" dirty="0"/>
          </a:p>
        </p:txBody>
      </p:sp>
      <p:pic>
        <p:nvPicPr>
          <p:cNvPr id="12" name="Picture 11">
            <a:extLst>
              <a:ext uri="{FF2B5EF4-FFF2-40B4-BE49-F238E27FC236}">
                <a16:creationId xmlns:a16="http://schemas.microsoft.com/office/drawing/2014/main" id="{3A524EA1-CEE2-9F48-B57E-65E7905CE0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2426" y="4106008"/>
            <a:ext cx="1806060" cy="1806060"/>
          </a:xfrm>
          <a:prstGeom prst="rect">
            <a:avLst/>
          </a:prstGeom>
        </p:spPr>
      </p:pic>
      <p:pic>
        <p:nvPicPr>
          <p:cNvPr id="14" name="Picture 13">
            <a:extLst>
              <a:ext uri="{FF2B5EF4-FFF2-40B4-BE49-F238E27FC236}">
                <a16:creationId xmlns:a16="http://schemas.microsoft.com/office/drawing/2014/main" id="{4A8BA237-16AA-E04B-B4AA-B6381246C7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86026" y="3937070"/>
            <a:ext cx="1503193" cy="1974998"/>
          </a:xfrm>
          <a:prstGeom prst="rect">
            <a:avLst/>
          </a:prstGeom>
        </p:spPr>
      </p:pic>
      <p:pic>
        <p:nvPicPr>
          <p:cNvPr id="15" name="Picture 14">
            <a:extLst>
              <a:ext uri="{FF2B5EF4-FFF2-40B4-BE49-F238E27FC236}">
                <a16:creationId xmlns:a16="http://schemas.microsoft.com/office/drawing/2014/main" id="{52CD3648-A094-7B4B-B0B6-4B63B255EB84}"/>
              </a:ext>
            </a:extLst>
          </p:cNvPr>
          <p:cNvPicPr>
            <a:picLocks noChangeAspect="1"/>
          </p:cNvPicPr>
          <p:nvPr/>
        </p:nvPicPr>
        <p:blipFill>
          <a:blip r:embed="rId5"/>
          <a:stretch>
            <a:fillRect/>
          </a:stretch>
        </p:blipFill>
        <p:spPr>
          <a:xfrm>
            <a:off x="8709454" y="3937070"/>
            <a:ext cx="3109355" cy="1974998"/>
          </a:xfrm>
          <a:prstGeom prst="rect">
            <a:avLst/>
          </a:prstGeom>
        </p:spPr>
      </p:pic>
    </p:spTree>
    <p:extLst>
      <p:ext uri="{BB962C8B-B14F-4D97-AF65-F5344CB8AC3E}">
        <p14:creationId xmlns:p14="http://schemas.microsoft.com/office/powerpoint/2010/main" val="120528560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5545F"/>
      </a:dk2>
      <a:lt2>
        <a:srgbClr val="E7E6E6"/>
      </a:lt2>
      <a:accent1>
        <a:srgbClr val="1282A8"/>
      </a:accent1>
      <a:accent2>
        <a:srgbClr val="78A337"/>
      </a:accent2>
      <a:accent3>
        <a:srgbClr val="B0B6BA"/>
      </a:accent3>
      <a:accent4>
        <a:srgbClr val="4DACD6"/>
      </a:accent4>
      <a:accent5>
        <a:srgbClr val="E88F3C"/>
      </a:accent5>
      <a:accent6>
        <a:srgbClr val="D9338A"/>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B24807B-B90E-CF49-A757-E102EADC6880}" vid="{D0779E33-2CEA-074B-B502-496F00EEA2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1493</TotalTime>
  <Words>3956</Words>
  <Application>Microsoft Macintosh PowerPoint</Application>
  <PresentationFormat>Widescreen</PresentationFormat>
  <Paragraphs>325</Paragraphs>
  <Slides>26</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Helvetica Neue</vt:lpstr>
      <vt:lpstr>Open Sans</vt:lpstr>
      <vt:lpstr>Office Theme</vt:lpstr>
      <vt:lpstr>Electric Vehicle Types</vt:lpstr>
      <vt:lpstr>What are Electric Vehicles (EV)?</vt:lpstr>
      <vt:lpstr>Types of electric vehicles</vt:lpstr>
      <vt:lpstr>1. Hybrid Electric Vehicles (HEV)</vt:lpstr>
      <vt:lpstr>2. Plug-in Hybrid Electric Vehicles (PHEV)</vt:lpstr>
      <vt:lpstr>3. Battery Electric Vehicles (BEV)</vt:lpstr>
      <vt:lpstr>Example EVs</vt:lpstr>
      <vt:lpstr>Regenerative Braking</vt:lpstr>
      <vt:lpstr>Charging </vt:lpstr>
      <vt:lpstr>Alternating Current and Direct Current </vt:lpstr>
      <vt:lpstr>EV Charging Ports</vt:lpstr>
      <vt:lpstr>DC Fast Charging</vt:lpstr>
      <vt:lpstr>Cycle Life</vt:lpstr>
      <vt:lpstr>CHAdeMO DC Fast Charger</vt:lpstr>
      <vt:lpstr>Combined Charging System (CCS) DC Fast Charger</vt:lpstr>
      <vt:lpstr>Tesla Supercharger DC Fast Charger</vt:lpstr>
      <vt:lpstr>PowerPoint Presentation</vt:lpstr>
      <vt:lpstr>PowerPoint Presentation</vt:lpstr>
      <vt:lpstr>PlugShare</vt:lpstr>
      <vt:lpstr>PowerPoint Presentation</vt:lpstr>
      <vt:lpstr>Other Charging Apps</vt:lpstr>
      <vt:lpstr>Smart Grids</vt:lpstr>
      <vt:lpstr>Smart Charging Software</vt:lpstr>
      <vt:lpstr>Autonomous vehicles</vt:lpstr>
      <vt:lpstr>Auto-pilot and self-driving capabilities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Gallagher</dc:creator>
  <cp:lastModifiedBy>Yen Luong</cp:lastModifiedBy>
  <cp:revision>135</cp:revision>
  <cp:lastPrinted>2015-04-20T14:42:12Z</cp:lastPrinted>
  <dcterms:created xsi:type="dcterms:W3CDTF">2019-08-08T18:48:54Z</dcterms:created>
  <dcterms:modified xsi:type="dcterms:W3CDTF">2024-07-09T18:09:38Z</dcterms:modified>
</cp:coreProperties>
</file>