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9" r:id="rId1"/>
  </p:sldMasterIdLst>
  <p:notesMasterIdLst>
    <p:notesMasterId r:id="rId19"/>
  </p:notesMasterIdLst>
  <p:handoutMasterIdLst>
    <p:handoutMasterId r:id="rId20"/>
  </p:handoutMasterIdLst>
  <p:sldIdLst>
    <p:sldId id="262" r:id="rId2"/>
    <p:sldId id="441" r:id="rId3"/>
    <p:sldId id="275" r:id="rId4"/>
    <p:sldId id="270" r:id="rId5"/>
    <p:sldId id="267" r:id="rId6"/>
    <p:sldId id="277" r:id="rId7"/>
    <p:sldId id="278" r:id="rId8"/>
    <p:sldId id="284" r:id="rId9"/>
    <p:sldId id="279" r:id="rId10"/>
    <p:sldId id="280" r:id="rId11"/>
    <p:sldId id="281" r:id="rId12"/>
    <p:sldId id="282" r:id="rId13"/>
    <p:sldId id="283" r:id="rId14"/>
    <p:sldId id="285" r:id="rId15"/>
    <p:sldId id="271" r:id="rId16"/>
    <p:sldId id="274" r:id="rId17"/>
    <p:sldId id="264"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hua Tatel" initials="JT" lastIdx="2" clrIdx="0"/>
  <p:cmAuthor id="2" name="Paula McGarrigle" initials="PM" lastIdx="5" clrIdx="1">
    <p:extLst>
      <p:ext uri="{19B8F6BF-5375-455C-9EA6-DF929625EA0E}">
        <p15:presenceInfo xmlns:p15="http://schemas.microsoft.com/office/powerpoint/2012/main" userId="S::pmcgarrigle@solasenergyconsulting.com::9a43013d-1f68-4e9b-bbb5-f5d76c235d50" providerId="AD"/>
      </p:ext>
    </p:extLst>
  </p:cmAuthor>
  <p:cmAuthor id="3" name="Jackie Gallagher" initials="JG" lastIdx="2" clrIdx="2">
    <p:extLst>
      <p:ext uri="{19B8F6BF-5375-455C-9EA6-DF929625EA0E}">
        <p15:presenceInfo xmlns:p15="http://schemas.microsoft.com/office/powerpoint/2012/main" userId="S::jgallagher@solasenergyconsulting.com::25e13cc3-1c6b-4f28-afee-0384b389183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404040"/>
    <a:srgbClr val="2F998D"/>
    <a:srgbClr val="28998D"/>
    <a:srgbClr val="F6F6F6"/>
    <a:srgbClr val="F5F7F6"/>
    <a:srgbClr val="F5F8F6"/>
    <a:srgbClr val="694D62"/>
    <a:srgbClr val="B0B6BB"/>
    <a:srgbClr val="45535F"/>
    <a:srgbClr val="78A12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053" autoAdjust="0"/>
    <p:restoredTop sz="64146" autoAdjust="0"/>
  </p:normalViewPr>
  <p:slideViewPr>
    <p:cSldViewPr snapToGrid="0" snapToObjects="1">
      <p:cViewPr>
        <p:scale>
          <a:sx n="59" d="100"/>
          <a:sy n="59" d="100"/>
        </p:scale>
        <p:origin x="760" y="576"/>
      </p:cViewPr>
      <p:guideLst>
        <p:guide orient="horz" pos="2160"/>
        <p:guide pos="3840"/>
      </p:guideLst>
    </p:cSldViewPr>
  </p:slideViewPr>
  <p:outlineViewPr>
    <p:cViewPr>
      <p:scale>
        <a:sx n="33" d="100"/>
        <a:sy n="33" d="100"/>
      </p:scale>
      <p:origin x="0" y="-6336"/>
    </p:cViewPr>
  </p:outlineViewPr>
  <p:notesTextViewPr>
    <p:cViewPr>
      <p:scale>
        <a:sx n="114" d="100"/>
        <a:sy n="114" d="100"/>
      </p:scale>
      <p:origin x="0" y="0"/>
    </p:cViewPr>
  </p:notesTextViewPr>
  <p:sorterViewPr>
    <p:cViewPr>
      <p:scale>
        <a:sx n="109" d="100"/>
        <a:sy n="109" d="100"/>
      </p:scale>
      <p:origin x="0" y="102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Users/jackiegallagher/Dropbox%20(Solas%20Energy)/PEEL%20Lesson%20Plans%20Only%20-%20TEMPORARY/3.0%20ABEE%20Grant%20Lessons/1.%20Electric%20Vehicles/4.%20EV%20GHG%20Emissions/Life%20Cycle%20Emission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jackiegallagher/Dropbox%20(Solas%20Energy)/PEEL%20Lesson%20Plans%20Only%20-%20TEMPORARY/3.0%20ABEE%20Grant%20Lessons/1.%20Electric%20Vehicles/4.%20EV%20GHG%20Emissions/Life%20Cycle%20Emission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2"/>
          <c:order val="0"/>
          <c:tx>
            <c:strRef>
              <c:f>Sheet1!$C$12</c:f>
              <c:strCache>
                <c:ptCount val="1"/>
                <c:pt idx="0">
                  <c:v>Raw material production</c:v>
                </c:pt>
              </c:strCache>
            </c:strRef>
          </c:tx>
          <c:spPr>
            <a:solidFill>
              <a:schemeClr val="accent3"/>
            </a:solidFill>
            <a:ln>
              <a:noFill/>
            </a:ln>
            <a:effectLst/>
          </c:spPr>
          <c:invertIfNegative val="0"/>
          <c:dLbls>
            <c:dLbl>
              <c:idx val="0"/>
              <c:layout>
                <c:manualLayout>
                  <c:x val="-2.0263424518743669E-3"/>
                  <c:y val="-8.368200836820185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72C-3440-915F-ED40B014E2AC}"/>
                </c:ext>
              </c:extLst>
            </c:dLbl>
            <c:dLbl>
              <c:idx val="1"/>
              <c:layout>
                <c:manualLayout>
                  <c:x val="4.0526849037487338E-3"/>
                  <c:y val="-2.789400278940027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872C-3440-915F-ED40B014E2AC}"/>
                </c:ext>
              </c:extLst>
            </c:dLbl>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Sheet1!$B$13:$B$14</c:f>
              <c:strCache>
                <c:ptCount val="2"/>
                <c:pt idx="0">
                  <c:v>Ford Focus</c:v>
                </c:pt>
                <c:pt idx="1">
                  <c:v>Mitsubishi i-MiEV</c:v>
                </c:pt>
              </c:strCache>
            </c:strRef>
          </c:cat>
          <c:val>
            <c:numRef>
              <c:f>Sheet1!$C$13:$C$14</c:f>
              <c:numCache>
                <c:formatCode>General</c:formatCode>
                <c:ptCount val="2"/>
                <c:pt idx="0">
                  <c:v>101</c:v>
                </c:pt>
                <c:pt idx="1">
                  <c:v>164</c:v>
                </c:pt>
              </c:numCache>
            </c:numRef>
          </c:val>
          <c:extLst>
            <c:ext xmlns:c16="http://schemas.microsoft.com/office/drawing/2014/chart" uri="{C3380CC4-5D6E-409C-BE32-E72D297353CC}">
              <c16:uniqueId val="{00000000-872C-3440-915F-ED40B014E2AC}"/>
            </c:ext>
          </c:extLst>
        </c:ser>
        <c:ser>
          <c:idx val="3"/>
          <c:order val="1"/>
          <c:tx>
            <c:strRef>
              <c:f>Sheet1!$D$12</c:f>
              <c:strCache>
                <c:ptCount val="1"/>
                <c:pt idx="0">
                  <c:v>Manufacturing</c:v>
                </c:pt>
              </c:strCache>
            </c:strRef>
          </c:tx>
          <c:spPr>
            <a:solidFill>
              <a:schemeClr val="accent4"/>
            </a:solidFill>
            <a:ln>
              <a:noFill/>
            </a:ln>
            <a:effectLst/>
          </c:spPr>
          <c:invertIfNegative val="0"/>
          <c:dLbls>
            <c:dLbl>
              <c:idx val="0"/>
              <c:layout>
                <c:manualLayout>
                  <c:x val="-2.0263424518743669E-3"/>
                  <c:y val="2.789400278940027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72C-3440-915F-ED40B014E2AC}"/>
                </c:ext>
              </c:extLst>
            </c:dLbl>
            <c:dLbl>
              <c:idx val="1"/>
              <c:layout>
                <c:manualLayout>
                  <c:x val="4.0526849037487338E-3"/>
                  <c:y val="-1.0227682871714806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72C-3440-915F-ED40B014E2AC}"/>
                </c:ext>
              </c:extLst>
            </c:dLbl>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Sheet1!$B$13:$B$14</c:f>
              <c:strCache>
                <c:ptCount val="2"/>
                <c:pt idx="0">
                  <c:v>Ford Focus</c:v>
                </c:pt>
                <c:pt idx="1">
                  <c:v>Mitsubishi i-MiEV</c:v>
                </c:pt>
              </c:strCache>
            </c:strRef>
          </c:cat>
          <c:val>
            <c:numRef>
              <c:f>Sheet1!$D$13:$D$14</c:f>
              <c:numCache>
                <c:formatCode>General</c:formatCode>
                <c:ptCount val="2"/>
                <c:pt idx="0">
                  <c:v>37</c:v>
                </c:pt>
                <c:pt idx="1">
                  <c:v>34</c:v>
                </c:pt>
              </c:numCache>
            </c:numRef>
          </c:val>
          <c:extLst>
            <c:ext xmlns:c16="http://schemas.microsoft.com/office/drawing/2014/chart" uri="{C3380CC4-5D6E-409C-BE32-E72D297353CC}">
              <c16:uniqueId val="{00000001-872C-3440-915F-ED40B014E2AC}"/>
            </c:ext>
          </c:extLst>
        </c:ser>
        <c:ser>
          <c:idx val="4"/>
          <c:order val="2"/>
          <c:tx>
            <c:strRef>
              <c:f>Sheet1!$E$12</c:f>
              <c:strCache>
                <c:ptCount val="1"/>
                <c:pt idx="0">
                  <c:v>Transportation</c:v>
                </c:pt>
              </c:strCache>
            </c:strRef>
          </c:tx>
          <c:spPr>
            <a:solidFill>
              <a:schemeClr val="accent5"/>
            </a:solidFill>
            <a:ln>
              <a:noFill/>
            </a:ln>
            <a:effectLst/>
          </c:spPr>
          <c:invertIfNegative val="0"/>
          <c:dLbls>
            <c:dLbl>
              <c:idx val="0"/>
              <c:layout>
                <c:manualLayout>
                  <c:x val="-0.13429082328130285"/>
                  <c:y val="-2.590434632255246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72C-3440-915F-ED40B014E2AC}"/>
                </c:ext>
              </c:extLst>
            </c:dLbl>
            <c:dLbl>
              <c:idx val="1"/>
              <c:layout>
                <c:manualLayout>
                  <c:x val="0.13171225937183384"/>
                  <c:y val="2.231520223152012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72C-3440-915F-ED40B014E2AC}"/>
                </c:ext>
              </c:extLst>
            </c:dLbl>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Sheet1!$B$13:$B$14</c:f>
              <c:strCache>
                <c:ptCount val="2"/>
                <c:pt idx="0">
                  <c:v>Ford Focus</c:v>
                </c:pt>
                <c:pt idx="1">
                  <c:v>Mitsubishi i-MiEV</c:v>
                </c:pt>
              </c:strCache>
            </c:strRef>
          </c:cat>
          <c:val>
            <c:numRef>
              <c:f>Sheet1!$E$13:$E$14</c:f>
              <c:numCache>
                <c:formatCode>General</c:formatCode>
                <c:ptCount val="2"/>
                <c:pt idx="0">
                  <c:v>1.4</c:v>
                </c:pt>
                <c:pt idx="1">
                  <c:v>2.6</c:v>
                </c:pt>
              </c:numCache>
            </c:numRef>
          </c:val>
          <c:extLst>
            <c:ext xmlns:c16="http://schemas.microsoft.com/office/drawing/2014/chart" uri="{C3380CC4-5D6E-409C-BE32-E72D297353CC}">
              <c16:uniqueId val="{00000002-872C-3440-915F-ED40B014E2AC}"/>
            </c:ext>
          </c:extLst>
        </c:ser>
        <c:ser>
          <c:idx val="5"/>
          <c:order val="3"/>
          <c:tx>
            <c:strRef>
              <c:f>Sheet1!$F$12</c:f>
              <c:strCache>
                <c:ptCount val="1"/>
                <c:pt idx="0">
                  <c:v>Operation</c:v>
                </c:pt>
              </c:strCache>
            </c:strRef>
          </c:tx>
          <c:spPr>
            <a:solidFill>
              <a:schemeClr val="accent6"/>
            </a:solidFill>
            <a:ln>
              <a:noFill/>
            </a:ln>
            <a:effectLst/>
          </c:spPr>
          <c:invertIfNegative val="0"/>
          <c:dLbls>
            <c:dLbl>
              <c:idx val="0"/>
              <c:layout>
                <c:manualLayout>
                  <c:x val="2.0263424518743296E-3"/>
                  <c:y val="-1.673640167364016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72C-3440-915F-ED40B014E2AC}"/>
                </c:ext>
              </c:extLst>
            </c:dLbl>
            <c:dLbl>
              <c:idx val="1"/>
              <c:layout>
                <c:manualLayout>
                  <c:x val="0.13342035341990946"/>
                  <c:y val="-4.602974901261307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72C-3440-915F-ED40B014E2AC}"/>
                </c:ext>
              </c:extLst>
            </c:dLbl>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Sheet1!$B$13:$B$14</c:f>
              <c:strCache>
                <c:ptCount val="2"/>
                <c:pt idx="0">
                  <c:v>Ford Focus</c:v>
                </c:pt>
                <c:pt idx="1">
                  <c:v>Mitsubishi i-MiEV</c:v>
                </c:pt>
              </c:strCache>
            </c:strRef>
          </c:cat>
          <c:val>
            <c:numRef>
              <c:f>Sheet1!$F$13:$F$14</c:f>
              <c:numCache>
                <c:formatCode>General</c:formatCode>
                <c:ptCount val="2"/>
                <c:pt idx="0">
                  <c:v>253</c:v>
                </c:pt>
                <c:pt idx="1">
                  <c:v>2.2000000000000002</c:v>
                </c:pt>
              </c:numCache>
            </c:numRef>
          </c:val>
          <c:extLst>
            <c:ext xmlns:c16="http://schemas.microsoft.com/office/drawing/2014/chart" uri="{C3380CC4-5D6E-409C-BE32-E72D297353CC}">
              <c16:uniqueId val="{00000003-872C-3440-915F-ED40B014E2AC}"/>
            </c:ext>
          </c:extLst>
        </c:ser>
        <c:ser>
          <c:idx val="6"/>
          <c:order val="4"/>
          <c:tx>
            <c:strRef>
              <c:f>Sheet1!$G$12</c:f>
              <c:strCache>
                <c:ptCount val="1"/>
                <c:pt idx="0">
                  <c:v>Decommissioning</c:v>
                </c:pt>
              </c:strCache>
            </c:strRef>
          </c:tx>
          <c:spPr>
            <a:solidFill>
              <a:schemeClr val="accent1">
                <a:lumMod val="60000"/>
              </a:schemeClr>
            </a:solidFill>
            <a:ln>
              <a:noFill/>
            </a:ln>
            <a:effectLst/>
          </c:spPr>
          <c:invertIfNegative val="0"/>
          <c:dLbls>
            <c:dLbl>
              <c:idx val="0"/>
              <c:layout>
                <c:manualLayout>
                  <c:x val="-0.11442979987397554"/>
                  <c:y val="-4.234069854212547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72C-3440-915F-ED40B014E2AC}"/>
                </c:ext>
              </c:extLst>
            </c:dLbl>
            <c:dLbl>
              <c:idx val="1"/>
              <c:layout>
                <c:manualLayout>
                  <c:x val="3.5168488775821058E-2"/>
                  <c:y val="-6.535568680268642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72C-3440-915F-ED40B014E2AC}"/>
                </c:ext>
              </c:extLst>
            </c:dLbl>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Sheet1!$B$13:$B$14</c:f>
              <c:strCache>
                <c:ptCount val="2"/>
                <c:pt idx="0">
                  <c:v>Ford Focus</c:v>
                </c:pt>
                <c:pt idx="1">
                  <c:v>Mitsubishi i-MiEV</c:v>
                </c:pt>
              </c:strCache>
            </c:strRef>
          </c:cat>
          <c:val>
            <c:numRef>
              <c:f>Sheet1!$G$13:$G$14</c:f>
              <c:numCache>
                <c:formatCode>General</c:formatCode>
                <c:ptCount val="2"/>
                <c:pt idx="0">
                  <c:v>1.2E-2</c:v>
                </c:pt>
                <c:pt idx="1">
                  <c:v>0.2</c:v>
                </c:pt>
              </c:numCache>
            </c:numRef>
          </c:val>
          <c:extLst>
            <c:ext xmlns:c16="http://schemas.microsoft.com/office/drawing/2014/chart" uri="{C3380CC4-5D6E-409C-BE32-E72D297353CC}">
              <c16:uniqueId val="{00000004-872C-3440-915F-ED40B014E2AC}"/>
            </c:ext>
          </c:extLst>
        </c:ser>
        <c:dLbls>
          <c:dLblPos val="ctr"/>
          <c:showLegendKey val="0"/>
          <c:showVal val="1"/>
          <c:showCatName val="0"/>
          <c:showSerName val="0"/>
          <c:showPercent val="0"/>
          <c:showBubbleSize val="0"/>
        </c:dLbls>
        <c:gapWidth val="150"/>
        <c:overlap val="100"/>
        <c:axId val="1836779103"/>
        <c:axId val="1929521055"/>
      </c:barChart>
      <c:catAx>
        <c:axId val="18367791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1929521055"/>
        <c:crosses val="autoZero"/>
        <c:auto val="1"/>
        <c:lblAlgn val="ctr"/>
        <c:lblOffset val="100"/>
        <c:noMultiLvlLbl val="0"/>
      </c:catAx>
      <c:valAx>
        <c:axId val="192952105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en-US"/>
                  <a:t>Emissions (gCO2e/km)</a:t>
                </a:r>
              </a:p>
            </c:rich>
          </c:tx>
          <c:overlay val="0"/>
          <c:spPr>
            <a:noFill/>
            <a:ln>
              <a:noFill/>
            </a:ln>
            <a:effectLst/>
          </c:spPr>
          <c:txPr>
            <a:bodyPr rot="-54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18367791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b="1"/>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US"/>
              <a:t>Energy Source Wheel-to-Tank Emissions</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Sheet2!$A$2</c:f>
              <c:strCache>
                <c:ptCount val="1"/>
                <c:pt idx="0">
                  <c:v>WTT</c:v>
                </c:pt>
              </c:strCache>
            </c:strRef>
          </c:tx>
          <c:spPr>
            <a:solidFill>
              <a:schemeClr val="accent1"/>
            </a:solidFill>
            <a:ln>
              <a:noFill/>
            </a:ln>
            <a:effectLst/>
          </c:spPr>
          <c:invertIfNegative val="0"/>
          <c:dLbls>
            <c:dLbl>
              <c:idx val="3"/>
              <c:layout>
                <c:manualLayout>
                  <c:x val="-7.5448547191639154E-2"/>
                  <c:y val="-1.291155584247901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3FA-5D45-AA77-5A0EF503BCD2}"/>
                </c:ext>
              </c:extLst>
            </c:dLbl>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Sheet2!$B$1:$E$1</c:f>
              <c:strCache>
                <c:ptCount val="4"/>
                <c:pt idx="0">
                  <c:v>Coal</c:v>
                </c:pt>
                <c:pt idx="1">
                  <c:v>Natural Gas</c:v>
                </c:pt>
                <c:pt idx="2">
                  <c:v>Solar</c:v>
                </c:pt>
                <c:pt idx="3">
                  <c:v>Wind</c:v>
                </c:pt>
              </c:strCache>
            </c:strRef>
          </c:cat>
          <c:val>
            <c:numRef>
              <c:f>Sheet2!$B$2:$E$2</c:f>
              <c:numCache>
                <c:formatCode>0</c:formatCode>
                <c:ptCount val="4"/>
                <c:pt idx="0">
                  <c:v>180</c:v>
                </c:pt>
                <c:pt idx="1">
                  <c:v>90</c:v>
                </c:pt>
                <c:pt idx="2">
                  <c:v>20</c:v>
                </c:pt>
                <c:pt idx="3">
                  <c:v>2</c:v>
                </c:pt>
              </c:numCache>
            </c:numRef>
          </c:val>
          <c:extLst>
            <c:ext xmlns:c16="http://schemas.microsoft.com/office/drawing/2014/chart" uri="{C3380CC4-5D6E-409C-BE32-E72D297353CC}">
              <c16:uniqueId val="{00000000-73FA-5D45-AA77-5A0EF503BCD2}"/>
            </c:ext>
          </c:extLst>
        </c:ser>
        <c:ser>
          <c:idx val="1"/>
          <c:order val="1"/>
          <c:tx>
            <c:strRef>
              <c:f>Sheet2!$A$3</c:f>
              <c:strCache>
                <c:ptCount val="1"/>
                <c:pt idx="0">
                  <c:v>TTW</c:v>
                </c:pt>
              </c:strCache>
            </c:strRef>
          </c:tx>
          <c:spPr>
            <a:solidFill>
              <a:schemeClr val="accent2"/>
            </a:solidFill>
            <a:ln>
              <a:noFill/>
            </a:ln>
            <a:effectLst/>
          </c:spPr>
          <c:invertIfNegative val="0"/>
          <c:dLbls>
            <c:delete val="1"/>
          </c:dLbls>
          <c:cat>
            <c:strRef>
              <c:f>Sheet2!$B$1:$E$1</c:f>
              <c:strCache>
                <c:ptCount val="4"/>
                <c:pt idx="0">
                  <c:v>Coal</c:v>
                </c:pt>
                <c:pt idx="1">
                  <c:v>Natural Gas</c:v>
                </c:pt>
                <c:pt idx="2">
                  <c:v>Solar</c:v>
                </c:pt>
                <c:pt idx="3">
                  <c:v>Wind</c:v>
                </c:pt>
              </c:strCache>
            </c:strRef>
          </c:cat>
          <c:val>
            <c:numRef>
              <c:f>Sheet2!$B$3:$E$3</c:f>
              <c:numCache>
                <c:formatCode>0</c:formatCode>
                <c:ptCount val="4"/>
                <c:pt idx="0">
                  <c:v>0</c:v>
                </c:pt>
                <c:pt idx="1">
                  <c:v>0</c:v>
                </c:pt>
                <c:pt idx="2">
                  <c:v>0</c:v>
                </c:pt>
                <c:pt idx="3">
                  <c:v>0</c:v>
                </c:pt>
              </c:numCache>
            </c:numRef>
          </c:val>
          <c:extLst>
            <c:ext xmlns:c16="http://schemas.microsoft.com/office/drawing/2014/chart" uri="{C3380CC4-5D6E-409C-BE32-E72D297353CC}">
              <c16:uniqueId val="{00000001-73FA-5D45-AA77-5A0EF503BCD2}"/>
            </c:ext>
          </c:extLst>
        </c:ser>
        <c:ser>
          <c:idx val="2"/>
          <c:order val="2"/>
          <c:tx>
            <c:strRef>
              <c:f>Sheet2!$A$4</c:f>
              <c:strCache>
                <c:ptCount val="1"/>
                <c:pt idx="0">
                  <c:v>Glider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Sheet2!$B$1:$E$1</c:f>
              <c:strCache>
                <c:ptCount val="4"/>
                <c:pt idx="0">
                  <c:v>Coal</c:v>
                </c:pt>
                <c:pt idx="1">
                  <c:v>Natural Gas</c:v>
                </c:pt>
                <c:pt idx="2">
                  <c:v>Solar</c:v>
                </c:pt>
                <c:pt idx="3">
                  <c:v>Wind</c:v>
                </c:pt>
              </c:strCache>
            </c:strRef>
          </c:cat>
          <c:val>
            <c:numRef>
              <c:f>Sheet2!$B$4:$E$4</c:f>
              <c:numCache>
                <c:formatCode>0</c:formatCode>
                <c:ptCount val="4"/>
                <c:pt idx="0">
                  <c:v>13</c:v>
                </c:pt>
                <c:pt idx="1">
                  <c:v>13</c:v>
                </c:pt>
                <c:pt idx="2">
                  <c:v>13</c:v>
                </c:pt>
                <c:pt idx="3">
                  <c:v>13</c:v>
                </c:pt>
              </c:numCache>
            </c:numRef>
          </c:val>
          <c:extLst>
            <c:ext xmlns:c16="http://schemas.microsoft.com/office/drawing/2014/chart" uri="{C3380CC4-5D6E-409C-BE32-E72D297353CC}">
              <c16:uniqueId val="{00000002-73FA-5D45-AA77-5A0EF503BCD2}"/>
            </c:ext>
          </c:extLst>
        </c:ser>
        <c:ser>
          <c:idx val="3"/>
          <c:order val="3"/>
          <c:tx>
            <c:strRef>
              <c:f>Sheet2!$A$5</c:f>
              <c:strCache>
                <c:ptCount val="1"/>
                <c:pt idx="0">
                  <c:v>Li battery</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Sheet2!$B$1:$E$1</c:f>
              <c:strCache>
                <c:ptCount val="4"/>
                <c:pt idx="0">
                  <c:v>Coal</c:v>
                </c:pt>
                <c:pt idx="1">
                  <c:v>Natural Gas</c:v>
                </c:pt>
                <c:pt idx="2">
                  <c:v>Solar</c:v>
                </c:pt>
                <c:pt idx="3">
                  <c:v>Wind</c:v>
                </c:pt>
              </c:strCache>
            </c:strRef>
          </c:cat>
          <c:val>
            <c:numRef>
              <c:f>Sheet2!$B$5:$E$5</c:f>
              <c:numCache>
                <c:formatCode>0</c:formatCode>
                <c:ptCount val="4"/>
                <c:pt idx="0">
                  <c:v>13</c:v>
                </c:pt>
                <c:pt idx="1">
                  <c:v>13</c:v>
                </c:pt>
                <c:pt idx="2">
                  <c:v>13</c:v>
                </c:pt>
                <c:pt idx="3">
                  <c:v>13</c:v>
                </c:pt>
              </c:numCache>
            </c:numRef>
          </c:val>
          <c:extLst>
            <c:ext xmlns:c16="http://schemas.microsoft.com/office/drawing/2014/chart" uri="{C3380CC4-5D6E-409C-BE32-E72D297353CC}">
              <c16:uniqueId val="{00000003-73FA-5D45-AA77-5A0EF503BCD2}"/>
            </c:ext>
          </c:extLst>
        </c:ser>
        <c:ser>
          <c:idx val="4"/>
          <c:order val="4"/>
          <c:tx>
            <c:strRef>
              <c:f>Sheet2!$A$6</c:f>
              <c:strCache>
                <c:ptCount val="1"/>
                <c:pt idx="0">
                  <c:v>Powertrain</c:v>
                </c:pt>
              </c:strCache>
            </c:strRef>
          </c:tx>
          <c:spPr>
            <a:solidFill>
              <a:schemeClr val="accent5"/>
            </a:solidFill>
            <a:ln>
              <a:noFill/>
            </a:ln>
            <a:effectLst/>
          </c:spPr>
          <c:invertIfNegative val="0"/>
          <c:dLbls>
            <c:dLbl>
              <c:idx val="0"/>
              <c:layout>
                <c:manualLayout>
                  <c:x val="1.6561876212798775E-2"/>
                  <c:y val="-3.873466752743705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3FA-5D45-AA77-5A0EF503BCD2}"/>
                </c:ext>
              </c:extLst>
            </c:dLbl>
            <c:dLbl>
              <c:idx val="1"/>
              <c:layout>
                <c:manualLayout>
                  <c:x val="1.2881459276621297E-2"/>
                  <c:y val="-3.873466752743705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3FA-5D45-AA77-5A0EF503BCD2}"/>
                </c:ext>
              </c:extLst>
            </c:dLbl>
            <c:dLbl>
              <c:idx val="2"/>
              <c:layout>
                <c:manualLayout>
                  <c:x val="1.4721667744710053E-2"/>
                  <c:y val="-3.357004519044554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3FA-5D45-AA77-5A0EF503BCD2}"/>
                </c:ext>
              </c:extLst>
            </c:dLbl>
            <c:dLbl>
              <c:idx val="3"/>
              <c:layout>
                <c:manualLayout>
                  <c:x val="1.4721667744710053E-2"/>
                  <c:y val="-3.615235635894125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3FA-5D45-AA77-5A0EF503BCD2}"/>
                </c:ext>
              </c:extLst>
            </c:dLbl>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Sheet2!$B$1:$E$1</c:f>
              <c:strCache>
                <c:ptCount val="4"/>
                <c:pt idx="0">
                  <c:v>Coal</c:v>
                </c:pt>
                <c:pt idx="1">
                  <c:v>Natural Gas</c:v>
                </c:pt>
                <c:pt idx="2">
                  <c:v>Solar</c:v>
                </c:pt>
                <c:pt idx="3">
                  <c:v>Wind</c:v>
                </c:pt>
              </c:strCache>
            </c:strRef>
          </c:cat>
          <c:val>
            <c:numRef>
              <c:f>Sheet2!$B$6:$E$6</c:f>
              <c:numCache>
                <c:formatCode>0.0</c:formatCode>
                <c:ptCount val="4"/>
                <c:pt idx="0">
                  <c:v>1.1000000000000001</c:v>
                </c:pt>
                <c:pt idx="1">
                  <c:v>1.1000000000000001</c:v>
                </c:pt>
                <c:pt idx="2">
                  <c:v>1.1000000000000001</c:v>
                </c:pt>
                <c:pt idx="3">
                  <c:v>1.1000000000000001</c:v>
                </c:pt>
              </c:numCache>
            </c:numRef>
          </c:val>
          <c:extLst>
            <c:ext xmlns:c16="http://schemas.microsoft.com/office/drawing/2014/chart" uri="{C3380CC4-5D6E-409C-BE32-E72D297353CC}">
              <c16:uniqueId val="{00000004-73FA-5D45-AA77-5A0EF503BCD2}"/>
            </c:ext>
          </c:extLst>
        </c:ser>
        <c:dLbls>
          <c:dLblPos val="ctr"/>
          <c:showLegendKey val="0"/>
          <c:showVal val="1"/>
          <c:showCatName val="0"/>
          <c:showSerName val="0"/>
          <c:showPercent val="0"/>
          <c:showBubbleSize val="0"/>
        </c:dLbls>
        <c:gapWidth val="150"/>
        <c:overlap val="100"/>
        <c:axId val="1931123855"/>
        <c:axId val="1890640623"/>
      </c:barChart>
      <c:catAx>
        <c:axId val="19311238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1890640623"/>
        <c:crosses val="autoZero"/>
        <c:auto val="1"/>
        <c:lblAlgn val="ctr"/>
        <c:lblOffset val="100"/>
        <c:noMultiLvlLbl val="0"/>
      </c:catAx>
      <c:valAx>
        <c:axId val="1890640623"/>
        <c:scaling>
          <c:orientation val="minMax"/>
          <c:max val="21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en-US"/>
                  <a:t>Emissions (gCO2e/km)</a:t>
                </a:r>
                <a:endParaRPr lang="en-CA"/>
              </a:p>
            </c:rich>
          </c:tx>
          <c:overlay val="0"/>
          <c:spPr>
            <a:noFill/>
            <a:ln>
              <a:noFill/>
            </a:ln>
            <a:effectLst/>
          </c:spPr>
          <c:txPr>
            <a:bodyPr rot="-54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title>
        <c:numFmt formatCode="General" sourceLinked="0"/>
        <c:majorTickMark val="out"/>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19311238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b="1"/>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1600A7-0099-C743-AD24-ED00286AD4C0}" type="doc">
      <dgm:prSet loTypeId="urn:microsoft.com/office/officeart/2005/8/layout/cycle1" loCatId="" qsTypeId="urn:microsoft.com/office/officeart/2005/8/quickstyle/simple1" qsCatId="simple" csTypeId="urn:microsoft.com/office/officeart/2005/8/colors/colorful2" csCatId="colorful" phldr="1"/>
      <dgm:spPr/>
      <dgm:t>
        <a:bodyPr/>
        <a:lstStyle/>
        <a:p>
          <a:endParaRPr lang="en-US"/>
        </a:p>
      </dgm:t>
    </dgm:pt>
    <dgm:pt modelId="{A5E09DEF-A3AF-9546-ACFF-B90DB22D3713}">
      <dgm:prSet phldrT="[Text]" custT="1"/>
      <dgm:spPr/>
      <dgm:t>
        <a:bodyPr/>
        <a:lstStyle/>
        <a:p>
          <a:r>
            <a:rPr lang="en-US" sz="2000" b="1" dirty="0"/>
            <a:t>Manufacturing</a:t>
          </a:r>
        </a:p>
      </dgm:t>
    </dgm:pt>
    <dgm:pt modelId="{B8502127-F17F-B448-A44D-F339ABF7256F}" type="parTrans" cxnId="{0EA97DFA-6B61-1248-A1EC-E4D5C034B9D2}">
      <dgm:prSet/>
      <dgm:spPr/>
      <dgm:t>
        <a:bodyPr/>
        <a:lstStyle/>
        <a:p>
          <a:endParaRPr lang="en-US" sz="4400" b="1"/>
        </a:p>
      </dgm:t>
    </dgm:pt>
    <dgm:pt modelId="{05884683-7634-A349-AC5B-1E6252FB8F08}" type="sibTrans" cxnId="{0EA97DFA-6B61-1248-A1EC-E4D5C034B9D2}">
      <dgm:prSet/>
      <dgm:spPr/>
      <dgm:t>
        <a:bodyPr/>
        <a:lstStyle/>
        <a:p>
          <a:endParaRPr lang="en-US" sz="4400" b="1"/>
        </a:p>
      </dgm:t>
    </dgm:pt>
    <dgm:pt modelId="{8449AD0D-D9E9-B243-A233-ED18B0A4FC53}">
      <dgm:prSet phldrT="[Text]" custT="1"/>
      <dgm:spPr/>
      <dgm:t>
        <a:bodyPr/>
        <a:lstStyle/>
        <a:p>
          <a:r>
            <a:rPr lang="en-US" sz="2000" b="1" dirty="0"/>
            <a:t>Distribution</a:t>
          </a:r>
        </a:p>
      </dgm:t>
    </dgm:pt>
    <dgm:pt modelId="{E5E2143A-5F6A-B546-BF1F-2D0A22C2CA91}" type="parTrans" cxnId="{13773672-EE17-454F-B0BE-66C702DD206C}">
      <dgm:prSet/>
      <dgm:spPr/>
      <dgm:t>
        <a:bodyPr/>
        <a:lstStyle/>
        <a:p>
          <a:endParaRPr lang="en-US" sz="4400" b="1"/>
        </a:p>
      </dgm:t>
    </dgm:pt>
    <dgm:pt modelId="{C587D82F-3C68-B445-B42C-612A53E430D8}" type="sibTrans" cxnId="{13773672-EE17-454F-B0BE-66C702DD206C}">
      <dgm:prSet/>
      <dgm:spPr/>
      <dgm:t>
        <a:bodyPr/>
        <a:lstStyle/>
        <a:p>
          <a:endParaRPr lang="en-US" sz="4400" b="1"/>
        </a:p>
      </dgm:t>
    </dgm:pt>
    <dgm:pt modelId="{933B88CA-F9B6-DA4D-A738-AA863672C128}">
      <dgm:prSet phldrT="[Text]" custT="1"/>
      <dgm:spPr/>
      <dgm:t>
        <a:bodyPr/>
        <a:lstStyle/>
        <a:p>
          <a:r>
            <a:rPr lang="en-US" sz="2000" b="1" dirty="0"/>
            <a:t>Use</a:t>
          </a:r>
        </a:p>
      </dgm:t>
    </dgm:pt>
    <dgm:pt modelId="{782CCB1D-FED0-7546-B52D-97597A565A09}" type="parTrans" cxnId="{9E0EBBA5-B8A4-5E44-8950-5F1C399575C7}">
      <dgm:prSet/>
      <dgm:spPr/>
      <dgm:t>
        <a:bodyPr/>
        <a:lstStyle/>
        <a:p>
          <a:endParaRPr lang="en-US" sz="4400" b="1"/>
        </a:p>
      </dgm:t>
    </dgm:pt>
    <dgm:pt modelId="{9C5318CF-A162-714D-8496-BDFF765BC7DB}" type="sibTrans" cxnId="{9E0EBBA5-B8A4-5E44-8950-5F1C399575C7}">
      <dgm:prSet/>
      <dgm:spPr/>
      <dgm:t>
        <a:bodyPr/>
        <a:lstStyle/>
        <a:p>
          <a:endParaRPr lang="en-US" sz="4400" b="1"/>
        </a:p>
      </dgm:t>
    </dgm:pt>
    <dgm:pt modelId="{22ED66E8-34EC-894F-AC90-1867997286E1}">
      <dgm:prSet phldrT="[Text]" custT="1"/>
      <dgm:spPr/>
      <dgm:t>
        <a:bodyPr/>
        <a:lstStyle/>
        <a:p>
          <a:r>
            <a:rPr lang="en-US" sz="2000" b="1" dirty="0"/>
            <a:t>Resources</a:t>
          </a:r>
        </a:p>
      </dgm:t>
    </dgm:pt>
    <dgm:pt modelId="{D05A06D2-1EC4-1F45-9C03-2A6572F5AA73}" type="parTrans" cxnId="{10CD5226-9D00-FE4C-8BA3-C628AC670118}">
      <dgm:prSet/>
      <dgm:spPr/>
      <dgm:t>
        <a:bodyPr/>
        <a:lstStyle/>
        <a:p>
          <a:endParaRPr lang="en-US" sz="4400" b="1"/>
        </a:p>
      </dgm:t>
    </dgm:pt>
    <dgm:pt modelId="{27BCA455-2C23-E44F-AD35-27B6CBDB4071}" type="sibTrans" cxnId="{10CD5226-9D00-FE4C-8BA3-C628AC670118}">
      <dgm:prSet/>
      <dgm:spPr/>
      <dgm:t>
        <a:bodyPr/>
        <a:lstStyle/>
        <a:p>
          <a:endParaRPr lang="en-US" sz="4400" b="1"/>
        </a:p>
      </dgm:t>
    </dgm:pt>
    <dgm:pt modelId="{E473E1D0-DE5B-1B4D-823E-3FFEB357907A}">
      <dgm:prSet phldrT="[Text]" custT="1"/>
      <dgm:spPr/>
      <dgm:t>
        <a:bodyPr/>
        <a:lstStyle/>
        <a:p>
          <a:r>
            <a:rPr lang="en-US" sz="2000" b="1" dirty="0"/>
            <a:t>Decommissioning</a:t>
          </a:r>
        </a:p>
      </dgm:t>
    </dgm:pt>
    <dgm:pt modelId="{E44EBBB5-801C-9740-83CB-9E55DEB64915}" type="sibTrans" cxnId="{65A3252A-4418-E94F-AB03-5067B0079E39}">
      <dgm:prSet/>
      <dgm:spPr/>
      <dgm:t>
        <a:bodyPr/>
        <a:lstStyle/>
        <a:p>
          <a:endParaRPr lang="en-US" sz="4400" b="1"/>
        </a:p>
      </dgm:t>
    </dgm:pt>
    <dgm:pt modelId="{42DF027F-4171-D042-B82C-794D42E65D11}" type="parTrans" cxnId="{65A3252A-4418-E94F-AB03-5067B0079E39}">
      <dgm:prSet/>
      <dgm:spPr/>
      <dgm:t>
        <a:bodyPr/>
        <a:lstStyle/>
        <a:p>
          <a:endParaRPr lang="en-US" sz="4400" b="1"/>
        </a:p>
      </dgm:t>
    </dgm:pt>
    <dgm:pt modelId="{90A4A019-7F65-5A45-8AFC-D8779D2A6EAA}" type="pres">
      <dgm:prSet presAssocID="{BA1600A7-0099-C743-AD24-ED00286AD4C0}" presName="cycle" presStyleCnt="0">
        <dgm:presLayoutVars>
          <dgm:dir/>
          <dgm:resizeHandles val="exact"/>
        </dgm:presLayoutVars>
      </dgm:prSet>
      <dgm:spPr/>
    </dgm:pt>
    <dgm:pt modelId="{2DAA44C0-6658-5448-91BE-F1EA6E7EBA09}" type="pres">
      <dgm:prSet presAssocID="{A5E09DEF-A3AF-9546-ACFF-B90DB22D3713}" presName="dummy" presStyleCnt="0"/>
      <dgm:spPr/>
    </dgm:pt>
    <dgm:pt modelId="{E462092B-DD9A-CD48-B564-C3425C55A26E}" type="pres">
      <dgm:prSet presAssocID="{A5E09DEF-A3AF-9546-ACFF-B90DB22D3713}" presName="node" presStyleLbl="revTx" presStyleIdx="0" presStyleCnt="5" custScaleX="139685" custScaleY="63606" custRadScaleRad="107179" custRadScaleInc="40532">
        <dgm:presLayoutVars>
          <dgm:bulletEnabled val="1"/>
        </dgm:presLayoutVars>
      </dgm:prSet>
      <dgm:spPr/>
    </dgm:pt>
    <dgm:pt modelId="{FE4169F9-4C49-B943-ACA4-EB322CEBD9E6}" type="pres">
      <dgm:prSet presAssocID="{05884683-7634-A349-AC5B-1E6252FB8F08}" presName="sibTrans" presStyleLbl="node1" presStyleIdx="0" presStyleCnt="5"/>
      <dgm:spPr/>
    </dgm:pt>
    <dgm:pt modelId="{10FF5F25-1BDA-A84A-8EBB-E7C289FD2B1D}" type="pres">
      <dgm:prSet presAssocID="{8449AD0D-D9E9-B243-A233-ED18B0A4FC53}" presName="dummy" presStyleCnt="0"/>
      <dgm:spPr/>
    </dgm:pt>
    <dgm:pt modelId="{B14A4339-C993-D644-BA63-591B9B06C60E}" type="pres">
      <dgm:prSet presAssocID="{8449AD0D-D9E9-B243-A233-ED18B0A4FC53}" presName="node" presStyleLbl="revTx" presStyleIdx="1" presStyleCnt="5" custScaleX="148665" custScaleY="49792" custRadScaleRad="102609" custRadScaleInc="-7316">
        <dgm:presLayoutVars>
          <dgm:bulletEnabled val="1"/>
        </dgm:presLayoutVars>
      </dgm:prSet>
      <dgm:spPr/>
    </dgm:pt>
    <dgm:pt modelId="{6A9376ED-F2E5-D947-AB98-9A094AAEE0B2}" type="pres">
      <dgm:prSet presAssocID="{C587D82F-3C68-B445-B42C-612A53E430D8}" presName="sibTrans" presStyleLbl="node1" presStyleIdx="1" presStyleCnt="5"/>
      <dgm:spPr/>
    </dgm:pt>
    <dgm:pt modelId="{DED7020A-50D4-EB42-A589-67167B9E2FDE}" type="pres">
      <dgm:prSet presAssocID="{933B88CA-F9B6-DA4D-A738-AA863672C128}" presName="dummy" presStyleCnt="0"/>
      <dgm:spPr/>
    </dgm:pt>
    <dgm:pt modelId="{9EA562A1-6FF9-444F-B800-12BD17706C57}" type="pres">
      <dgm:prSet presAssocID="{933B88CA-F9B6-DA4D-A738-AA863672C128}" presName="node" presStyleLbl="revTx" presStyleIdx="2" presStyleCnt="5" custScaleY="36746">
        <dgm:presLayoutVars>
          <dgm:bulletEnabled val="1"/>
        </dgm:presLayoutVars>
      </dgm:prSet>
      <dgm:spPr/>
    </dgm:pt>
    <dgm:pt modelId="{49FBC990-BE8E-294D-8EC2-722E4613300E}" type="pres">
      <dgm:prSet presAssocID="{9C5318CF-A162-714D-8496-BDFF765BC7DB}" presName="sibTrans" presStyleLbl="node1" presStyleIdx="2" presStyleCnt="5"/>
      <dgm:spPr/>
    </dgm:pt>
    <dgm:pt modelId="{43EC8070-F8E0-EB40-97CE-AB1429ACAF7E}" type="pres">
      <dgm:prSet presAssocID="{E473E1D0-DE5B-1B4D-823E-3FFEB357907A}" presName="dummy" presStyleCnt="0"/>
      <dgm:spPr/>
    </dgm:pt>
    <dgm:pt modelId="{34AC2722-59F7-2A4D-8D0B-2810B20A34D0}" type="pres">
      <dgm:prSet presAssocID="{E473E1D0-DE5B-1B4D-823E-3FFEB357907A}" presName="node" presStyleLbl="revTx" presStyleIdx="3" presStyleCnt="5" custScaleX="171159" custScaleY="57101">
        <dgm:presLayoutVars>
          <dgm:bulletEnabled val="1"/>
        </dgm:presLayoutVars>
      </dgm:prSet>
      <dgm:spPr/>
    </dgm:pt>
    <dgm:pt modelId="{84C7B2DB-AF0F-CA4F-9900-C6BA52364A96}" type="pres">
      <dgm:prSet presAssocID="{E44EBBB5-801C-9740-83CB-9E55DEB64915}" presName="sibTrans" presStyleLbl="node1" presStyleIdx="3" presStyleCnt="5"/>
      <dgm:spPr/>
    </dgm:pt>
    <dgm:pt modelId="{3293BD78-4A1E-C84C-B3D6-DB9135A356B7}" type="pres">
      <dgm:prSet presAssocID="{22ED66E8-34EC-894F-AC90-1867997286E1}" presName="dummy" presStyleCnt="0"/>
      <dgm:spPr/>
    </dgm:pt>
    <dgm:pt modelId="{76A63717-7713-C047-99FF-DE6DF6FAF81B}" type="pres">
      <dgm:prSet presAssocID="{22ED66E8-34EC-894F-AC90-1867997286E1}" presName="node" presStyleLbl="revTx" presStyleIdx="4" presStyleCnt="5" custScaleY="60663" custRadScaleRad="97998" custRadScaleInc="-11303">
        <dgm:presLayoutVars>
          <dgm:bulletEnabled val="1"/>
        </dgm:presLayoutVars>
      </dgm:prSet>
      <dgm:spPr/>
    </dgm:pt>
    <dgm:pt modelId="{B822A128-582B-E24B-B6F7-653CCE75E25B}" type="pres">
      <dgm:prSet presAssocID="{27BCA455-2C23-E44F-AD35-27B6CBDB4071}" presName="sibTrans" presStyleLbl="node1" presStyleIdx="4" presStyleCnt="5" custLinFactNeighborX="-2098" custLinFactNeighborY="690"/>
      <dgm:spPr/>
    </dgm:pt>
  </dgm:ptLst>
  <dgm:cxnLst>
    <dgm:cxn modelId="{6CAC8112-D9CE-D741-9131-9F7F9F37D485}" type="presOf" srcId="{C587D82F-3C68-B445-B42C-612A53E430D8}" destId="{6A9376ED-F2E5-D947-AB98-9A094AAEE0B2}" srcOrd="0" destOrd="0" presId="urn:microsoft.com/office/officeart/2005/8/layout/cycle1"/>
    <dgm:cxn modelId="{10CD5226-9D00-FE4C-8BA3-C628AC670118}" srcId="{BA1600A7-0099-C743-AD24-ED00286AD4C0}" destId="{22ED66E8-34EC-894F-AC90-1867997286E1}" srcOrd="4" destOrd="0" parTransId="{D05A06D2-1EC4-1F45-9C03-2A6572F5AA73}" sibTransId="{27BCA455-2C23-E44F-AD35-27B6CBDB4071}"/>
    <dgm:cxn modelId="{65A3252A-4418-E94F-AB03-5067B0079E39}" srcId="{BA1600A7-0099-C743-AD24-ED00286AD4C0}" destId="{E473E1D0-DE5B-1B4D-823E-3FFEB357907A}" srcOrd="3" destOrd="0" parTransId="{42DF027F-4171-D042-B82C-794D42E65D11}" sibTransId="{E44EBBB5-801C-9740-83CB-9E55DEB64915}"/>
    <dgm:cxn modelId="{01F98E2C-11B9-9F4A-81C3-8BFFC9FBDB0E}" type="presOf" srcId="{933B88CA-F9B6-DA4D-A738-AA863672C128}" destId="{9EA562A1-6FF9-444F-B800-12BD17706C57}" srcOrd="0" destOrd="0" presId="urn:microsoft.com/office/officeart/2005/8/layout/cycle1"/>
    <dgm:cxn modelId="{DFBD1E37-200D-3F4F-8467-3F128E00ED63}" type="presOf" srcId="{E473E1D0-DE5B-1B4D-823E-3FFEB357907A}" destId="{34AC2722-59F7-2A4D-8D0B-2810B20A34D0}" srcOrd="0" destOrd="0" presId="urn:microsoft.com/office/officeart/2005/8/layout/cycle1"/>
    <dgm:cxn modelId="{8E69F03B-8644-4A43-ACA0-77CE46A06418}" type="presOf" srcId="{22ED66E8-34EC-894F-AC90-1867997286E1}" destId="{76A63717-7713-C047-99FF-DE6DF6FAF81B}" srcOrd="0" destOrd="0" presId="urn:microsoft.com/office/officeart/2005/8/layout/cycle1"/>
    <dgm:cxn modelId="{C8B8076D-A860-4D43-915D-B938386462EA}" type="presOf" srcId="{E44EBBB5-801C-9740-83CB-9E55DEB64915}" destId="{84C7B2DB-AF0F-CA4F-9900-C6BA52364A96}" srcOrd="0" destOrd="0" presId="urn:microsoft.com/office/officeart/2005/8/layout/cycle1"/>
    <dgm:cxn modelId="{13773672-EE17-454F-B0BE-66C702DD206C}" srcId="{BA1600A7-0099-C743-AD24-ED00286AD4C0}" destId="{8449AD0D-D9E9-B243-A233-ED18B0A4FC53}" srcOrd="1" destOrd="0" parTransId="{E5E2143A-5F6A-B546-BF1F-2D0A22C2CA91}" sibTransId="{C587D82F-3C68-B445-B42C-612A53E430D8}"/>
    <dgm:cxn modelId="{9E0EBBA5-B8A4-5E44-8950-5F1C399575C7}" srcId="{BA1600A7-0099-C743-AD24-ED00286AD4C0}" destId="{933B88CA-F9B6-DA4D-A738-AA863672C128}" srcOrd="2" destOrd="0" parTransId="{782CCB1D-FED0-7546-B52D-97597A565A09}" sibTransId="{9C5318CF-A162-714D-8496-BDFF765BC7DB}"/>
    <dgm:cxn modelId="{4D326AC5-5CAF-6D44-8ABF-985B6ED1B972}" type="presOf" srcId="{05884683-7634-A349-AC5B-1E6252FB8F08}" destId="{FE4169F9-4C49-B943-ACA4-EB322CEBD9E6}" srcOrd="0" destOrd="0" presId="urn:microsoft.com/office/officeart/2005/8/layout/cycle1"/>
    <dgm:cxn modelId="{526345C6-9484-7845-8318-440B316A28C4}" type="presOf" srcId="{A5E09DEF-A3AF-9546-ACFF-B90DB22D3713}" destId="{E462092B-DD9A-CD48-B564-C3425C55A26E}" srcOrd="0" destOrd="0" presId="urn:microsoft.com/office/officeart/2005/8/layout/cycle1"/>
    <dgm:cxn modelId="{219DFCC7-8AA6-CD49-B957-E1946A51BDF6}" type="presOf" srcId="{27BCA455-2C23-E44F-AD35-27B6CBDB4071}" destId="{B822A128-582B-E24B-B6F7-653CCE75E25B}" srcOrd="0" destOrd="0" presId="urn:microsoft.com/office/officeart/2005/8/layout/cycle1"/>
    <dgm:cxn modelId="{D52302E4-2620-6648-BEAB-619379008020}" type="presOf" srcId="{8449AD0D-D9E9-B243-A233-ED18B0A4FC53}" destId="{B14A4339-C993-D644-BA63-591B9B06C60E}" srcOrd="0" destOrd="0" presId="urn:microsoft.com/office/officeart/2005/8/layout/cycle1"/>
    <dgm:cxn modelId="{0BA089F0-4A6B-2445-837D-E2308E3C7D5A}" type="presOf" srcId="{BA1600A7-0099-C743-AD24-ED00286AD4C0}" destId="{90A4A019-7F65-5A45-8AFC-D8779D2A6EAA}" srcOrd="0" destOrd="0" presId="urn:microsoft.com/office/officeart/2005/8/layout/cycle1"/>
    <dgm:cxn modelId="{4B203EF1-3075-C54C-B76A-3284BBD23610}" type="presOf" srcId="{9C5318CF-A162-714D-8496-BDFF765BC7DB}" destId="{49FBC990-BE8E-294D-8EC2-722E4613300E}" srcOrd="0" destOrd="0" presId="urn:microsoft.com/office/officeart/2005/8/layout/cycle1"/>
    <dgm:cxn modelId="{0EA97DFA-6B61-1248-A1EC-E4D5C034B9D2}" srcId="{BA1600A7-0099-C743-AD24-ED00286AD4C0}" destId="{A5E09DEF-A3AF-9546-ACFF-B90DB22D3713}" srcOrd="0" destOrd="0" parTransId="{B8502127-F17F-B448-A44D-F339ABF7256F}" sibTransId="{05884683-7634-A349-AC5B-1E6252FB8F08}"/>
    <dgm:cxn modelId="{E7271343-626F-904B-A29A-FA8DB3D55421}" type="presParOf" srcId="{90A4A019-7F65-5A45-8AFC-D8779D2A6EAA}" destId="{2DAA44C0-6658-5448-91BE-F1EA6E7EBA09}" srcOrd="0" destOrd="0" presId="urn:microsoft.com/office/officeart/2005/8/layout/cycle1"/>
    <dgm:cxn modelId="{7F77BE4D-5055-384E-A875-9EE545D63BB0}" type="presParOf" srcId="{90A4A019-7F65-5A45-8AFC-D8779D2A6EAA}" destId="{E462092B-DD9A-CD48-B564-C3425C55A26E}" srcOrd="1" destOrd="0" presId="urn:microsoft.com/office/officeart/2005/8/layout/cycle1"/>
    <dgm:cxn modelId="{3993C164-0730-444A-911E-12B64259C4FD}" type="presParOf" srcId="{90A4A019-7F65-5A45-8AFC-D8779D2A6EAA}" destId="{FE4169F9-4C49-B943-ACA4-EB322CEBD9E6}" srcOrd="2" destOrd="0" presId="urn:microsoft.com/office/officeart/2005/8/layout/cycle1"/>
    <dgm:cxn modelId="{FFD6058E-32F6-FE40-BEFF-62EF32E6E340}" type="presParOf" srcId="{90A4A019-7F65-5A45-8AFC-D8779D2A6EAA}" destId="{10FF5F25-1BDA-A84A-8EBB-E7C289FD2B1D}" srcOrd="3" destOrd="0" presId="urn:microsoft.com/office/officeart/2005/8/layout/cycle1"/>
    <dgm:cxn modelId="{DA8F3EC8-26D8-2C40-9308-071F70DBF28E}" type="presParOf" srcId="{90A4A019-7F65-5A45-8AFC-D8779D2A6EAA}" destId="{B14A4339-C993-D644-BA63-591B9B06C60E}" srcOrd="4" destOrd="0" presId="urn:microsoft.com/office/officeart/2005/8/layout/cycle1"/>
    <dgm:cxn modelId="{AAB1C10F-04F6-CC48-AD1C-8A09DD02E218}" type="presParOf" srcId="{90A4A019-7F65-5A45-8AFC-D8779D2A6EAA}" destId="{6A9376ED-F2E5-D947-AB98-9A094AAEE0B2}" srcOrd="5" destOrd="0" presId="urn:microsoft.com/office/officeart/2005/8/layout/cycle1"/>
    <dgm:cxn modelId="{16B1C24F-BAA5-2746-9F06-1ADF1899EB74}" type="presParOf" srcId="{90A4A019-7F65-5A45-8AFC-D8779D2A6EAA}" destId="{DED7020A-50D4-EB42-A589-67167B9E2FDE}" srcOrd="6" destOrd="0" presId="urn:microsoft.com/office/officeart/2005/8/layout/cycle1"/>
    <dgm:cxn modelId="{6E14CBE4-843C-414C-8C53-EF05ACE17B7F}" type="presParOf" srcId="{90A4A019-7F65-5A45-8AFC-D8779D2A6EAA}" destId="{9EA562A1-6FF9-444F-B800-12BD17706C57}" srcOrd="7" destOrd="0" presId="urn:microsoft.com/office/officeart/2005/8/layout/cycle1"/>
    <dgm:cxn modelId="{F790AB37-2595-AF4C-9F60-CD86BC6D12B3}" type="presParOf" srcId="{90A4A019-7F65-5A45-8AFC-D8779D2A6EAA}" destId="{49FBC990-BE8E-294D-8EC2-722E4613300E}" srcOrd="8" destOrd="0" presId="urn:microsoft.com/office/officeart/2005/8/layout/cycle1"/>
    <dgm:cxn modelId="{361A1C98-4EF0-FF45-8DD4-0930D4C61699}" type="presParOf" srcId="{90A4A019-7F65-5A45-8AFC-D8779D2A6EAA}" destId="{43EC8070-F8E0-EB40-97CE-AB1429ACAF7E}" srcOrd="9" destOrd="0" presId="urn:microsoft.com/office/officeart/2005/8/layout/cycle1"/>
    <dgm:cxn modelId="{68D66D6A-4B0B-554F-8692-CDB8D3FE8BB3}" type="presParOf" srcId="{90A4A019-7F65-5A45-8AFC-D8779D2A6EAA}" destId="{34AC2722-59F7-2A4D-8D0B-2810B20A34D0}" srcOrd="10" destOrd="0" presId="urn:microsoft.com/office/officeart/2005/8/layout/cycle1"/>
    <dgm:cxn modelId="{B73CAB20-5A76-0842-B824-99922347AB3E}" type="presParOf" srcId="{90A4A019-7F65-5A45-8AFC-D8779D2A6EAA}" destId="{84C7B2DB-AF0F-CA4F-9900-C6BA52364A96}" srcOrd="11" destOrd="0" presId="urn:microsoft.com/office/officeart/2005/8/layout/cycle1"/>
    <dgm:cxn modelId="{432B669F-C15F-BD44-A3C5-5099C594B70F}" type="presParOf" srcId="{90A4A019-7F65-5A45-8AFC-D8779D2A6EAA}" destId="{3293BD78-4A1E-C84C-B3D6-DB9135A356B7}" srcOrd="12" destOrd="0" presId="urn:microsoft.com/office/officeart/2005/8/layout/cycle1"/>
    <dgm:cxn modelId="{BF93A3A1-9E78-A947-9F6F-5AB4308AB686}" type="presParOf" srcId="{90A4A019-7F65-5A45-8AFC-D8779D2A6EAA}" destId="{76A63717-7713-C047-99FF-DE6DF6FAF81B}" srcOrd="13" destOrd="0" presId="urn:microsoft.com/office/officeart/2005/8/layout/cycle1"/>
    <dgm:cxn modelId="{0879ED67-BD2E-F24F-BAA1-2131F56CAC8F}" type="presParOf" srcId="{90A4A019-7F65-5A45-8AFC-D8779D2A6EAA}" destId="{B822A128-582B-E24B-B6F7-653CCE75E25B}"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62092B-DD9A-CD48-B564-C3425C55A26E}">
      <dsp:nvSpPr>
        <dsp:cNvPr id="0" name=""/>
        <dsp:cNvSpPr/>
      </dsp:nvSpPr>
      <dsp:spPr>
        <a:xfrm>
          <a:off x="4355352" y="599073"/>
          <a:ext cx="1774285" cy="807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Manufacturing</a:t>
          </a:r>
        </a:p>
      </dsp:txBody>
      <dsp:txXfrm>
        <a:off x="4355352" y="599073"/>
        <a:ext cx="1774285" cy="807926"/>
      </dsp:txXfrm>
    </dsp:sp>
    <dsp:sp modelId="{FE4169F9-4C49-B943-ACA4-EB322CEBD9E6}">
      <dsp:nvSpPr>
        <dsp:cNvPr id="0" name=""/>
        <dsp:cNvSpPr/>
      </dsp:nvSpPr>
      <dsp:spPr>
        <a:xfrm>
          <a:off x="1322112" y="44344"/>
          <a:ext cx="4764039" cy="4764039"/>
        </a:xfrm>
        <a:prstGeom prst="circularArrow">
          <a:avLst>
            <a:gd name="adj1" fmla="val 5199"/>
            <a:gd name="adj2" fmla="val 335840"/>
            <a:gd name="adj3" fmla="val 399299"/>
            <a:gd name="adj4" fmla="val 19869983"/>
            <a:gd name="adj5" fmla="val 6066"/>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4A4339-C993-D644-BA63-591B9B06C60E}">
      <dsp:nvSpPr>
        <dsp:cNvPr id="0" name=""/>
        <dsp:cNvSpPr/>
      </dsp:nvSpPr>
      <dsp:spPr>
        <a:xfrm>
          <a:off x="4758455" y="2874925"/>
          <a:ext cx="1888350" cy="632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Distribution</a:t>
          </a:r>
        </a:p>
      </dsp:txBody>
      <dsp:txXfrm>
        <a:off x="4758455" y="2874925"/>
        <a:ext cx="1888350" cy="632460"/>
      </dsp:txXfrm>
    </dsp:sp>
    <dsp:sp modelId="{6A9376ED-F2E5-D947-AB98-9A094AAEE0B2}">
      <dsp:nvSpPr>
        <dsp:cNvPr id="0" name=""/>
        <dsp:cNvSpPr/>
      </dsp:nvSpPr>
      <dsp:spPr>
        <a:xfrm>
          <a:off x="1309888" y="181291"/>
          <a:ext cx="4764039" cy="4764039"/>
        </a:xfrm>
        <a:prstGeom prst="circularArrow">
          <a:avLst>
            <a:gd name="adj1" fmla="val 5199"/>
            <a:gd name="adj2" fmla="val 335840"/>
            <a:gd name="adj3" fmla="val 4136329"/>
            <a:gd name="adj4" fmla="val 1591729"/>
            <a:gd name="adj5" fmla="val 6066"/>
          </a:avLst>
        </a:prstGeom>
        <a:solidFill>
          <a:schemeClr val="accent2">
            <a:hueOff val="1801707"/>
            <a:satOff val="-10696"/>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A562A1-6FF9-444F-B800-12BD17706C57}">
      <dsp:nvSpPr>
        <dsp:cNvPr id="0" name=""/>
        <dsp:cNvSpPr/>
      </dsp:nvSpPr>
      <dsp:spPr>
        <a:xfrm>
          <a:off x="2985276" y="4464778"/>
          <a:ext cx="1270204" cy="4667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Use</a:t>
          </a:r>
        </a:p>
      </dsp:txBody>
      <dsp:txXfrm>
        <a:off x="2985276" y="4464778"/>
        <a:ext cx="1270204" cy="466749"/>
      </dsp:txXfrm>
    </dsp:sp>
    <dsp:sp modelId="{49FBC990-BE8E-294D-8EC2-722E4613300E}">
      <dsp:nvSpPr>
        <dsp:cNvPr id="0" name=""/>
        <dsp:cNvSpPr/>
      </dsp:nvSpPr>
      <dsp:spPr>
        <a:xfrm>
          <a:off x="1238359" y="202444"/>
          <a:ext cx="4764039" cy="4764039"/>
        </a:xfrm>
        <a:prstGeom prst="circularArrow">
          <a:avLst>
            <a:gd name="adj1" fmla="val 5199"/>
            <a:gd name="adj2" fmla="val 335840"/>
            <a:gd name="adj3" fmla="val 8740727"/>
            <a:gd name="adj4" fmla="val 6449154"/>
            <a:gd name="adj5" fmla="val 6066"/>
          </a:avLst>
        </a:prstGeom>
        <a:solidFill>
          <a:schemeClr val="accent2">
            <a:hueOff val="3603414"/>
            <a:satOff val="-21393"/>
            <a:lumOff val="141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AC2722-59F7-2A4D-8D0B-2810B20A34D0}">
      <dsp:nvSpPr>
        <dsp:cNvPr id="0" name=""/>
        <dsp:cNvSpPr/>
      </dsp:nvSpPr>
      <dsp:spPr>
        <a:xfrm>
          <a:off x="523106" y="2874980"/>
          <a:ext cx="2174069" cy="725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Decommissioning</a:t>
          </a:r>
        </a:p>
      </dsp:txBody>
      <dsp:txXfrm>
        <a:off x="523106" y="2874980"/>
        <a:ext cx="2174069" cy="725299"/>
      </dsp:txXfrm>
    </dsp:sp>
    <dsp:sp modelId="{84C7B2DB-AF0F-CA4F-9900-C6BA52364A96}">
      <dsp:nvSpPr>
        <dsp:cNvPr id="0" name=""/>
        <dsp:cNvSpPr/>
      </dsp:nvSpPr>
      <dsp:spPr>
        <a:xfrm>
          <a:off x="1245844" y="262746"/>
          <a:ext cx="4764039" cy="4764039"/>
        </a:xfrm>
        <a:prstGeom prst="circularArrow">
          <a:avLst>
            <a:gd name="adj1" fmla="val 5199"/>
            <a:gd name="adj2" fmla="val 335840"/>
            <a:gd name="adj3" fmla="val 12723542"/>
            <a:gd name="adj4" fmla="val 10424830"/>
            <a:gd name="adj5" fmla="val 6066"/>
          </a:avLst>
        </a:prstGeom>
        <a:solidFill>
          <a:schemeClr val="accent2">
            <a:hueOff val="5405121"/>
            <a:satOff val="-32089"/>
            <a:lumOff val="2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A63717-7713-C047-99FF-DE6DF6FAF81B}">
      <dsp:nvSpPr>
        <dsp:cNvPr id="0" name=""/>
        <dsp:cNvSpPr/>
      </dsp:nvSpPr>
      <dsp:spPr>
        <a:xfrm>
          <a:off x="1689806" y="582917"/>
          <a:ext cx="1270204" cy="770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Resources</a:t>
          </a:r>
        </a:p>
      </dsp:txBody>
      <dsp:txXfrm>
        <a:off x="1689806" y="582917"/>
        <a:ext cx="1270204" cy="770544"/>
      </dsp:txXfrm>
    </dsp:sp>
    <dsp:sp modelId="{B822A128-582B-E24B-B6F7-653CCE75E25B}">
      <dsp:nvSpPr>
        <dsp:cNvPr id="0" name=""/>
        <dsp:cNvSpPr/>
      </dsp:nvSpPr>
      <dsp:spPr>
        <a:xfrm>
          <a:off x="1378028" y="184541"/>
          <a:ext cx="4764039" cy="4764039"/>
        </a:xfrm>
        <a:prstGeom prst="circularArrow">
          <a:avLst>
            <a:gd name="adj1" fmla="val 5199"/>
            <a:gd name="adj2" fmla="val 335840"/>
            <a:gd name="adj3" fmla="val 17289433"/>
            <a:gd name="adj4" fmla="val 14687963"/>
            <a:gd name="adj5" fmla="val 6066"/>
          </a:avLst>
        </a:prstGeom>
        <a:solidFill>
          <a:schemeClr val="accent2">
            <a:hueOff val="7206828"/>
            <a:satOff val="-42786"/>
            <a:lumOff val="2823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0BCF0E4-F15E-0A41-BE38-8B7211FD0CC0}" type="datetimeFigureOut">
              <a:rPr lang="en-US" smtClean="0"/>
              <a:pPr/>
              <a:t>7/8/24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F0D6853-3F48-6643-B500-83795731D1BD}" type="slidenum">
              <a:rPr lang="en-US" smtClean="0"/>
              <a:pPr/>
              <a:t>‹#›</a:t>
            </a:fld>
            <a:endParaRPr lang="en-US" dirty="0"/>
          </a:p>
        </p:txBody>
      </p:sp>
    </p:spTree>
    <p:extLst>
      <p:ext uri="{BB962C8B-B14F-4D97-AF65-F5344CB8AC3E}">
        <p14:creationId xmlns:p14="http://schemas.microsoft.com/office/powerpoint/2010/main" val="33456041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2E119B-F940-D544-A2B2-D25B6C0DDDD8}" type="datetimeFigureOut">
              <a:rPr lang="en-US" smtClean="0"/>
              <a:pPr/>
              <a:t>7/8/24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91A411-20CC-C841-812A-E1B01DA03BAB}" type="slidenum">
              <a:rPr lang="en-US" smtClean="0"/>
              <a:pPr/>
              <a:t>‹#›</a:t>
            </a:fld>
            <a:endParaRPr lang="en-US" dirty="0"/>
          </a:p>
        </p:txBody>
      </p:sp>
    </p:spTree>
    <p:extLst>
      <p:ext uri="{BB962C8B-B14F-4D97-AF65-F5344CB8AC3E}">
        <p14:creationId xmlns:p14="http://schemas.microsoft.com/office/powerpoint/2010/main" val="53326390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youtube.com/watch?v=6RhtiPefVzM"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sustain.ubc.ca/sites/default/files/2018-63%20Lifecycle%20Analysis%20of%20Electric%20Vehicles_Kukreja.pdf"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transportenvironment.org/sites/te/files/publications/TE%20-%20draft%20report%20v04.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afdc.energy.gov/vehicles/electric_emissions.html"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nrel.gov/news/program/2016/28689.html"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albertaev.ca/why-electric/"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albertaev.ca/why-electric/"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aeso.ca/aeso/electricity-in-alberta/"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https://afdc.energy.gov/files/u/publication/ev_emissions_impact.pdf" TargetMode="External"/><Relationship Id="rId4" Type="http://schemas.openxmlformats.org/officeDocument/2006/relationships/hyperlink" Target="https://publications.anl.gov/anlpubs/2009/03/63740.pdf"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atco.com/en-ca/for-home/home-energy/about-our-plans/green-options.html"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www.hudsonenergy.net/what-we-do/#!/green-energy" TargetMode="External"/><Relationship Id="rId5" Type="http://schemas.openxmlformats.org/officeDocument/2006/relationships/hyperlink" Target="https://www.enmax.com/business/electricity-natural-gas/competitive-plans/high-usage/renewable-energy" TargetMode="External"/><Relationship Id="rId4" Type="http://schemas.openxmlformats.org/officeDocument/2006/relationships/hyperlink" Target="https://www.justenergy.com/green-energy/our-green-products"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drive.com.au/motor-news/everything-you-need-to-know-about-electric-cars-119469"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v.plugndrive.ca/vehicleswww.plugndrive.ca/electric-cars-available-in-canada/"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nspower.ca/your-home/energy-products/electric-vehicles/types"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canada.ca/en/environment-climate-change/services/environmental-indicators/greenhouse-gas-emissions.htm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kochvsclean.com/electric-cars-are-cleaner-cradle-grave/"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v=K9m9WDxmSN8#action=shar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sustain.ubc.ca/sites/default/files/2018-63%20Lifecycle%20Analysis%20of%20Electric%20Vehicles_Kukreja.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lesson is in line with the Alberta science curriculum. It is well suited for Science 30 – Energy and the Environment unit.</a:t>
            </a:r>
          </a:p>
        </p:txBody>
      </p:sp>
      <p:sp>
        <p:nvSpPr>
          <p:cNvPr id="4" name="Slide Number Placeholder 3"/>
          <p:cNvSpPr>
            <a:spLocks noGrp="1"/>
          </p:cNvSpPr>
          <p:nvPr>
            <p:ph type="sldNum" sz="quarter" idx="5"/>
          </p:nvPr>
        </p:nvSpPr>
        <p:spPr/>
        <p:txBody>
          <a:bodyPr/>
          <a:lstStyle/>
          <a:p>
            <a:fld id="{1D91A411-20CC-C841-812A-E1B01DA03BAB}" type="slidenum">
              <a:rPr lang="en-US" smtClean="0"/>
              <a:pPr/>
              <a:t>1</a:t>
            </a:fld>
            <a:endParaRPr lang="en-US" dirty="0"/>
          </a:p>
        </p:txBody>
      </p:sp>
    </p:spTree>
    <p:extLst>
      <p:ext uri="{BB962C8B-B14F-4D97-AF65-F5344CB8AC3E}">
        <p14:creationId xmlns:p14="http://schemas.microsoft.com/office/powerpoint/2010/main" val="3122309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this graph shows, the largest emissions for ICE cars is during the material production and operation life stages. For EVs, the largest emissions occur during the material production stage. The rest of the life stages are significantly smaller.</a:t>
            </a:r>
          </a:p>
          <a:p>
            <a:endParaRPr lang="en-US" dirty="0"/>
          </a:p>
          <a:p>
            <a:r>
              <a:rPr lang="en-US" dirty="0"/>
              <a:t>Generally, all stages, other than material production, are lower for EVs than for ICEs. This is primarily due to the materials required for the battery. Many of the materials are sourced from other countries, which increases the associated emissions (see EV battery lesson for more). For ICE vehicles, the majority of the materials can be source locally, which helps to reduce the associated emissions. </a:t>
            </a:r>
          </a:p>
          <a:p>
            <a:endParaRPr lang="en-US" dirty="0"/>
          </a:p>
          <a:p>
            <a:r>
              <a:rPr lang="en-US" dirty="0"/>
              <a:t>In fact, it takes only a couple years for the emissions associated to making an EV a couple years to offset. In other words, an EV’s total emissions will be equivalent to ICE emissions in a few years. See this video for a more in-depth comparison: </a:t>
            </a:r>
            <a:r>
              <a:rPr lang="en-CA" dirty="0">
                <a:hlinkClick r:id="rId3"/>
              </a:rPr>
              <a:t>https://www.youtube.com/watch?v=6RhtiPefVzM</a:t>
            </a:r>
            <a:endParaRPr lang="en-US" dirty="0"/>
          </a:p>
          <a:p>
            <a:endParaRPr lang="en-US" dirty="0"/>
          </a:p>
          <a:p>
            <a:r>
              <a:rPr lang="en-US" b="1" dirty="0"/>
              <a:t>Overall, EVs have significantly less emissions than ICE cars over the lifetime of the vehicle.</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CA" dirty="0">
                <a:hlinkClick r:id="rId4"/>
              </a:rPr>
              <a:t>https://sustain.ubc.ca/sites/default/files/2018-63%20Lifecycle%20Analysis%20of%20Electric%20Vehicles_Kukreja.pdf</a:t>
            </a:r>
            <a:endParaRPr lang="en-US" dirty="0"/>
          </a:p>
          <a:p>
            <a:endParaRPr lang="en-US" dirty="0"/>
          </a:p>
        </p:txBody>
      </p:sp>
      <p:sp>
        <p:nvSpPr>
          <p:cNvPr id="4" name="Slide Number Placeholder 3"/>
          <p:cNvSpPr>
            <a:spLocks noGrp="1"/>
          </p:cNvSpPr>
          <p:nvPr>
            <p:ph type="sldNum" sz="quarter" idx="5"/>
          </p:nvPr>
        </p:nvSpPr>
        <p:spPr/>
        <p:txBody>
          <a:bodyPr/>
          <a:lstStyle/>
          <a:p>
            <a:fld id="{1D91A411-20CC-C841-812A-E1B01DA03BAB}" type="slidenum">
              <a:rPr lang="en-US" smtClean="0"/>
              <a:pPr/>
              <a:t>10</a:t>
            </a:fld>
            <a:endParaRPr lang="en-US" dirty="0"/>
          </a:p>
        </p:txBody>
      </p:sp>
    </p:spTree>
    <p:extLst>
      <p:ext uri="{BB962C8B-B14F-4D97-AF65-F5344CB8AC3E}">
        <p14:creationId xmlns:p14="http://schemas.microsoft.com/office/powerpoint/2010/main" val="3116791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graphic from Transport &amp; Environment (see study link below) shows how the source of energy can impact the emissions at each stage of the life cycle. The study defines five stages important to the assessment:</a:t>
            </a:r>
          </a:p>
          <a:p>
            <a:pPr marL="228600" indent="-228600">
              <a:buAutoNum type="arabicPeriod"/>
            </a:pPr>
            <a:r>
              <a:rPr lang="en-US" dirty="0"/>
              <a:t>Well-to-tank (WTT) – this is how the energy or fuel source is produced. </a:t>
            </a:r>
          </a:p>
          <a:p>
            <a:pPr marL="228600" indent="-228600">
              <a:buAutoNum type="arabicPeriod"/>
            </a:pPr>
            <a:r>
              <a:rPr lang="en-US" dirty="0"/>
              <a:t>Tank-to-wheel (TTW) – this is the energy conversion process that occurs in the car. I.e., converting gasoline to energy in and ICE car, or converting energy stored in a battery to motional energy in an EV. Little to no emissions from this stage correlate to EVs</a:t>
            </a:r>
          </a:p>
          <a:p>
            <a:pPr marL="228600" indent="-228600">
              <a:buAutoNum type="arabicPeriod"/>
            </a:pPr>
            <a:r>
              <a:rPr lang="en-US" dirty="0"/>
              <a:t>Glider – this is associated to the manufacturing, maintenance and recycling of the vehicle.</a:t>
            </a:r>
          </a:p>
          <a:p>
            <a:pPr marL="228600" indent="-228600">
              <a:buAutoNum type="arabicPeriod"/>
            </a:pPr>
            <a:r>
              <a:rPr lang="en-US" dirty="0"/>
              <a:t>Powertrain – this is the manufacturing of the motor, battery and electronics in the vehicle.</a:t>
            </a:r>
          </a:p>
          <a:p>
            <a:pPr marL="0" indent="0">
              <a:buNone/>
            </a:pPr>
            <a:endParaRPr lang="en-US" dirty="0"/>
          </a:p>
          <a:p>
            <a:pPr marL="0" indent="0">
              <a:buNone/>
            </a:pPr>
            <a:r>
              <a:rPr lang="en-US" dirty="0"/>
              <a:t>This graphic assumes the same car for each energy source, which is why only WTT varies in magnitude.</a:t>
            </a:r>
          </a:p>
          <a:p>
            <a:pPr marL="0" indent="0">
              <a:buNone/>
            </a:pPr>
            <a:endParaRPr lang="en-US" dirty="0"/>
          </a:p>
          <a:p>
            <a:pPr marL="0" indent="0">
              <a:buNone/>
            </a:pPr>
            <a:r>
              <a:rPr lang="en-US" dirty="0"/>
              <a:t>Ask the students what they see?</a:t>
            </a:r>
          </a:p>
          <a:p>
            <a:pPr marL="0" indent="0">
              <a:buNone/>
            </a:pPr>
            <a:r>
              <a:rPr lang="en-US" dirty="0"/>
              <a:t>	Answer: students should see that non-renewable energy sources increase the emissions of the WTT stage.</a:t>
            </a:r>
          </a:p>
          <a:p>
            <a:pPr marL="0" indent="0">
              <a:buNone/>
            </a:pPr>
            <a:endParaRPr lang="en-US" dirty="0"/>
          </a:p>
          <a:p>
            <a:pPr marL="0" indent="0">
              <a:buNone/>
            </a:pPr>
            <a:r>
              <a:rPr lang="en-US" dirty="0"/>
              <a:t>Graph modified from:</a:t>
            </a:r>
          </a:p>
          <a:p>
            <a:pPr marL="0" indent="0">
              <a:buNone/>
            </a:pPr>
            <a:r>
              <a:rPr lang="en-CA" dirty="0">
                <a:hlinkClick r:id="rId3"/>
              </a:rPr>
              <a:t>https://www.transportenvironment.org/sites/te/files/publications/TE%20-%20draft%20report%20v04.pdf</a:t>
            </a:r>
            <a:endParaRPr lang="en-US" dirty="0"/>
          </a:p>
        </p:txBody>
      </p:sp>
      <p:sp>
        <p:nvSpPr>
          <p:cNvPr id="4" name="Slide Number Placeholder 3"/>
          <p:cNvSpPr>
            <a:spLocks noGrp="1"/>
          </p:cNvSpPr>
          <p:nvPr>
            <p:ph type="sldNum" sz="quarter" idx="5"/>
          </p:nvPr>
        </p:nvSpPr>
        <p:spPr/>
        <p:txBody>
          <a:bodyPr/>
          <a:lstStyle/>
          <a:p>
            <a:fld id="{1D91A411-20CC-C841-812A-E1B01DA03BAB}" type="slidenum">
              <a:rPr lang="en-US" smtClean="0"/>
              <a:pPr/>
              <a:t>11</a:t>
            </a:fld>
            <a:endParaRPr lang="en-US" dirty="0"/>
          </a:p>
        </p:txBody>
      </p:sp>
    </p:spTree>
    <p:extLst>
      <p:ext uri="{BB962C8B-B14F-4D97-AF65-F5344CB8AC3E}">
        <p14:creationId xmlns:p14="http://schemas.microsoft.com/office/powerpoint/2010/main" val="28379807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US government has a page showing each State’s electricity sources and how this impacts the annual emissions of vehicles</a:t>
            </a:r>
          </a:p>
          <a:p>
            <a:r>
              <a:rPr lang="en-US" dirty="0"/>
              <a:t>Play around with this website, and share your findings</a:t>
            </a:r>
          </a:p>
          <a:p>
            <a:r>
              <a:rPr lang="en-US" dirty="0"/>
              <a:t>Depending on where you live, you will have different EV emissions</a:t>
            </a:r>
          </a:p>
          <a:p>
            <a:r>
              <a:rPr lang="en-US" dirty="0"/>
              <a:t>Which state is most similar to Alberta? (see slide 13 for AB’s energy profile)</a:t>
            </a:r>
          </a:p>
          <a:p>
            <a:r>
              <a:rPr lang="en-US" dirty="0"/>
              <a:t>Which state’s energy profile results in the least emissions for EVs?</a:t>
            </a:r>
          </a:p>
          <a:p>
            <a:endParaRPr lang="en-US" dirty="0"/>
          </a:p>
          <a:p>
            <a:r>
              <a:rPr lang="en-CA" dirty="0">
                <a:hlinkClick r:id="rId3"/>
              </a:rPr>
              <a:t>https://afdc.energy.gov/vehicles/electric_emissions.html</a:t>
            </a:r>
            <a:endParaRPr lang="en-CA" dirty="0"/>
          </a:p>
          <a:p>
            <a:endParaRPr lang="en-CA" dirty="0"/>
          </a:p>
          <a:p>
            <a:r>
              <a:rPr lang="en-CA" dirty="0"/>
              <a:t>Further research:</a:t>
            </a:r>
          </a:p>
          <a:p>
            <a:r>
              <a:rPr lang="en-CA" dirty="0"/>
              <a:t>Here is an article from NREL discussing the emissions from EVs (</a:t>
            </a:r>
            <a:r>
              <a:rPr lang="en-CA" dirty="0">
                <a:hlinkClick r:id="rId4"/>
              </a:rPr>
              <a:t>https://www.nrel.gov/news/program/2016/28689.html</a:t>
            </a:r>
            <a:r>
              <a:rPr lang="en-CA" dirty="0"/>
              <a:t>)</a:t>
            </a:r>
            <a:endParaRPr lang="en-US" dirty="0"/>
          </a:p>
        </p:txBody>
      </p:sp>
      <p:sp>
        <p:nvSpPr>
          <p:cNvPr id="4" name="Slide Number Placeholder 3"/>
          <p:cNvSpPr>
            <a:spLocks noGrp="1"/>
          </p:cNvSpPr>
          <p:nvPr>
            <p:ph type="sldNum" sz="quarter" idx="5"/>
          </p:nvPr>
        </p:nvSpPr>
        <p:spPr/>
        <p:txBody>
          <a:bodyPr/>
          <a:lstStyle/>
          <a:p>
            <a:fld id="{1D91A411-20CC-C841-812A-E1B01DA03BAB}" type="slidenum">
              <a:rPr lang="en-US" smtClean="0"/>
              <a:pPr/>
              <a:t>12</a:t>
            </a:fld>
            <a:endParaRPr lang="en-US" dirty="0"/>
          </a:p>
        </p:txBody>
      </p:sp>
    </p:spTree>
    <p:extLst>
      <p:ext uri="{BB962C8B-B14F-4D97-AF65-F5344CB8AC3E}">
        <p14:creationId xmlns:p14="http://schemas.microsoft.com/office/powerpoint/2010/main" val="41252366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Electric Vehicle Association of Alberta (EVAA) has a tool similar to the US DOE (shown on the last slide). Take a look at the other provinces and territories at the link below. What province/territory results in the lowest EV emissions, which results in the most? </a:t>
            </a:r>
          </a:p>
          <a:p>
            <a:endParaRPr lang="en-US" dirty="0"/>
          </a:p>
          <a:p>
            <a:r>
              <a:rPr lang="en-CA" dirty="0">
                <a:hlinkClick r:id="rId3"/>
              </a:rPr>
              <a:t>http://www.albertaev.ca/why-electric/</a:t>
            </a:r>
            <a:endParaRPr lang="en-US" dirty="0"/>
          </a:p>
        </p:txBody>
      </p:sp>
      <p:sp>
        <p:nvSpPr>
          <p:cNvPr id="4" name="Slide Number Placeholder 3"/>
          <p:cNvSpPr>
            <a:spLocks noGrp="1"/>
          </p:cNvSpPr>
          <p:nvPr>
            <p:ph type="sldNum" sz="quarter" idx="5"/>
          </p:nvPr>
        </p:nvSpPr>
        <p:spPr/>
        <p:txBody>
          <a:bodyPr/>
          <a:lstStyle/>
          <a:p>
            <a:fld id="{1D91A411-20CC-C841-812A-E1B01DA03BAB}" type="slidenum">
              <a:rPr lang="en-US" smtClean="0"/>
              <a:pPr/>
              <a:t>13</a:t>
            </a:fld>
            <a:endParaRPr lang="en-US" dirty="0"/>
          </a:p>
        </p:txBody>
      </p:sp>
    </p:spTree>
    <p:extLst>
      <p:ext uri="{BB962C8B-B14F-4D97-AF65-F5344CB8AC3E}">
        <p14:creationId xmlns:p14="http://schemas.microsoft.com/office/powerpoint/2010/main" val="7277291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Electric Vehicle Association of Alberta (EVAA) has a tool similar to the US DOE (shown on the last slide). Take a look at the other provinces and territories at the link below. What province/territory results in the lowest EV emissions, which results in the most? </a:t>
            </a:r>
          </a:p>
          <a:p>
            <a:endParaRPr lang="en-US" dirty="0"/>
          </a:p>
          <a:p>
            <a:r>
              <a:rPr lang="en-CA" dirty="0">
                <a:hlinkClick r:id="rId3"/>
              </a:rPr>
              <a:t>http://www.albertaev.ca/why-electric/</a:t>
            </a:r>
            <a:endParaRPr lang="en-US" dirty="0"/>
          </a:p>
        </p:txBody>
      </p:sp>
      <p:sp>
        <p:nvSpPr>
          <p:cNvPr id="4" name="Slide Number Placeholder 3"/>
          <p:cNvSpPr>
            <a:spLocks noGrp="1"/>
          </p:cNvSpPr>
          <p:nvPr>
            <p:ph type="sldNum" sz="quarter" idx="5"/>
          </p:nvPr>
        </p:nvSpPr>
        <p:spPr/>
        <p:txBody>
          <a:bodyPr/>
          <a:lstStyle/>
          <a:p>
            <a:fld id="{1D91A411-20CC-C841-812A-E1B01DA03BAB}" type="slidenum">
              <a:rPr lang="en-US" smtClean="0"/>
              <a:pPr/>
              <a:t>14</a:t>
            </a:fld>
            <a:endParaRPr lang="en-US" dirty="0"/>
          </a:p>
        </p:txBody>
      </p:sp>
    </p:spTree>
    <p:extLst>
      <p:ext uri="{BB962C8B-B14F-4D97-AF65-F5344CB8AC3E}">
        <p14:creationId xmlns:p14="http://schemas.microsoft.com/office/powerpoint/2010/main" val="15214719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Alberta Electric System Operator (AESO) updated this graphic in 2019, which outlines Alberta’s sources of power. Since 2019, coal power has decreased </a:t>
            </a:r>
            <a:r>
              <a:rPr lang="en-CA" b="0" i="0" dirty="0">
                <a:solidFill>
                  <a:srgbClr val="202124"/>
                </a:solidFill>
                <a:effectLst/>
                <a:latin typeface="Arial" panose="020B0604020202020204" pitchFamily="34" charset="0"/>
              </a:rPr>
              <a:t>29.53</a:t>
            </a:r>
            <a:r>
              <a:rPr lang="en-US" dirty="0"/>
              <a:t>%, and alternative energy (including renewable energy) has increased in installed capacity by 13.03%.</a:t>
            </a:r>
          </a:p>
          <a:p>
            <a:endParaRPr lang="en-US" dirty="0"/>
          </a:p>
          <a:p>
            <a:r>
              <a:rPr lang="en-US" dirty="0"/>
              <a:t>Alberta has a long way to go before all electricity is emissions free. Some electricity suppliers offer incentives and rebates for green electricity. Through some research, you can find renewable electricity suppliers.</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CA" dirty="0"/>
              <a:t>Two-thirds of Alberta’s electricity is sourced from coal. Studies</a:t>
            </a:r>
            <a:r>
              <a:rPr lang="en-CA" baseline="30000" dirty="0"/>
              <a:t>1</a:t>
            </a:r>
            <a:r>
              <a:rPr lang="en-CA" dirty="0"/>
              <a:t> have shown that by going electric in Alberta you’ll still cut your greenhouse gas emission by an average of 25 percent over the life of the car, compared to a conventional vehicle, even taking into account battery manufacturing. (Batteries use the most energy to produce).</a:t>
            </a:r>
          </a:p>
          <a:p>
            <a:endParaRPr lang="en-US" dirty="0"/>
          </a:p>
          <a:p>
            <a:r>
              <a:rPr lang="en-CA" dirty="0">
                <a:hlinkClick r:id="rId3"/>
              </a:rPr>
              <a:t>https://www.aeso.ca/aeso/electricity-in-alberta/</a:t>
            </a:r>
            <a:endParaRPr lang="en-CA" dirty="0"/>
          </a:p>
          <a:p>
            <a:endParaRPr lang="en-CA" dirty="0"/>
          </a:p>
          <a:p>
            <a:r>
              <a:rPr lang="en-CA" dirty="0"/>
              <a:t>Studies:</a:t>
            </a:r>
          </a:p>
          <a:p>
            <a:r>
              <a:rPr lang="en-CA" baseline="30000" dirty="0"/>
              <a:t>1</a:t>
            </a:r>
            <a:r>
              <a:rPr lang="en-CA" baseline="0" dirty="0"/>
              <a:t> </a:t>
            </a:r>
            <a:r>
              <a:rPr lang="en-CA" dirty="0">
                <a:hlinkClick r:id="rId4"/>
              </a:rPr>
              <a:t>https://publications.anl.gov/anlpubs/2009/03/63740.pdf</a:t>
            </a:r>
            <a:endParaRPr lang="en-CA" dirty="0"/>
          </a:p>
          <a:p>
            <a:r>
              <a:rPr lang="en-CA" baseline="0" dirty="0"/>
              <a:t>  </a:t>
            </a:r>
            <a:r>
              <a:rPr lang="en-CA" dirty="0">
                <a:hlinkClick r:id="rId5"/>
              </a:rPr>
              <a:t>https://afdc.energy.gov/files/u/publication/ev_emissions_impact.pdf</a:t>
            </a:r>
            <a:endParaRPr lang="en-CA" baseline="0" dirty="0"/>
          </a:p>
        </p:txBody>
      </p:sp>
      <p:sp>
        <p:nvSpPr>
          <p:cNvPr id="4" name="Slide Number Placeholder 3"/>
          <p:cNvSpPr>
            <a:spLocks noGrp="1"/>
          </p:cNvSpPr>
          <p:nvPr>
            <p:ph type="sldNum" sz="quarter" idx="5"/>
          </p:nvPr>
        </p:nvSpPr>
        <p:spPr/>
        <p:txBody>
          <a:bodyPr/>
          <a:lstStyle/>
          <a:p>
            <a:fld id="{1D91A411-20CC-C841-812A-E1B01DA03BAB}" type="slidenum">
              <a:rPr lang="en-US" smtClean="0"/>
              <a:pPr/>
              <a:t>15</a:t>
            </a:fld>
            <a:endParaRPr lang="en-US" dirty="0"/>
          </a:p>
        </p:txBody>
      </p:sp>
    </p:spTree>
    <p:extLst>
      <p:ext uri="{BB962C8B-B14F-4D97-AF65-F5344CB8AC3E}">
        <p14:creationId xmlns:p14="http://schemas.microsoft.com/office/powerpoint/2010/main" val="23294735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Here are some electricity suppliers that offer green incentives. You can make your car greener by purchasing renewable electricity.</a:t>
            </a:r>
          </a:p>
          <a:p>
            <a:endParaRPr lang="en-CA" dirty="0"/>
          </a:p>
          <a:p>
            <a:r>
              <a:rPr lang="en-CA" dirty="0"/>
              <a:t>https://</a:t>
            </a:r>
            <a:r>
              <a:rPr lang="en-CA" dirty="0" err="1"/>
              <a:t>energyrates.ca</a:t>
            </a:r>
            <a:r>
              <a:rPr lang="en-CA" dirty="0"/>
              <a:t>/renewable-energy-green-plans/</a:t>
            </a:r>
          </a:p>
          <a:p>
            <a:endParaRPr lang="en-US" dirty="0"/>
          </a:p>
          <a:p>
            <a:r>
              <a:rPr lang="en-US" dirty="0"/>
              <a:t>ATCO: </a:t>
            </a:r>
            <a:r>
              <a:rPr lang="en-CA" dirty="0">
                <a:hlinkClick r:id="rId3"/>
              </a:rPr>
              <a:t>https://www.atco.com/en-ca/for-home/home-energy/about-our-plans/green-options.html</a:t>
            </a:r>
            <a:endParaRPr lang="en-US" dirty="0"/>
          </a:p>
          <a:p>
            <a:endParaRPr lang="en-US" dirty="0"/>
          </a:p>
          <a:p>
            <a:r>
              <a:rPr lang="en-US" dirty="0"/>
              <a:t>Just Energy: </a:t>
            </a:r>
            <a:r>
              <a:rPr lang="en-CA" dirty="0">
                <a:hlinkClick r:id="rId4"/>
              </a:rPr>
              <a:t>https://www.justenergy.com/green-energy/our-green-products</a:t>
            </a:r>
            <a:endParaRPr lang="en-US" dirty="0"/>
          </a:p>
          <a:p>
            <a:endParaRPr lang="en-US" dirty="0"/>
          </a:p>
          <a:p>
            <a:r>
              <a:rPr lang="en-US" dirty="0"/>
              <a:t>ENMAX: </a:t>
            </a:r>
            <a:r>
              <a:rPr lang="en-CA" dirty="0">
                <a:hlinkClick r:id="rId5"/>
              </a:rPr>
              <a:t>https://www.enmax.com/business/electricity-natural-gas/competitive-plans/high-usage/renewable-energy</a:t>
            </a:r>
            <a:endParaRPr lang="en-US" dirty="0"/>
          </a:p>
          <a:p>
            <a:endParaRPr lang="en-US" dirty="0"/>
          </a:p>
          <a:p>
            <a:r>
              <a:rPr lang="en-US" dirty="0"/>
              <a:t>Hudson Energy: </a:t>
            </a:r>
            <a:r>
              <a:rPr lang="en-CA" dirty="0">
                <a:hlinkClick r:id="rId6"/>
              </a:rPr>
              <a:t>https://www.hudsonenergy.net/what-we-do/#!/green-energy</a:t>
            </a:r>
            <a:endParaRPr lang="en-US" dirty="0"/>
          </a:p>
        </p:txBody>
      </p:sp>
      <p:sp>
        <p:nvSpPr>
          <p:cNvPr id="4" name="Slide Number Placeholder 3"/>
          <p:cNvSpPr>
            <a:spLocks noGrp="1"/>
          </p:cNvSpPr>
          <p:nvPr>
            <p:ph type="sldNum" sz="quarter" idx="5"/>
          </p:nvPr>
        </p:nvSpPr>
        <p:spPr/>
        <p:txBody>
          <a:bodyPr/>
          <a:lstStyle/>
          <a:p>
            <a:fld id="{1D91A411-20CC-C841-812A-E1B01DA03BAB}" type="slidenum">
              <a:rPr lang="en-US" smtClean="0"/>
              <a:pPr/>
              <a:t>16</a:t>
            </a:fld>
            <a:endParaRPr lang="en-US" dirty="0"/>
          </a:p>
        </p:txBody>
      </p:sp>
    </p:spTree>
    <p:extLst>
      <p:ext uri="{BB962C8B-B14F-4D97-AF65-F5344CB8AC3E}">
        <p14:creationId xmlns:p14="http://schemas.microsoft.com/office/powerpoint/2010/main" val="374592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Start your discussion on EV’s by introducing what they are. </a:t>
            </a:r>
          </a:p>
          <a:p>
            <a:endParaRPr lang="en-CA" dirty="0"/>
          </a:p>
          <a:p>
            <a:r>
              <a:rPr lang="en-CA" dirty="0"/>
              <a:t>Electric vehicles are an emission free form of transportation. These vehicles use an electric motor in place of an internal combustion engines (ICE) – the type of engine you find in gasoline cars. These vehicles are essentially large, rechargeable batteries. The description here is for an all-electric vehicle (meaning no gas is used). There are also plug-in hybrids, and hybrid vehicles. Plug-in hybrid cars run on electricity and gas to increase the range. Hybrids run on gas and use electricity to offset the car.</a:t>
            </a:r>
          </a:p>
          <a:p>
            <a:endParaRPr lang="en-CA" dirty="0"/>
          </a:p>
          <a:p>
            <a:r>
              <a:rPr lang="en-CA" dirty="0"/>
              <a:t>Reference:</a:t>
            </a:r>
          </a:p>
          <a:p>
            <a:r>
              <a:rPr lang="en-CA" dirty="0">
                <a:hlinkClick r:id="rId3"/>
              </a:rPr>
              <a:t>https://www.drive.com.au/motor-news/everything-you-need-to-know-about-electric-cars-119469</a:t>
            </a:r>
            <a:r>
              <a:rPr lang="en-CA" dirty="0"/>
              <a:t> </a:t>
            </a:r>
            <a:endParaRPr lang="en-US" dirty="0"/>
          </a:p>
        </p:txBody>
      </p:sp>
      <p:sp>
        <p:nvSpPr>
          <p:cNvPr id="4" name="Slide Number Placeholder 3"/>
          <p:cNvSpPr>
            <a:spLocks noGrp="1"/>
          </p:cNvSpPr>
          <p:nvPr>
            <p:ph type="sldNum" sz="quarter" idx="5"/>
          </p:nvPr>
        </p:nvSpPr>
        <p:spPr/>
        <p:txBody>
          <a:bodyPr/>
          <a:lstStyle/>
          <a:p>
            <a:fld id="{1D91A411-20CC-C841-812A-E1B01DA03BAB}" type="slidenum">
              <a:rPr lang="en-US" smtClean="0"/>
              <a:pPr/>
              <a:t>2</a:t>
            </a:fld>
            <a:endParaRPr lang="en-US" dirty="0"/>
          </a:p>
        </p:txBody>
      </p:sp>
    </p:spTree>
    <p:extLst>
      <p:ext uri="{BB962C8B-B14F-4D97-AF65-F5344CB8AC3E}">
        <p14:creationId xmlns:p14="http://schemas.microsoft.com/office/powerpoint/2010/main" val="2731419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hlinkClick r:id="rId3"/>
              </a:rPr>
              <a:t>https://ev.plugndrive.ca/vehicles</a:t>
            </a:r>
            <a:endParaRPr lang="en-CA" dirty="0"/>
          </a:p>
          <a:p>
            <a:endParaRPr lang="en-CA" dirty="0"/>
          </a:p>
          <a:p>
            <a:r>
              <a:rPr lang="en-CA" dirty="0"/>
              <a:t>Image source: </a:t>
            </a:r>
            <a:r>
              <a:rPr lang="en-CA" dirty="0">
                <a:hlinkClick r:id="rId4"/>
              </a:rPr>
              <a:t>https://www.nspower.ca/your-home/energy-products/electric-vehicles/types</a:t>
            </a:r>
            <a:endParaRPr lang="en-CA" dirty="0"/>
          </a:p>
          <a:p>
            <a:endParaRPr lang="en-CA"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Hybrids do not travel as far on electricity as an all-electric vehicle does on a single charge. However, hybrids use gasoline to further the distance they travel once the battery runs out of power.</a:t>
            </a:r>
          </a:p>
          <a:p>
            <a:r>
              <a:rPr lang="en-US" dirty="0"/>
              <a:t>All-electric cars do not burn gasoline, do not have gears or a transmission, and do not require oil for the parts (there are no moving parts). On average, all-electric cars can travel 200 – 250 km on a single charge. </a:t>
            </a:r>
          </a:p>
        </p:txBody>
      </p:sp>
      <p:sp>
        <p:nvSpPr>
          <p:cNvPr id="4" name="Slide Number Placeholder 3"/>
          <p:cNvSpPr>
            <a:spLocks noGrp="1"/>
          </p:cNvSpPr>
          <p:nvPr>
            <p:ph type="sldNum" sz="quarter" idx="5"/>
          </p:nvPr>
        </p:nvSpPr>
        <p:spPr/>
        <p:txBody>
          <a:bodyPr/>
          <a:lstStyle/>
          <a:p>
            <a:fld id="{1D91A411-20CC-C841-812A-E1B01DA03BAB}" type="slidenum">
              <a:rPr lang="en-US" smtClean="0"/>
              <a:pPr/>
              <a:t>3</a:t>
            </a:fld>
            <a:endParaRPr lang="en-US" dirty="0"/>
          </a:p>
        </p:txBody>
      </p:sp>
    </p:spTree>
    <p:extLst>
      <p:ext uri="{BB962C8B-B14F-4D97-AF65-F5344CB8AC3E}">
        <p14:creationId xmlns:p14="http://schemas.microsoft.com/office/powerpoint/2010/main" val="3918636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 illustrates the greenhouse gas emissions by sector in Canada between the years 1990 to 2022. </a:t>
            </a:r>
          </a:p>
          <a:p>
            <a:endParaRPr lang="en-US" b="0" dirty="0"/>
          </a:p>
          <a:p>
            <a:r>
              <a:rPr lang="en-US" b="1" dirty="0"/>
              <a:t>Teachers:</a:t>
            </a:r>
            <a:r>
              <a:rPr lang="en-US" b="0" dirty="0"/>
              <a:t> before continuing, ask the students what they notice about this graph. Point out what the largest and smallest emitters are. </a:t>
            </a:r>
          </a:p>
          <a:p>
            <a:endParaRPr lang="en-US" b="0" dirty="0"/>
          </a:p>
          <a:p>
            <a:r>
              <a:rPr lang="en-US" b="0" dirty="0"/>
              <a:t>Students should notice that the transportation and the oil and gas sectors are the largest emitters. This is because the Canadian economy is built and relies heavily on trade between countries and provinces. For trade to occur, you need a product (oil and gas) and a means to deliver the product (transportation).</a:t>
            </a:r>
          </a:p>
          <a:p>
            <a:endParaRPr lang="en-US" b="0" dirty="0"/>
          </a:p>
          <a:p>
            <a:r>
              <a:rPr lang="en-US" b="0" dirty="0"/>
              <a:t>In 2022, the total emissions of the transportation sector was </a:t>
            </a:r>
            <a:r>
              <a:rPr lang="en-US" b="1" dirty="0"/>
              <a:t>156 </a:t>
            </a:r>
            <a:r>
              <a:rPr lang="en-US" b="1" dirty="0" err="1"/>
              <a:t>megatonnes</a:t>
            </a:r>
            <a:r>
              <a:rPr lang="en-US" b="1" dirty="0"/>
              <a:t> of CO</a:t>
            </a:r>
            <a:r>
              <a:rPr lang="en-US" b="1" baseline="-25000" dirty="0"/>
              <a:t>2</a:t>
            </a:r>
            <a:r>
              <a:rPr lang="en-US" b="1" baseline="0" dirty="0"/>
              <a:t>e</a:t>
            </a:r>
            <a:r>
              <a:rPr lang="en-US" b="0" baseline="0" dirty="0"/>
              <a:t>. </a:t>
            </a:r>
            <a:endParaRPr lang="en-US" b="1" dirty="0"/>
          </a:p>
          <a:p>
            <a:endParaRPr lang="en-US" dirty="0"/>
          </a:p>
          <a:p>
            <a:r>
              <a:rPr lang="en-US" dirty="0"/>
              <a:t>Environment and Climate Change Canada (2024) Canadian Environmental Sustainability Indicators: Greenhouse Gas Emissions. Consulted on July 8, 2024.</a:t>
            </a:r>
          </a:p>
          <a:p>
            <a:r>
              <a:rPr lang="en-US" dirty="0"/>
              <a:t>Available at: </a:t>
            </a:r>
            <a:r>
              <a:rPr lang="en-CA" dirty="0">
                <a:hlinkClick r:id="rId3"/>
              </a:rPr>
              <a:t>https://www.canada.ca/en/environment-climate-change/services/environmental-indicators/greenhouse-gas-emissions.html</a:t>
            </a:r>
            <a:endParaRPr lang="en-US" dirty="0"/>
          </a:p>
        </p:txBody>
      </p:sp>
      <p:sp>
        <p:nvSpPr>
          <p:cNvPr id="4" name="Slide Number Placeholder 3"/>
          <p:cNvSpPr>
            <a:spLocks noGrp="1"/>
          </p:cNvSpPr>
          <p:nvPr>
            <p:ph type="sldNum" sz="quarter" idx="5"/>
          </p:nvPr>
        </p:nvSpPr>
        <p:spPr/>
        <p:txBody>
          <a:bodyPr/>
          <a:lstStyle/>
          <a:p>
            <a:fld id="{1D91A411-20CC-C841-812A-E1B01DA03BAB}" type="slidenum">
              <a:rPr lang="en-US" smtClean="0"/>
              <a:pPr/>
              <a:t>4</a:t>
            </a:fld>
            <a:endParaRPr lang="en-US" dirty="0"/>
          </a:p>
        </p:txBody>
      </p:sp>
    </p:spTree>
    <p:extLst>
      <p:ext uri="{BB962C8B-B14F-4D97-AF65-F5344CB8AC3E}">
        <p14:creationId xmlns:p14="http://schemas.microsoft.com/office/powerpoint/2010/main" val="1735102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As a class, brainstorm what “</a:t>
            </a:r>
            <a:r>
              <a:rPr lang="en-US" i="1" dirty="0"/>
              <a:t>green”</a:t>
            </a:r>
            <a:r>
              <a:rPr lang="en-US" i="0" dirty="0"/>
              <a:t> means. Think of what you personally think the word means, and what society thinks the word means? Are the two definitions the same or are they different? Have an open discussion with the class on this term and the many layer of the word.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i="0" dirty="0"/>
              <a:t>The definition on the bottom of the slide is found in the Oxford dictionary. </a:t>
            </a: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Canadian Government considers EV’s as “</a:t>
            </a:r>
            <a:r>
              <a:rPr lang="en-US" dirty="0">
                <a:solidFill>
                  <a:schemeClr val="accent2"/>
                </a:solidFill>
              </a:rPr>
              <a:t>zero-emission vehicles</a:t>
            </a:r>
            <a:r>
              <a:rPr lang="en-US" dirty="0"/>
              <a:t>” since there is no tailpipe. Is this enough to consider it ‘green’? (see next slide for more details) </a:t>
            </a:r>
          </a:p>
          <a:p>
            <a:endParaRPr lang="en-US" dirty="0"/>
          </a:p>
        </p:txBody>
      </p:sp>
      <p:sp>
        <p:nvSpPr>
          <p:cNvPr id="4" name="Slide Number Placeholder 3"/>
          <p:cNvSpPr>
            <a:spLocks noGrp="1"/>
          </p:cNvSpPr>
          <p:nvPr>
            <p:ph type="sldNum" sz="quarter" idx="5"/>
          </p:nvPr>
        </p:nvSpPr>
        <p:spPr/>
        <p:txBody>
          <a:bodyPr/>
          <a:lstStyle/>
          <a:p>
            <a:fld id="{1D91A411-20CC-C841-812A-E1B01DA03BAB}" type="slidenum">
              <a:rPr lang="en-US" smtClean="0"/>
              <a:pPr/>
              <a:t>5</a:t>
            </a:fld>
            <a:endParaRPr lang="en-US" dirty="0"/>
          </a:p>
        </p:txBody>
      </p:sp>
    </p:spTree>
    <p:extLst>
      <p:ext uri="{BB962C8B-B14F-4D97-AF65-F5344CB8AC3E}">
        <p14:creationId xmlns:p14="http://schemas.microsoft.com/office/powerpoint/2010/main" val="2760409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easy to look at one stage within a vehicle’s life and say if an EV is green or not. However, this does not give the full picture. We must look from </a:t>
            </a:r>
            <a:r>
              <a:rPr lang="en-US" b="1" dirty="0"/>
              <a:t>cradle to grave</a:t>
            </a:r>
            <a:r>
              <a:rPr lang="en-US" b="0" dirty="0"/>
              <a:t>, i.e., from when the car is built to when it is scrapped and assess the emissions at each step.</a:t>
            </a:r>
          </a:p>
          <a:p>
            <a:endParaRPr lang="en-US" b="0" dirty="0"/>
          </a:p>
          <a:p>
            <a:r>
              <a:rPr lang="en-US" b="0" dirty="0"/>
              <a:t>Often, only the tailpipe emissions are considered. This gives an incomplete view of a car’s (ICE or EV) emissions as this only looks at the operational flows.</a:t>
            </a:r>
          </a:p>
          <a:p>
            <a:r>
              <a:rPr lang="en-US" b="0" dirty="0"/>
              <a:t>Flows are inflows (natural resources, water use, energy input) and outflows (emissions and other waste products)</a:t>
            </a:r>
          </a:p>
          <a:p>
            <a:endParaRPr lang="en-US" b="0" dirty="0"/>
          </a:p>
          <a:p>
            <a:r>
              <a:rPr lang="en-US" b="0" dirty="0"/>
              <a:t>The next slide contains a video link to show how this life cycle analysis is conducted. </a:t>
            </a:r>
          </a:p>
          <a:p>
            <a:endParaRPr lang="en-US" b="0" dirty="0"/>
          </a:p>
          <a:p>
            <a:r>
              <a:rPr lang="en-CA" dirty="0">
                <a:hlinkClick r:id="rId3"/>
              </a:rPr>
              <a:t>https://www.kochvsclean.com/electric-cars-are-cleaner-cradle-grave/</a:t>
            </a:r>
            <a:endParaRPr lang="en-US" dirty="0"/>
          </a:p>
        </p:txBody>
      </p:sp>
      <p:sp>
        <p:nvSpPr>
          <p:cNvPr id="4" name="Slide Number Placeholder 3"/>
          <p:cNvSpPr>
            <a:spLocks noGrp="1"/>
          </p:cNvSpPr>
          <p:nvPr>
            <p:ph type="sldNum" sz="quarter" idx="5"/>
          </p:nvPr>
        </p:nvSpPr>
        <p:spPr/>
        <p:txBody>
          <a:bodyPr/>
          <a:lstStyle/>
          <a:p>
            <a:fld id="{1D91A411-20CC-C841-812A-E1B01DA03BAB}" type="slidenum">
              <a:rPr lang="en-US" smtClean="0"/>
              <a:pPr/>
              <a:t>6</a:t>
            </a:fld>
            <a:endParaRPr lang="en-US" dirty="0"/>
          </a:p>
        </p:txBody>
      </p:sp>
    </p:spTree>
    <p:extLst>
      <p:ext uri="{BB962C8B-B14F-4D97-AF65-F5344CB8AC3E}">
        <p14:creationId xmlns:p14="http://schemas.microsoft.com/office/powerpoint/2010/main" val="4189815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Watch this video to show students how to assess the life cycle emissions of a car.</a:t>
            </a:r>
          </a:p>
          <a:p>
            <a:endParaRPr lang="en-US" dirty="0"/>
          </a:p>
          <a:p>
            <a:r>
              <a:rPr lang="en-US" dirty="0"/>
              <a:t>The next few slides will discuss some studies conducted on EV emissions.</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CA" dirty="0">
                <a:hlinkClick r:id="rId3"/>
              </a:rPr>
              <a:t>https://www.youtube.com/watch?v=K9m9WDxmSN8#action=share</a:t>
            </a:r>
            <a:endParaRPr lang="en-US" dirty="0"/>
          </a:p>
        </p:txBody>
      </p:sp>
      <p:sp>
        <p:nvSpPr>
          <p:cNvPr id="4" name="Slide Number Placeholder 3"/>
          <p:cNvSpPr>
            <a:spLocks noGrp="1"/>
          </p:cNvSpPr>
          <p:nvPr>
            <p:ph type="sldNum" sz="quarter" idx="5"/>
          </p:nvPr>
        </p:nvSpPr>
        <p:spPr/>
        <p:txBody>
          <a:bodyPr/>
          <a:lstStyle/>
          <a:p>
            <a:fld id="{1D91A411-20CC-C841-812A-E1B01DA03BAB}" type="slidenum">
              <a:rPr lang="en-US" smtClean="0"/>
              <a:pPr/>
              <a:t>7</a:t>
            </a:fld>
            <a:endParaRPr lang="en-US" dirty="0"/>
          </a:p>
        </p:txBody>
      </p:sp>
    </p:spTree>
    <p:extLst>
      <p:ext uri="{BB962C8B-B14F-4D97-AF65-F5344CB8AC3E}">
        <p14:creationId xmlns:p14="http://schemas.microsoft.com/office/powerpoint/2010/main" val="2281460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overview of what a life cycle analysis is. To fully understand the emission of a gasoline vehicle and an EV, we must look at the entire life of the vehicle – from manufacturing, to decommissioning. Once this is established, then we can effectively understand the source of emissions and what stage the majority occurs. </a:t>
            </a:r>
          </a:p>
          <a:p>
            <a:endParaRPr lang="en-US" dirty="0"/>
          </a:p>
          <a:p>
            <a:r>
              <a:rPr lang="en-US" dirty="0"/>
              <a:t>The next few slides show the results of vehicle life cycle analyses.</a:t>
            </a:r>
          </a:p>
        </p:txBody>
      </p:sp>
      <p:sp>
        <p:nvSpPr>
          <p:cNvPr id="4" name="Slide Number Placeholder 3"/>
          <p:cNvSpPr>
            <a:spLocks noGrp="1"/>
          </p:cNvSpPr>
          <p:nvPr>
            <p:ph type="sldNum" sz="quarter" idx="5"/>
          </p:nvPr>
        </p:nvSpPr>
        <p:spPr/>
        <p:txBody>
          <a:bodyPr/>
          <a:lstStyle/>
          <a:p>
            <a:fld id="{1D91A411-20CC-C841-812A-E1B01DA03BAB}" type="slidenum">
              <a:rPr lang="en-US" smtClean="0"/>
              <a:pPr/>
              <a:t>8</a:t>
            </a:fld>
            <a:endParaRPr lang="en-US" dirty="0"/>
          </a:p>
        </p:txBody>
      </p:sp>
    </p:spTree>
    <p:extLst>
      <p:ext uri="{BB962C8B-B14F-4D97-AF65-F5344CB8AC3E}">
        <p14:creationId xmlns:p14="http://schemas.microsoft.com/office/powerpoint/2010/main" val="1780702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University of British Columbia assessed the life cycle of two comparable cars. The study examined the “equipment life cycle” – i.e., how energy was extracted, produced and delivered was omitted. </a:t>
            </a:r>
          </a:p>
          <a:p>
            <a:r>
              <a:rPr lang="en-US" dirty="0"/>
              <a:t>The study assessed the car’s scope 1 emissions as this is associated to emissions generated directly from the car.</a:t>
            </a:r>
          </a:p>
          <a:p>
            <a:endParaRPr lang="en-US" dirty="0"/>
          </a:p>
          <a:p>
            <a:r>
              <a:rPr lang="en-CA" dirty="0">
                <a:hlinkClick r:id="rId3"/>
              </a:rPr>
              <a:t>https://sustain.ubc.ca/sites/default/files/2018-63%20Lifecycle%20Analysis%20of%20Electric%20Vehicles_Kukreja.pdf</a:t>
            </a:r>
            <a:endParaRPr lang="en-US" dirty="0"/>
          </a:p>
        </p:txBody>
      </p:sp>
      <p:sp>
        <p:nvSpPr>
          <p:cNvPr id="4" name="Slide Number Placeholder 3"/>
          <p:cNvSpPr>
            <a:spLocks noGrp="1"/>
          </p:cNvSpPr>
          <p:nvPr>
            <p:ph type="sldNum" sz="quarter" idx="5"/>
          </p:nvPr>
        </p:nvSpPr>
        <p:spPr/>
        <p:txBody>
          <a:bodyPr/>
          <a:lstStyle/>
          <a:p>
            <a:fld id="{1D91A411-20CC-C841-812A-E1B01DA03BAB}" type="slidenum">
              <a:rPr lang="en-US" smtClean="0"/>
              <a:pPr/>
              <a:t>9</a:t>
            </a:fld>
            <a:endParaRPr lang="en-US" dirty="0"/>
          </a:p>
        </p:txBody>
      </p:sp>
    </p:spTree>
    <p:extLst>
      <p:ext uri="{BB962C8B-B14F-4D97-AF65-F5344CB8AC3E}">
        <p14:creationId xmlns:p14="http://schemas.microsoft.com/office/powerpoint/2010/main" val="38800376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27595" y="1230703"/>
            <a:ext cx="6288741" cy="2091218"/>
          </a:xfrm>
        </p:spPr>
        <p:txBody>
          <a:bodyPr anchor="b">
            <a:normAutofit/>
          </a:bodyPr>
          <a:lstStyle>
            <a:lvl1pPr algn="ctr">
              <a:defRPr sz="4100">
                <a:solidFill>
                  <a:srgbClr val="28998D"/>
                </a:solidFill>
              </a:defRPr>
            </a:lvl1pPr>
          </a:lstStyle>
          <a:p>
            <a:r>
              <a:rPr lang="en-US" dirty="0"/>
              <a:t>Click to edit Master title style</a:t>
            </a:r>
          </a:p>
        </p:txBody>
      </p:sp>
      <p:sp>
        <p:nvSpPr>
          <p:cNvPr id="3" name="Subtitle 2"/>
          <p:cNvSpPr>
            <a:spLocks noGrp="1"/>
          </p:cNvSpPr>
          <p:nvPr>
            <p:ph type="subTitle" idx="1"/>
          </p:nvPr>
        </p:nvSpPr>
        <p:spPr>
          <a:xfrm>
            <a:off x="5627595" y="3321922"/>
            <a:ext cx="6288741" cy="1351969"/>
          </a:xfrm>
        </p:spPr>
        <p:txBody>
          <a:bodyPr>
            <a:normAutofit/>
          </a:bodyPr>
          <a:lstStyle>
            <a:lvl1pPr marL="0" indent="0" algn="ctr">
              <a:buNone/>
              <a:defRPr sz="2000">
                <a:solidFill>
                  <a:srgbClr val="45535F"/>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solidFill>
                  <a:srgbClr val="B0B6BB"/>
                </a:solidFill>
              </a:defRPr>
            </a:lvl1pPr>
          </a:lstStyle>
          <a:p>
            <a:r>
              <a:rPr lang="en-CA"/>
              <a:t>25-04-20</a:t>
            </a:r>
            <a:endParaRPr lang="en-US" dirty="0"/>
          </a:p>
        </p:txBody>
      </p:sp>
      <p:sp>
        <p:nvSpPr>
          <p:cNvPr id="5" name="Footer Placeholder 4"/>
          <p:cNvSpPr>
            <a:spLocks noGrp="1"/>
          </p:cNvSpPr>
          <p:nvPr>
            <p:ph type="ftr" sz="quarter" idx="11"/>
          </p:nvPr>
        </p:nvSpPr>
        <p:spPr/>
        <p:txBody>
          <a:bodyPr/>
          <a:lstStyle>
            <a:lvl1pPr>
              <a:defRPr>
                <a:solidFill>
                  <a:srgbClr val="B0B6BB"/>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B0B6BB"/>
                </a:solidFill>
              </a:defRPr>
            </a:lvl1pPr>
          </a:lstStyle>
          <a:p>
            <a:fld id="{F60E4191-B049-AF4C-B31B-63DAE0652CDF}"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452239" y="2854423"/>
            <a:ext cx="2357760" cy="3127867"/>
          </a:xfrm>
          <a:prstGeom prst="rect">
            <a:avLst/>
          </a:prstGeom>
        </p:spPr>
      </p:pic>
      <p:pic>
        <p:nvPicPr>
          <p:cNvPr id="14" name="Google Shape;115;p5">
            <a:extLst>
              <a:ext uri="{FF2B5EF4-FFF2-40B4-BE49-F238E27FC236}">
                <a16:creationId xmlns:a16="http://schemas.microsoft.com/office/drawing/2014/main" id="{C0D78F8E-9900-924F-A981-F9FE14899582}"/>
              </a:ext>
            </a:extLst>
          </p:cNvPr>
          <p:cNvPicPr preferRelativeResize="0"/>
          <p:nvPr userDrawn="1"/>
        </p:nvPicPr>
        <p:blipFill rotWithShape="1">
          <a:blip r:embed="rId3" cstate="print">
            <a:alphaModFix/>
            <a:extLst>
              <a:ext uri="{28A0092B-C50C-407E-A947-70E740481C1C}">
                <a14:useLocalDpi xmlns:a14="http://schemas.microsoft.com/office/drawing/2010/main"/>
              </a:ext>
            </a:extLst>
          </a:blip>
          <a:srcRect/>
          <a:stretch/>
        </p:blipFill>
        <p:spPr>
          <a:xfrm>
            <a:off x="1052189" y="914400"/>
            <a:ext cx="3975129" cy="154074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8998D"/>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solidFill>
                  <a:srgbClr val="B0B6BB"/>
                </a:solidFill>
              </a:defRPr>
            </a:lvl1pPr>
          </a:lstStyle>
          <a:p>
            <a:r>
              <a:rPr lang="en-CA"/>
              <a:t>25-04-20</a:t>
            </a:r>
            <a:endParaRPr lang="en-US" dirty="0"/>
          </a:p>
        </p:txBody>
      </p:sp>
      <p:sp>
        <p:nvSpPr>
          <p:cNvPr id="5" name="Footer Placeholder 4"/>
          <p:cNvSpPr>
            <a:spLocks noGrp="1"/>
          </p:cNvSpPr>
          <p:nvPr>
            <p:ph type="ftr" sz="quarter" idx="11"/>
          </p:nvPr>
        </p:nvSpPr>
        <p:spPr/>
        <p:txBody>
          <a:bodyPr/>
          <a:lstStyle>
            <a:lvl1pPr>
              <a:defRPr>
                <a:solidFill>
                  <a:srgbClr val="B0B6BB"/>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B0B6BB"/>
                </a:solidFill>
              </a:defRPr>
            </a:lvl1pPr>
          </a:lstStyle>
          <a:p>
            <a:fld id="{F60E4191-B049-AF4C-B31B-63DAE0652CDF}" type="slidenum">
              <a:rPr lang="en-US" smtClean="0"/>
              <a:pPr/>
              <a:t>‹#›</a:t>
            </a:fld>
            <a:endParaRPr lang="en-US" dirty="0"/>
          </a:p>
        </p:txBody>
      </p:sp>
      <p:pic>
        <p:nvPicPr>
          <p:cNvPr id="9" name="Picture 8">
            <a:extLst>
              <a:ext uri="{FF2B5EF4-FFF2-40B4-BE49-F238E27FC236}">
                <a16:creationId xmlns:a16="http://schemas.microsoft.com/office/drawing/2014/main" id="{B8143268-EEB3-6A45-9AAD-6BADA3C893D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049154" cy="406649"/>
          </a:xfrm>
          <a:prstGeom prst="rect">
            <a:avLst/>
          </a:prstGeom>
        </p:spPr>
      </p:pic>
      <p:pic>
        <p:nvPicPr>
          <p:cNvPr id="10" name="Picture 9" descr="A close up of a logo&#10;&#10;Description automatically generated">
            <a:extLst>
              <a:ext uri="{FF2B5EF4-FFF2-40B4-BE49-F238E27FC236}">
                <a16:creationId xmlns:a16="http://schemas.microsoft.com/office/drawing/2014/main" id="{4BE2AB49-848B-9541-B109-3C3580C6E8D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049801" y="-5633"/>
            <a:ext cx="1139789" cy="489666"/>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lvl1pPr>
              <a:defRPr>
                <a:solidFill>
                  <a:srgbClr val="28998D"/>
                </a:solidFill>
              </a:defRPr>
            </a:lvl1pPr>
          </a:lstStyle>
          <a:p>
            <a:r>
              <a:rPr lang="en-US" dirty="0"/>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solidFill>
                  <a:srgbClr val="B0B6BB"/>
                </a:solidFill>
              </a:defRPr>
            </a:lvl1pPr>
          </a:lstStyle>
          <a:p>
            <a:r>
              <a:rPr lang="en-CA"/>
              <a:t>25-04-20</a:t>
            </a:r>
            <a:endParaRPr lang="en-US" dirty="0"/>
          </a:p>
        </p:txBody>
      </p:sp>
      <p:sp>
        <p:nvSpPr>
          <p:cNvPr id="5" name="Footer Placeholder 4"/>
          <p:cNvSpPr>
            <a:spLocks noGrp="1"/>
          </p:cNvSpPr>
          <p:nvPr>
            <p:ph type="ftr" sz="quarter" idx="11"/>
          </p:nvPr>
        </p:nvSpPr>
        <p:spPr/>
        <p:txBody>
          <a:bodyPr/>
          <a:lstStyle>
            <a:lvl1pPr>
              <a:defRPr>
                <a:solidFill>
                  <a:srgbClr val="B0B6BB"/>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B0B6BB"/>
                </a:solidFill>
              </a:defRPr>
            </a:lvl1pPr>
          </a:lstStyle>
          <a:p>
            <a:fld id="{F60E4191-B049-AF4C-B31B-63DAE0652CDF}" type="slidenum">
              <a:rPr lang="en-US" smtClean="0"/>
              <a:pPr/>
              <a:t>‹#›</a:t>
            </a:fld>
            <a:endParaRPr lang="en-US" dirty="0"/>
          </a:p>
        </p:txBody>
      </p:sp>
      <p:pic>
        <p:nvPicPr>
          <p:cNvPr id="9" name="Picture 8">
            <a:extLst>
              <a:ext uri="{FF2B5EF4-FFF2-40B4-BE49-F238E27FC236}">
                <a16:creationId xmlns:a16="http://schemas.microsoft.com/office/drawing/2014/main" id="{76AF207B-B8EF-1544-88C5-3FED3860AED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049154" cy="406649"/>
          </a:xfrm>
          <a:prstGeom prst="rect">
            <a:avLst/>
          </a:prstGeom>
        </p:spPr>
      </p:pic>
      <p:pic>
        <p:nvPicPr>
          <p:cNvPr id="10" name="Picture 9" descr="A close up of a logo&#10;&#10;Description automatically generated">
            <a:extLst>
              <a:ext uri="{FF2B5EF4-FFF2-40B4-BE49-F238E27FC236}">
                <a16:creationId xmlns:a16="http://schemas.microsoft.com/office/drawing/2014/main" id="{60E6E80B-AB86-3D4D-8673-5BA89CF333EB}"/>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049801" y="-5633"/>
            <a:ext cx="1139789" cy="48966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8998D"/>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rgbClr val="45535F"/>
                </a:solidFill>
              </a:defRPr>
            </a:lvl1pPr>
            <a:lvl2pPr>
              <a:defRPr>
                <a:solidFill>
                  <a:srgbClr val="45535F"/>
                </a:solidFill>
              </a:defRPr>
            </a:lvl2pPr>
            <a:lvl3pPr>
              <a:defRPr>
                <a:solidFill>
                  <a:srgbClr val="45535F"/>
                </a:solidFill>
              </a:defRPr>
            </a:lvl3pPr>
            <a:lvl4pPr>
              <a:defRPr>
                <a:solidFill>
                  <a:srgbClr val="45535F"/>
                </a:solidFill>
              </a:defRPr>
            </a:lvl4pPr>
            <a:lvl5pPr>
              <a:defRPr>
                <a:solidFill>
                  <a:srgbClr val="45535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rgbClr val="B0B6BB"/>
                </a:solidFill>
              </a:defRPr>
            </a:lvl1pPr>
          </a:lstStyle>
          <a:p>
            <a:r>
              <a:rPr lang="en-CA"/>
              <a:t>25-04-20</a:t>
            </a:r>
            <a:endParaRPr lang="en-US" dirty="0"/>
          </a:p>
        </p:txBody>
      </p:sp>
      <p:sp>
        <p:nvSpPr>
          <p:cNvPr id="5" name="Footer Placeholder 4"/>
          <p:cNvSpPr>
            <a:spLocks noGrp="1"/>
          </p:cNvSpPr>
          <p:nvPr>
            <p:ph type="ftr" sz="quarter" idx="11"/>
          </p:nvPr>
        </p:nvSpPr>
        <p:spPr/>
        <p:txBody>
          <a:bodyPr/>
          <a:lstStyle>
            <a:lvl1pPr>
              <a:defRPr>
                <a:solidFill>
                  <a:srgbClr val="B0B6BB"/>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B0B6BB"/>
                </a:solidFill>
              </a:defRPr>
            </a:lvl1pPr>
          </a:lstStyle>
          <a:p>
            <a:fld id="{F60E4191-B049-AF4C-B31B-63DAE0652CDF}" type="slidenum">
              <a:rPr lang="en-US" smtClean="0"/>
              <a:pPr/>
              <a:t>‹#›</a:t>
            </a:fld>
            <a:endParaRPr lang="en-US" dirty="0"/>
          </a:p>
        </p:txBody>
      </p:sp>
      <p:pic>
        <p:nvPicPr>
          <p:cNvPr id="9" name="Picture 8">
            <a:extLst>
              <a:ext uri="{FF2B5EF4-FFF2-40B4-BE49-F238E27FC236}">
                <a16:creationId xmlns:a16="http://schemas.microsoft.com/office/drawing/2014/main" id="{2EBE9BB2-C07C-CC4D-BA88-0CE9413F7F6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049154" cy="406649"/>
          </a:xfrm>
          <a:prstGeom prst="rect">
            <a:avLst/>
          </a:prstGeom>
        </p:spPr>
      </p:pic>
      <p:pic>
        <p:nvPicPr>
          <p:cNvPr id="10" name="Picture 9" descr="A close up of a logo&#10;&#10;Description automatically generated">
            <a:extLst>
              <a:ext uri="{FF2B5EF4-FFF2-40B4-BE49-F238E27FC236}">
                <a16:creationId xmlns:a16="http://schemas.microsoft.com/office/drawing/2014/main" id="{B9300CD2-8D34-6349-BB56-F8DCC86C1E1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049801" y="-5633"/>
            <a:ext cx="1139789" cy="48966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590771"/>
            <a:ext cx="10515600" cy="2852737"/>
          </a:xfrm>
        </p:spPr>
        <p:txBody>
          <a:bodyPr anchor="b"/>
          <a:lstStyle>
            <a:lvl1pPr>
              <a:defRPr sz="4500">
                <a:solidFill>
                  <a:srgbClr val="28998D"/>
                </a:solidFill>
              </a:defRPr>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rgbClr val="45535F"/>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rgbClr val="B0B6BB"/>
                </a:solidFill>
              </a:defRPr>
            </a:lvl1pPr>
          </a:lstStyle>
          <a:p>
            <a:r>
              <a:rPr lang="en-CA"/>
              <a:t>25-04-20</a:t>
            </a:r>
            <a:endParaRPr lang="en-US" dirty="0"/>
          </a:p>
        </p:txBody>
      </p:sp>
      <p:sp>
        <p:nvSpPr>
          <p:cNvPr id="5" name="Footer Placeholder 4"/>
          <p:cNvSpPr>
            <a:spLocks noGrp="1"/>
          </p:cNvSpPr>
          <p:nvPr>
            <p:ph type="ftr" sz="quarter" idx="11"/>
          </p:nvPr>
        </p:nvSpPr>
        <p:spPr/>
        <p:txBody>
          <a:bodyPr/>
          <a:lstStyle>
            <a:lvl1pPr>
              <a:defRPr>
                <a:solidFill>
                  <a:srgbClr val="B0B6BB"/>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B0B6BB"/>
                </a:solidFill>
              </a:defRPr>
            </a:lvl1pPr>
          </a:lstStyle>
          <a:p>
            <a:fld id="{F60E4191-B049-AF4C-B31B-63DAE0652CDF}" type="slidenum">
              <a:rPr lang="en-US" smtClean="0"/>
              <a:pPr/>
              <a:t>‹#›</a:t>
            </a:fld>
            <a:endParaRPr lang="en-US" dirty="0"/>
          </a:p>
        </p:txBody>
      </p:sp>
      <p:pic>
        <p:nvPicPr>
          <p:cNvPr id="11" name="Picture 10">
            <a:extLst>
              <a:ext uri="{FF2B5EF4-FFF2-40B4-BE49-F238E27FC236}">
                <a16:creationId xmlns:a16="http://schemas.microsoft.com/office/drawing/2014/main" id="{790BCAED-7925-E74D-A7E2-4B512AB84EB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049154" cy="406649"/>
          </a:xfrm>
          <a:prstGeom prst="rect">
            <a:avLst/>
          </a:prstGeom>
        </p:spPr>
      </p:pic>
      <p:pic>
        <p:nvPicPr>
          <p:cNvPr id="12" name="Picture 11" descr="A close up of a logo&#10;&#10;Description automatically generated">
            <a:extLst>
              <a:ext uri="{FF2B5EF4-FFF2-40B4-BE49-F238E27FC236}">
                <a16:creationId xmlns:a16="http://schemas.microsoft.com/office/drawing/2014/main" id="{20087412-644B-6F4D-91D1-AB5989179667}"/>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049801" y="-5633"/>
            <a:ext cx="1139789" cy="489666"/>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8998D"/>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rgbClr val="45535F"/>
                </a:solidFill>
              </a:defRPr>
            </a:lvl1pPr>
            <a:lvl2pPr>
              <a:defRPr>
                <a:solidFill>
                  <a:srgbClr val="45535F"/>
                </a:solidFill>
              </a:defRPr>
            </a:lvl2pPr>
            <a:lvl3pPr>
              <a:defRPr>
                <a:solidFill>
                  <a:srgbClr val="45535F"/>
                </a:solidFill>
              </a:defRPr>
            </a:lvl3pPr>
            <a:lvl4pPr>
              <a:defRPr>
                <a:solidFill>
                  <a:srgbClr val="45535F"/>
                </a:solidFill>
              </a:defRPr>
            </a:lvl4pPr>
            <a:lvl5pPr>
              <a:defRPr>
                <a:solidFill>
                  <a:srgbClr val="45535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defRPr>
                <a:solidFill>
                  <a:srgbClr val="45535F"/>
                </a:solidFill>
              </a:defRPr>
            </a:lvl1pPr>
            <a:lvl2pPr>
              <a:defRPr>
                <a:solidFill>
                  <a:srgbClr val="45535F"/>
                </a:solidFill>
              </a:defRPr>
            </a:lvl2pPr>
            <a:lvl3pPr>
              <a:defRPr>
                <a:solidFill>
                  <a:srgbClr val="45535F"/>
                </a:solidFill>
              </a:defRPr>
            </a:lvl3pPr>
            <a:lvl4pPr>
              <a:defRPr>
                <a:solidFill>
                  <a:srgbClr val="45535F"/>
                </a:solidFill>
              </a:defRPr>
            </a:lvl4pPr>
            <a:lvl5pPr>
              <a:defRPr>
                <a:solidFill>
                  <a:srgbClr val="45535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solidFill>
                  <a:srgbClr val="B0B6BB"/>
                </a:solidFill>
              </a:defRPr>
            </a:lvl1pPr>
          </a:lstStyle>
          <a:p>
            <a:r>
              <a:rPr lang="en-CA"/>
              <a:t>25-04-20</a:t>
            </a:r>
            <a:endParaRPr lang="en-US" dirty="0"/>
          </a:p>
        </p:txBody>
      </p:sp>
      <p:sp>
        <p:nvSpPr>
          <p:cNvPr id="6" name="Footer Placeholder 5"/>
          <p:cNvSpPr>
            <a:spLocks noGrp="1"/>
          </p:cNvSpPr>
          <p:nvPr>
            <p:ph type="ftr" sz="quarter" idx="11"/>
          </p:nvPr>
        </p:nvSpPr>
        <p:spPr/>
        <p:txBody>
          <a:bodyPr/>
          <a:lstStyle>
            <a:lvl1pPr>
              <a:defRPr>
                <a:solidFill>
                  <a:srgbClr val="B0B6BB"/>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rgbClr val="B0B6BB"/>
                </a:solidFill>
              </a:defRPr>
            </a:lvl1pPr>
          </a:lstStyle>
          <a:p>
            <a:fld id="{F60E4191-B049-AF4C-B31B-63DAE0652CDF}" type="slidenum">
              <a:rPr lang="en-US" smtClean="0"/>
              <a:pPr/>
              <a:t>‹#›</a:t>
            </a:fld>
            <a:endParaRPr lang="en-US" dirty="0"/>
          </a:p>
        </p:txBody>
      </p:sp>
      <p:pic>
        <p:nvPicPr>
          <p:cNvPr id="10" name="Picture 9">
            <a:extLst>
              <a:ext uri="{FF2B5EF4-FFF2-40B4-BE49-F238E27FC236}">
                <a16:creationId xmlns:a16="http://schemas.microsoft.com/office/drawing/2014/main" id="{5C4E05F9-D179-644E-BB37-3C0AA3EA829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049154" cy="406649"/>
          </a:xfrm>
          <a:prstGeom prst="rect">
            <a:avLst/>
          </a:prstGeom>
        </p:spPr>
      </p:pic>
      <p:pic>
        <p:nvPicPr>
          <p:cNvPr id="11" name="Picture 10" descr="A close up of a logo&#10;&#10;Description automatically generated">
            <a:extLst>
              <a:ext uri="{FF2B5EF4-FFF2-40B4-BE49-F238E27FC236}">
                <a16:creationId xmlns:a16="http://schemas.microsoft.com/office/drawing/2014/main" id="{2E2948CB-5088-DF4D-813D-05F9B45F89B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049801" y="-5633"/>
            <a:ext cx="1139789" cy="489666"/>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lvl1pPr>
              <a:defRPr>
                <a:solidFill>
                  <a:srgbClr val="28998D"/>
                </a:solidFill>
              </a:defRPr>
            </a:lvl1pPr>
          </a:lstStyle>
          <a:p>
            <a:r>
              <a:rPr lang="en-US" dirty="0"/>
              <a:t>Click to edit Master title style</a:t>
            </a:r>
          </a:p>
        </p:txBody>
      </p:sp>
      <p:sp>
        <p:nvSpPr>
          <p:cNvPr id="3" name="Text Placeholder 2"/>
          <p:cNvSpPr>
            <a:spLocks noGrp="1"/>
          </p:cNvSpPr>
          <p:nvPr>
            <p:ph type="body" idx="1" hasCustomPrompt="1"/>
          </p:nvPr>
        </p:nvSpPr>
        <p:spPr>
          <a:xfrm>
            <a:off x="839789" y="1749971"/>
            <a:ext cx="5157787" cy="662153"/>
          </a:xfrm>
          <a:solidFill>
            <a:srgbClr val="28998D"/>
          </a:solidFill>
          <a:ln w="19050">
            <a:solidFill>
              <a:srgbClr val="28998D"/>
            </a:solidFill>
          </a:ln>
        </p:spPr>
        <p:txBody>
          <a:bodyPr anchor="ctr">
            <a:normAutofit/>
          </a:bodyPr>
          <a:lstStyle>
            <a:lvl1pPr marL="0" indent="0" algn="ctr">
              <a:buNone/>
              <a:defRPr sz="24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839789" y="2412124"/>
            <a:ext cx="5157787" cy="3777539"/>
          </a:xfrm>
          <a:ln w="19050">
            <a:solidFill>
              <a:srgbClr val="28998D"/>
            </a:solidFill>
          </a:ln>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6172201" y="1749971"/>
            <a:ext cx="5183188" cy="662153"/>
          </a:xfrm>
          <a:solidFill>
            <a:srgbClr val="28998D"/>
          </a:solidFill>
          <a:ln w="19050">
            <a:solidFill>
              <a:srgbClr val="28998D"/>
            </a:solidFill>
          </a:ln>
        </p:spPr>
        <p:txBody>
          <a:bodyPr anchor="ctr">
            <a:normAutofit/>
          </a:bodyPr>
          <a:lstStyle>
            <a:lvl1pPr marL="0" indent="0" algn="ctr">
              <a:buNone/>
              <a:defRPr sz="24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6172201" y="2412124"/>
            <a:ext cx="5183188" cy="3777539"/>
          </a:xfrm>
          <a:ln w="19050">
            <a:solidFill>
              <a:srgbClr val="28998D"/>
            </a:solidFill>
          </a:ln>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solidFill>
                  <a:srgbClr val="B0B6BB"/>
                </a:solidFill>
              </a:defRPr>
            </a:lvl1pPr>
          </a:lstStyle>
          <a:p>
            <a:r>
              <a:rPr lang="en-CA"/>
              <a:t>25-04-20</a:t>
            </a:r>
            <a:endParaRPr lang="en-US" dirty="0"/>
          </a:p>
        </p:txBody>
      </p:sp>
      <p:sp>
        <p:nvSpPr>
          <p:cNvPr id="8" name="Footer Placeholder 7"/>
          <p:cNvSpPr>
            <a:spLocks noGrp="1"/>
          </p:cNvSpPr>
          <p:nvPr>
            <p:ph type="ftr" sz="quarter" idx="11"/>
          </p:nvPr>
        </p:nvSpPr>
        <p:spPr/>
        <p:txBody>
          <a:bodyPr/>
          <a:lstStyle>
            <a:lvl1pPr>
              <a:defRPr>
                <a:solidFill>
                  <a:srgbClr val="B0B6BB"/>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rgbClr val="B0B6BB"/>
                </a:solidFill>
              </a:defRPr>
            </a:lvl1pPr>
          </a:lstStyle>
          <a:p>
            <a:fld id="{F60E4191-B049-AF4C-B31B-63DAE0652CDF}" type="slidenum">
              <a:rPr lang="en-US" smtClean="0"/>
              <a:pPr/>
              <a:t>‹#›</a:t>
            </a:fld>
            <a:endParaRPr lang="en-US" dirty="0"/>
          </a:p>
        </p:txBody>
      </p:sp>
      <p:pic>
        <p:nvPicPr>
          <p:cNvPr id="12" name="Picture 11">
            <a:extLst>
              <a:ext uri="{FF2B5EF4-FFF2-40B4-BE49-F238E27FC236}">
                <a16:creationId xmlns:a16="http://schemas.microsoft.com/office/drawing/2014/main" id="{F8149002-57F8-8647-B18A-8E1DBD22E82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049154" cy="406649"/>
          </a:xfrm>
          <a:prstGeom prst="rect">
            <a:avLst/>
          </a:prstGeom>
        </p:spPr>
      </p:pic>
      <p:pic>
        <p:nvPicPr>
          <p:cNvPr id="13" name="Picture 12" descr="A close up of a logo&#10;&#10;Description automatically generated">
            <a:extLst>
              <a:ext uri="{FF2B5EF4-FFF2-40B4-BE49-F238E27FC236}">
                <a16:creationId xmlns:a16="http://schemas.microsoft.com/office/drawing/2014/main" id="{7AC99283-F32B-4843-A76A-DAB51B25629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049801" y="-5633"/>
            <a:ext cx="1139789" cy="48966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8998D"/>
                </a:solidFill>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solidFill>
                  <a:srgbClr val="B0B6BB"/>
                </a:solidFill>
              </a:defRPr>
            </a:lvl1pPr>
          </a:lstStyle>
          <a:p>
            <a:r>
              <a:rPr lang="en-CA"/>
              <a:t>25-04-20</a:t>
            </a:r>
            <a:endParaRPr lang="en-US" dirty="0"/>
          </a:p>
        </p:txBody>
      </p:sp>
      <p:sp>
        <p:nvSpPr>
          <p:cNvPr id="4" name="Footer Placeholder 3"/>
          <p:cNvSpPr>
            <a:spLocks noGrp="1"/>
          </p:cNvSpPr>
          <p:nvPr>
            <p:ph type="ftr" sz="quarter" idx="11"/>
          </p:nvPr>
        </p:nvSpPr>
        <p:spPr/>
        <p:txBody>
          <a:bodyPr/>
          <a:lstStyle>
            <a:lvl1pPr>
              <a:defRPr>
                <a:solidFill>
                  <a:srgbClr val="B0B6BB"/>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rgbClr val="B0B6BB"/>
                </a:solidFill>
              </a:defRPr>
            </a:lvl1pPr>
          </a:lstStyle>
          <a:p>
            <a:fld id="{F60E4191-B049-AF4C-B31B-63DAE0652CDF}" type="slidenum">
              <a:rPr lang="en-US" smtClean="0"/>
              <a:pPr/>
              <a:t>‹#›</a:t>
            </a:fld>
            <a:endParaRPr lang="en-US" dirty="0"/>
          </a:p>
        </p:txBody>
      </p:sp>
      <p:pic>
        <p:nvPicPr>
          <p:cNvPr id="8" name="Picture 7">
            <a:extLst>
              <a:ext uri="{FF2B5EF4-FFF2-40B4-BE49-F238E27FC236}">
                <a16:creationId xmlns:a16="http://schemas.microsoft.com/office/drawing/2014/main" id="{68CC83FE-E02E-3748-9E59-2F819F2A139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049154" cy="406649"/>
          </a:xfrm>
          <a:prstGeom prst="rect">
            <a:avLst/>
          </a:prstGeom>
        </p:spPr>
      </p:pic>
      <p:pic>
        <p:nvPicPr>
          <p:cNvPr id="9" name="Picture 8" descr="A close up of a logo&#10;&#10;Description automatically generated">
            <a:extLst>
              <a:ext uri="{FF2B5EF4-FFF2-40B4-BE49-F238E27FC236}">
                <a16:creationId xmlns:a16="http://schemas.microsoft.com/office/drawing/2014/main" id="{D6BC1343-6ED1-2242-81EF-CDE5CE0953A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049801" y="-5633"/>
            <a:ext cx="1139789" cy="489666"/>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B0B6BB"/>
                </a:solidFill>
              </a:defRPr>
            </a:lvl1pPr>
          </a:lstStyle>
          <a:p>
            <a:r>
              <a:rPr lang="en-CA"/>
              <a:t>25-04-20</a:t>
            </a:r>
            <a:endParaRPr lang="en-US" dirty="0"/>
          </a:p>
        </p:txBody>
      </p:sp>
      <p:sp>
        <p:nvSpPr>
          <p:cNvPr id="3" name="Footer Placeholder 2"/>
          <p:cNvSpPr>
            <a:spLocks noGrp="1"/>
          </p:cNvSpPr>
          <p:nvPr>
            <p:ph type="ftr" sz="quarter" idx="11"/>
          </p:nvPr>
        </p:nvSpPr>
        <p:spPr/>
        <p:txBody>
          <a:bodyPr/>
          <a:lstStyle>
            <a:lvl1pPr>
              <a:defRPr>
                <a:solidFill>
                  <a:srgbClr val="B0B6BB"/>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rgbClr val="B0B6BB"/>
                </a:solidFill>
              </a:defRPr>
            </a:lvl1pPr>
          </a:lstStyle>
          <a:p>
            <a:fld id="{F60E4191-B049-AF4C-B31B-63DAE0652CDF}" type="slidenum">
              <a:rPr lang="en-US" smtClean="0"/>
              <a:pPr/>
              <a:t>‹#›</a:t>
            </a:fld>
            <a:endParaRPr lang="en-US" dirty="0"/>
          </a:p>
        </p:txBody>
      </p:sp>
      <p:pic>
        <p:nvPicPr>
          <p:cNvPr id="7" name="Picture 6">
            <a:extLst>
              <a:ext uri="{FF2B5EF4-FFF2-40B4-BE49-F238E27FC236}">
                <a16:creationId xmlns:a16="http://schemas.microsoft.com/office/drawing/2014/main" id="{34E9A910-5E6F-F84F-A77B-DE7F6C2CBCA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049154" cy="406649"/>
          </a:xfrm>
          <a:prstGeom prst="rect">
            <a:avLst/>
          </a:prstGeom>
        </p:spPr>
      </p:pic>
      <p:pic>
        <p:nvPicPr>
          <p:cNvPr id="8" name="Picture 7" descr="A close up of a logo&#10;&#10;Description automatically generated">
            <a:extLst>
              <a:ext uri="{FF2B5EF4-FFF2-40B4-BE49-F238E27FC236}">
                <a16:creationId xmlns:a16="http://schemas.microsoft.com/office/drawing/2014/main" id="{77E60766-8597-FC4F-BFCF-1D38CC65653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049801" y="-5633"/>
            <a:ext cx="1139789" cy="489666"/>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solidFill>
                  <a:srgbClr val="28998D"/>
                </a:solidFill>
              </a:defRPr>
            </a:lvl1pPr>
          </a:lstStyle>
          <a:p>
            <a:r>
              <a:rPr lang="en-US" dirty="0"/>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B0B6BB"/>
                </a:solidFill>
              </a:defRPr>
            </a:lvl1pPr>
          </a:lstStyle>
          <a:p>
            <a:r>
              <a:rPr lang="en-CA"/>
              <a:t>25-04-20</a:t>
            </a:r>
            <a:endParaRPr lang="en-US" dirty="0"/>
          </a:p>
        </p:txBody>
      </p:sp>
      <p:sp>
        <p:nvSpPr>
          <p:cNvPr id="6" name="Footer Placeholder 5"/>
          <p:cNvSpPr>
            <a:spLocks noGrp="1"/>
          </p:cNvSpPr>
          <p:nvPr>
            <p:ph type="ftr" sz="quarter" idx="11"/>
          </p:nvPr>
        </p:nvSpPr>
        <p:spPr/>
        <p:txBody>
          <a:bodyPr/>
          <a:lstStyle>
            <a:lvl1pPr>
              <a:defRPr>
                <a:solidFill>
                  <a:srgbClr val="B0B6BB"/>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rgbClr val="B0B6BB"/>
                </a:solidFill>
              </a:defRPr>
            </a:lvl1pPr>
          </a:lstStyle>
          <a:p>
            <a:fld id="{F60E4191-B049-AF4C-B31B-63DAE0652CDF}" type="slidenum">
              <a:rPr lang="en-US" smtClean="0"/>
              <a:pPr/>
              <a:t>‹#›</a:t>
            </a:fld>
            <a:endParaRPr lang="en-US" dirty="0"/>
          </a:p>
        </p:txBody>
      </p:sp>
      <p:pic>
        <p:nvPicPr>
          <p:cNvPr id="10" name="Picture 9">
            <a:extLst>
              <a:ext uri="{FF2B5EF4-FFF2-40B4-BE49-F238E27FC236}">
                <a16:creationId xmlns:a16="http://schemas.microsoft.com/office/drawing/2014/main" id="{CF73316E-BFD3-294C-B808-A316E9760CE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049154" cy="406649"/>
          </a:xfrm>
          <a:prstGeom prst="rect">
            <a:avLst/>
          </a:prstGeom>
        </p:spPr>
      </p:pic>
      <p:pic>
        <p:nvPicPr>
          <p:cNvPr id="11" name="Picture 10" descr="A close up of a logo&#10;&#10;Description automatically generated">
            <a:extLst>
              <a:ext uri="{FF2B5EF4-FFF2-40B4-BE49-F238E27FC236}">
                <a16:creationId xmlns:a16="http://schemas.microsoft.com/office/drawing/2014/main" id="{D878487A-F072-074A-958D-EA87681100A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049801" y="-5633"/>
            <a:ext cx="1139789" cy="489666"/>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solidFill>
                  <a:srgbClr val="28998D"/>
                </a:solidFill>
              </a:defRPr>
            </a:lvl1pPr>
          </a:lstStyle>
          <a:p>
            <a:r>
              <a:rPr lang="en-US" dirty="0"/>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B0B6BB"/>
                </a:solidFill>
              </a:defRPr>
            </a:lvl1pPr>
          </a:lstStyle>
          <a:p>
            <a:r>
              <a:rPr lang="en-CA"/>
              <a:t>25-04-20</a:t>
            </a:r>
            <a:endParaRPr lang="en-US" dirty="0"/>
          </a:p>
        </p:txBody>
      </p:sp>
      <p:sp>
        <p:nvSpPr>
          <p:cNvPr id="6" name="Footer Placeholder 5"/>
          <p:cNvSpPr>
            <a:spLocks noGrp="1"/>
          </p:cNvSpPr>
          <p:nvPr>
            <p:ph type="ftr" sz="quarter" idx="11"/>
          </p:nvPr>
        </p:nvSpPr>
        <p:spPr/>
        <p:txBody>
          <a:bodyPr/>
          <a:lstStyle>
            <a:lvl1pPr>
              <a:defRPr>
                <a:solidFill>
                  <a:srgbClr val="B0B6BB"/>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rgbClr val="B0B6BB"/>
                </a:solidFill>
              </a:defRPr>
            </a:lvl1pPr>
          </a:lstStyle>
          <a:p>
            <a:fld id="{F60E4191-B049-AF4C-B31B-63DAE0652CDF}" type="slidenum">
              <a:rPr lang="en-US" smtClean="0"/>
              <a:pPr/>
              <a:t>‹#›</a:t>
            </a:fld>
            <a:endParaRPr lang="en-US" dirty="0"/>
          </a:p>
        </p:txBody>
      </p:sp>
      <p:pic>
        <p:nvPicPr>
          <p:cNvPr id="10" name="Picture 9">
            <a:extLst>
              <a:ext uri="{FF2B5EF4-FFF2-40B4-BE49-F238E27FC236}">
                <a16:creationId xmlns:a16="http://schemas.microsoft.com/office/drawing/2014/main" id="{F8B15E02-20C6-A540-9DA2-4B2205A5D41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049154" cy="406649"/>
          </a:xfrm>
          <a:prstGeom prst="rect">
            <a:avLst/>
          </a:prstGeom>
        </p:spPr>
      </p:pic>
      <p:pic>
        <p:nvPicPr>
          <p:cNvPr id="11" name="Picture 10" descr="A close up of a logo&#10;&#10;Description automatically generated">
            <a:extLst>
              <a:ext uri="{FF2B5EF4-FFF2-40B4-BE49-F238E27FC236}">
                <a16:creationId xmlns:a16="http://schemas.microsoft.com/office/drawing/2014/main" id="{C8D02968-ABB5-5A4C-BB45-F8C776753DE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049801" y="-5633"/>
            <a:ext cx="1139789" cy="48966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271066" y="6381566"/>
            <a:ext cx="2310333" cy="339911"/>
          </a:xfrm>
          <a:prstGeom prst="rect">
            <a:avLst/>
          </a:prstGeom>
        </p:spPr>
        <p:txBody>
          <a:bodyPr vert="horz" lIns="91440" tIns="45720" rIns="91440" bIns="45720" rtlCol="0" anchor="ctr"/>
          <a:lstStyle>
            <a:lvl1pPr algn="l">
              <a:defRPr sz="900">
                <a:solidFill>
                  <a:srgbClr val="B0B6BB"/>
                </a:solidFill>
                <a:latin typeface="Helvetica Neue" charset="0"/>
                <a:ea typeface="Helvetica Neue" charset="0"/>
                <a:cs typeface="Helvetica Neue" charset="0"/>
              </a:defRPr>
            </a:lvl1pPr>
          </a:lstStyle>
          <a:p>
            <a:r>
              <a:rPr lang="en-CA"/>
              <a:t>25-04-20</a:t>
            </a:r>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rgbClr val="B0B6BB"/>
                </a:solidFill>
                <a:latin typeface="Helvetica Neue" charset="0"/>
                <a:ea typeface="Helvetica Neue" charset="0"/>
                <a:cs typeface="Helvetica Neue" charset="0"/>
              </a:defRPr>
            </a:lvl1pPr>
          </a:lstStyle>
          <a:p>
            <a:endParaRPr lang="en-US" dirty="0"/>
          </a:p>
        </p:txBody>
      </p:sp>
      <p:sp>
        <p:nvSpPr>
          <p:cNvPr id="6" name="Slide Number Placeholder 5"/>
          <p:cNvSpPr>
            <a:spLocks noGrp="1"/>
          </p:cNvSpPr>
          <p:nvPr>
            <p:ph type="sldNum" sz="quarter" idx="4"/>
          </p:nvPr>
        </p:nvSpPr>
        <p:spPr>
          <a:xfrm>
            <a:off x="8610601" y="6356352"/>
            <a:ext cx="1573305" cy="365125"/>
          </a:xfrm>
          <a:prstGeom prst="rect">
            <a:avLst/>
          </a:prstGeom>
        </p:spPr>
        <p:txBody>
          <a:bodyPr vert="horz" lIns="91440" tIns="45720" rIns="91440" bIns="45720" rtlCol="0" anchor="ctr"/>
          <a:lstStyle>
            <a:lvl1pPr algn="r">
              <a:defRPr sz="900">
                <a:solidFill>
                  <a:srgbClr val="B0B6BB"/>
                </a:solidFill>
                <a:latin typeface="Helvetica Neue" charset="0"/>
                <a:ea typeface="Helvetica Neue" charset="0"/>
                <a:cs typeface="Helvetica Neue" charset="0"/>
              </a:defRPr>
            </a:lvl1pPr>
          </a:lstStyle>
          <a:p>
            <a:fld id="{F60E4191-B049-AF4C-B31B-63DAE0652CDF}" type="slidenum">
              <a:rPr lang="en-US" smtClean="0"/>
              <a:pPr/>
              <a:t>‹#›</a:t>
            </a:fld>
            <a:endParaRPr lang="en-US" dirty="0"/>
          </a:p>
        </p:txBody>
      </p:sp>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12" name="Google Shape;11;p6">
            <a:extLst>
              <a:ext uri="{FF2B5EF4-FFF2-40B4-BE49-F238E27FC236}">
                <a16:creationId xmlns:a16="http://schemas.microsoft.com/office/drawing/2014/main" id="{744CAFA3-696A-8C4A-8144-DF6BFEBB4896}"/>
              </a:ext>
            </a:extLst>
          </p:cNvPr>
          <p:cNvSpPr/>
          <p:nvPr userDrawn="1"/>
        </p:nvSpPr>
        <p:spPr>
          <a:xfrm>
            <a:off x="0" y="6415548"/>
            <a:ext cx="12192000" cy="457200"/>
          </a:xfrm>
          <a:prstGeom prst="rect">
            <a:avLst/>
          </a:prstGeom>
          <a:solidFill>
            <a:srgbClr val="28998D"/>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867">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602993713"/>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hdr="0" ftr="0"/>
  <p:txStyles>
    <p:titleStyle>
      <a:lvl1pPr algn="l" defTabSz="685800" rtl="0" eaLnBrk="1" latinLnBrk="0" hangingPunct="1">
        <a:lnSpc>
          <a:spcPct val="90000"/>
        </a:lnSpc>
        <a:spcBef>
          <a:spcPct val="0"/>
        </a:spcBef>
        <a:buNone/>
        <a:defRPr sz="3300" kern="1200">
          <a:solidFill>
            <a:srgbClr val="28998D"/>
          </a:solidFill>
          <a:latin typeface="Helvetica Neue" panose="02000503000000020004" pitchFamily="2" charset="0"/>
          <a:ea typeface="Helvetica Neue" panose="02000503000000020004" pitchFamily="2" charset="0"/>
          <a:cs typeface="Helvetica Neue" panose="02000503000000020004" pitchFamily="2" charset="0"/>
        </a:defRPr>
      </a:lvl1pPr>
    </p:titleStyle>
    <p:bodyStyle>
      <a:lvl1pPr marL="171450" indent="-171450" algn="l" defTabSz="685800" rtl="0" eaLnBrk="1" latinLnBrk="0" hangingPunct="1">
        <a:lnSpc>
          <a:spcPct val="90000"/>
        </a:lnSpc>
        <a:spcBef>
          <a:spcPts val="750"/>
        </a:spcBef>
        <a:buFont typeface="Arial"/>
        <a:buChar char="•"/>
        <a:defRPr sz="2000" kern="1200">
          <a:solidFill>
            <a:schemeClr val="tx2"/>
          </a:solidFill>
          <a:latin typeface="Helvetica Neue" panose="02000503000000020004" pitchFamily="2" charset="0"/>
          <a:ea typeface="Helvetica Neue" panose="02000503000000020004" pitchFamily="2" charset="0"/>
          <a:cs typeface="Helvetica Neue" panose="02000503000000020004" pitchFamily="2" charset="0"/>
        </a:defRPr>
      </a:lvl1pPr>
      <a:lvl2pPr marL="514350" indent="-171450" algn="l" defTabSz="685800" rtl="0" eaLnBrk="1" latinLnBrk="0" hangingPunct="1">
        <a:lnSpc>
          <a:spcPct val="90000"/>
        </a:lnSpc>
        <a:spcBef>
          <a:spcPts val="375"/>
        </a:spcBef>
        <a:buFont typeface="Arial"/>
        <a:buChar char="•"/>
        <a:defRPr sz="1800" kern="1200">
          <a:solidFill>
            <a:schemeClr val="tx2"/>
          </a:solidFill>
          <a:latin typeface="Helvetica Neue" panose="02000503000000020004" pitchFamily="2" charset="0"/>
          <a:ea typeface="Helvetica Neue" panose="02000503000000020004" pitchFamily="2" charset="0"/>
          <a:cs typeface="Helvetica Neue" panose="02000503000000020004" pitchFamily="2" charset="0"/>
        </a:defRPr>
      </a:lvl2pPr>
      <a:lvl3pPr marL="857250" indent="-171450" algn="l" defTabSz="685800" rtl="0" eaLnBrk="1" latinLnBrk="0" hangingPunct="1">
        <a:lnSpc>
          <a:spcPct val="90000"/>
        </a:lnSpc>
        <a:spcBef>
          <a:spcPts val="375"/>
        </a:spcBef>
        <a:buFont typeface="Arial"/>
        <a:buChar char="•"/>
        <a:defRPr sz="1500" kern="1200">
          <a:solidFill>
            <a:schemeClr val="tx2"/>
          </a:solidFill>
          <a:latin typeface="Helvetica Neue" panose="02000503000000020004" pitchFamily="2" charset="0"/>
          <a:ea typeface="Helvetica Neue" panose="02000503000000020004" pitchFamily="2" charset="0"/>
          <a:cs typeface="Helvetica Neue" panose="02000503000000020004" pitchFamily="2" charset="0"/>
        </a:defRPr>
      </a:lvl3pPr>
      <a:lvl4pPr marL="1200150" indent="-171450" algn="l" defTabSz="685800" rtl="0" eaLnBrk="1" latinLnBrk="0" hangingPunct="1">
        <a:lnSpc>
          <a:spcPct val="90000"/>
        </a:lnSpc>
        <a:spcBef>
          <a:spcPts val="375"/>
        </a:spcBef>
        <a:buFont typeface="Arial"/>
        <a:buChar char="•"/>
        <a:defRPr sz="1350" kern="1200">
          <a:solidFill>
            <a:schemeClr val="tx2"/>
          </a:solidFill>
          <a:latin typeface="Helvetica Neue" panose="02000503000000020004" pitchFamily="2" charset="0"/>
          <a:ea typeface="Helvetica Neue" panose="02000503000000020004" pitchFamily="2" charset="0"/>
          <a:cs typeface="Helvetica Neue" panose="02000503000000020004" pitchFamily="2" charset="0"/>
        </a:defRPr>
      </a:lvl4pPr>
      <a:lvl5pPr marL="1543050" indent="-171450" algn="l" defTabSz="685800" rtl="0" eaLnBrk="1" latinLnBrk="0" hangingPunct="1">
        <a:lnSpc>
          <a:spcPct val="90000"/>
        </a:lnSpc>
        <a:spcBef>
          <a:spcPts val="375"/>
        </a:spcBef>
        <a:buFont typeface="Arial"/>
        <a:buChar char="•"/>
        <a:defRPr sz="1350" kern="1200">
          <a:solidFill>
            <a:schemeClr val="tx2"/>
          </a:solidFill>
          <a:latin typeface="Helvetica Neue" panose="02000503000000020004" pitchFamily="2" charset="0"/>
          <a:ea typeface="Helvetica Neue" panose="02000503000000020004" pitchFamily="2" charset="0"/>
          <a:cs typeface="Helvetica Neue" panose="02000503000000020004" pitchFamily="2"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www.albertaev.ca/why-electric/"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hyperlink" Target="http://www.albertaev.ca/why-electric/" TargetMode="Externa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aeso.ca/aeso/electricity-in-alberta/"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8.pn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tiff"/><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K9m9WDxmSN8"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7.png"/><Relationship Id="rId17" Type="http://schemas.openxmlformats.org/officeDocument/2006/relationships/image" Target="../media/image22.svg"/><Relationship Id="rId2" Type="http://schemas.openxmlformats.org/officeDocument/2006/relationships/notesSlide" Target="../notesSlides/notesSlide8.xml"/><Relationship Id="rId16"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16.svg"/><Relationship Id="rId5" Type="http://schemas.openxmlformats.org/officeDocument/2006/relationships/diagramQuickStyle" Target="../diagrams/quickStyle1.xml"/><Relationship Id="rId15" Type="http://schemas.openxmlformats.org/officeDocument/2006/relationships/image" Target="../media/image20.svg"/><Relationship Id="rId10" Type="http://schemas.openxmlformats.org/officeDocument/2006/relationships/image" Target="../media/image15.png"/><Relationship Id="rId4" Type="http://schemas.openxmlformats.org/officeDocument/2006/relationships/diagramLayout" Target="../diagrams/layout1.xml"/><Relationship Id="rId9" Type="http://schemas.openxmlformats.org/officeDocument/2006/relationships/image" Target="../media/image14.svg"/><Relationship Id="rId1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Electric Vehicle Greenhouse Gas (GHG) Emissions</a:t>
            </a:r>
          </a:p>
        </p:txBody>
      </p:sp>
      <p:sp>
        <p:nvSpPr>
          <p:cNvPr id="3" name="Subtitle 2"/>
          <p:cNvSpPr>
            <a:spLocks noGrp="1"/>
          </p:cNvSpPr>
          <p:nvPr>
            <p:ph type="subTitle" idx="1"/>
          </p:nvPr>
        </p:nvSpPr>
        <p:spPr>
          <a:xfrm>
            <a:off x="5627595" y="3321922"/>
            <a:ext cx="6288741" cy="2727186"/>
          </a:xfrm>
        </p:spPr>
        <p:txBody>
          <a:bodyPr>
            <a:normAutofit/>
          </a:bodyPr>
          <a:lstStyle/>
          <a:p>
            <a:endParaRPr lang="en-US" dirty="0">
              <a:solidFill>
                <a:srgbClr val="404040"/>
              </a:solidFill>
            </a:endParaRPr>
          </a:p>
          <a:p>
            <a:r>
              <a:rPr lang="en-US" dirty="0">
                <a:solidFill>
                  <a:srgbClr val="2F998D"/>
                </a:solidFill>
              </a:rPr>
              <a:t>Which greenhouse gas emissions are associated with electric vehicles?</a:t>
            </a:r>
          </a:p>
          <a:p>
            <a:endParaRPr lang="en-US" dirty="0">
              <a:solidFill>
                <a:srgbClr val="404040"/>
              </a:solidFill>
            </a:endParaRPr>
          </a:p>
          <a:p>
            <a:r>
              <a:rPr lang="en-US" dirty="0">
                <a:solidFill>
                  <a:srgbClr val="404040"/>
                </a:solidFill>
              </a:rPr>
              <a:t>Recommended for grades 7 – 12 </a:t>
            </a:r>
          </a:p>
          <a:p>
            <a:endParaRPr lang="en-CA" sz="1800" b="0" i="0" u="none" strike="noStrike" dirty="0">
              <a:solidFill>
                <a:srgbClr val="000000"/>
              </a:solidFill>
              <a:effectLst/>
              <a:latin typeface="Arial" panose="020B0604020202020204" pitchFamily="34" charset="0"/>
            </a:endParaRPr>
          </a:p>
          <a:p>
            <a:r>
              <a:rPr lang="en-CA" sz="1800" b="0" i="0" u="none" strike="noStrike" dirty="0">
                <a:solidFill>
                  <a:srgbClr val="404040"/>
                </a:solidFill>
                <a:effectLst/>
              </a:rPr>
              <a:t>Copyright © 2024 </a:t>
            </a:r>
            <a:r>
              <a:rPr lang="en-CA" sz="1800" b="0" i="0" u="none" strike="noStrike" dirty="0" err="1">
                <a:solidFill>
                  <a:srgbClr val="404040"/>
                </a:solidFill>
                <a:effectLst/>
              </a:rPr>
              <a:t>GreenLearning</a:t>
            </a:r>
            <a:r>
              <a:rPr lang="en-CA" sz="1800" b="0" i="0" u="none" strike="noStrike" dirty="0">
                <a:solidFill>
                  <a:srgbClr val="404040"/>
                </a:solidFill>
                <a:effectLst/>
              </a:rPr>
              <a:t> Canada Foundation. All Rights Reserved</a:t>
            </a:r>
            <a:endParaRPr lang="en-US" dirty="0">
              <a:solidFill>
                <a:srgbClr val="404040"/>
              </a:solidFill>
            </a:endParaRPr>
          </a:p>
          <a:p>
            <a:endParaRPr lang="en-US" dirty="0">
              <a:solidFill>
                <a:srgbClr val="404040"/>
              </a:solidFill>
            </a:endParaRPr>
          </a:p>
        </p:txBody>
      </p:sp>
    </p:spTree>
    <p:extLst>
      <p:ext uri="{BB962C8B-B14F-4D97-AF65-F5344CB8AC3E}">
        <p14:creationId xmlns:p14="http://schemas.microsoft.com/office/powerpoint/2010/main" val="729751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57D99-5562-0E49-8863-CDA3B7D44DF3}"/>
              </a:ext>
            </a:extLst>
          </p:cNvPr>
          <p:cNvSpPr>
            <a:spLocks noGrp="1"/>
          </p:cNvSpPr>
          <p:nvPr>
            <p:ph type="title"/>
          </p:nvPr>
        </p:nvSpPr>
        <p:spPr/>
        <p:txBody>
          <a:bodyPr/>
          <a:lstStyle/>
          <a:p>
            <a:r>
              <a:rPr lang="en-US" dirty="0"/>
              <a:t>UBC Life Cycle Analysis - Results</a:t>
            </a:r>
          </a:p>
        </p:txBody>
      </p:sp>
      <p:graphicFrame>
        <p:nvGraphicFramePr>
          <p:cNvPr id="6" name="Chart 5">
            <a:extLst>
              <a:ext uri="{FF2B5EF4-FFF2-40B4-BE49-F238E27FC236}">
                <a16:creationId xmlns:a16="http://schemas.microsoft.com/office/drawing/2014/main" id="{0B842570-F009-9148-8FD6-B6361E0643BF}"/>
              </a:ext>
            </a:extLst>
          </p:cNvPr>
          <p:cNvGraphicFramePr>
            <a:graphicFrameLocks/>
          </p:cNvGraphicFramePr>
          <p:nvPr>
            <p:extLst>
              <p:ext uri="{D42A27DB-BD31-4B8C-83A1-F6EECF244321}">
                <p14:modId xmlns:p14="http://schemas.microsoft.com/office/powerpoint/2010/main" val="2990429171"/>
              </p:ext>
            </p:extLst>
          </p:nvPr>
        </p:nvGraphicFramePr>
        <p:xfrm>
          <a:off x="1271066" y="1343025"/>
          <a:ext cx="10082734" cy="51498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54947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67A80-79CB-1E4D-B61C-AA1C5E3FBE1A}"/>
              </a:ext>
            </a:extLst>
          </p:cNvPr>
          <p:cNvSpPr>
            <a:spLocks noGrp="1"/>
          </p:cNvSpPr>
          <p:nvPr>
            <p:ph type="title"/>
          </p:nvPr>
        </p:nvSpPr>
        <p:spPr/>
        <p:txBody>
          <a:bodyPr/>
          <a:lstStyle/>
          <a:p>
            <a:r>
              <a:rPr lang="en-US" dirty="0"/>
              <a:t>Transport &amp; Environment Life Cycle Analysis</a:t>
            </a:r>
          </a:p>
        </p:txBody>
      </p:sp>
      <p:sp>
        <p:nvSpPr>
          <p:cNvPr id="8" name="TextBox 7">
            <a:extLst>
              <a:ext uri="{FF2B5EF4-FFF2-40B4-BE49-F238E27FC236}">
                <a16:creationId xmlns:a16="http://schemas.microsoft.com/office/drawing/2014/main" id="{99A02BF2-7A7D-BA49-8B14-99A6BA54ACD2}"/>
              </a:ext>
            </a:extLst>
          </p:cNvPr>
          <p:cNvSpPr txBox="1"/>
          <p:nvPr/>
        </p:nvSpPr>
        <p:spPr>
          <a:xfrm>
            <a:off x="115899" y="5681134"/>
            <a:ext cx="2310333" cy="523220"/>
          </a:xfrm>
          <a:prstGeom prst="rect">
            <a:avLst/>
          </a:prstGeom>
          <a:noFill/>
        </p:spPr>
        <p:txBody>
          <a:bodyPr wrap="square" rtlCol="0">
            <a:spAutoFit/>
          </a:bodyPr>
          <a:lstStyle/>
          <a:p>
            <a:r>
              <a:rPr lang="en-US" sz="1400" dirty="0">
                <a:solidFill>
                  <a:schemeClr val="tx2"/>
                </a:solidFill>
                <a:latin typeface="Helvetica Neue" panose="02000503000000020004" pitchFamily="2" charset="0"/>
                <a:ea typeface="Helvetica Neue" panose="02000503000000020004" pitchFamily="2" charset="0"/>
                <a:cs typeface="Helvetica Neue" panose="02000503000000020004" pitchFamily="2" charset="0"/>
              </a:rPr>
              <a:t>WTT: Well-to-Tank</a:t>
            </a:r>
          </a:p>
          <a:p>
            <a:r>
              <a:rPr lang="en-US" sz="1400" dirty="0">
                <a:solidFill>
                  <a:schemeClr val="tx2"/>
                </a:solidFill>
                <a:latin typeface="Helvetica Neue" panose="02000503000000020004" pitchFamily="2" charset="0"/>
                <a:ea typeface="Helvetica Neue" panose="02000503000000020004" pitchFamily="2" charset="0"/>
                <a:cs typeface="Helvetica Neue" panose="02000503000000020004" pitchFamily="2" charset="0"/>
              </a:rPr>
              <a:t>TTW: Tank-to-Wheel </a:t>
            </a:r>
          </a:p>
        </p:txBody>
      </p:sp>
      <p:graphicFrame>
        <p:nvGraphicFramePr>
          <p:cNvPr id="15" name="Chart 14">
            <a:extLst>
              <a:ext uri="{FF2B5EF4-FFF2-40B4-BE49-F238E27FC236}">
                <a16:creationId xmlns:a16="http://schemas.microsoft.com/office/drawing/2014/main" id="{65194B51-3E9E-7D4D-BDA8-66F6C48FC8F1}"/>
              </a:ext>
            </a:extLst>
          </p:cNvPr>
          <p:cNvGraphicFramePr>
            <a:graphicFrameLocks/>
          </p:cNvGraphicFramePr>
          <p:nvPr>
            <p:extLst>
              <p:ext uri="{D42A27DB-BD31-4B8C-83A1-F6EECF244321}">
                <p14:modId xmlns:p14="http://schemas.microsoft.com/office/powerpoint/2010/main" val="1331219498"/>
              </p:ext>
            </p:extLst>
          </p:nvPr>
        </p:nvGraphicFramePr>
        <p:xfrm>
          <a:off x="992221" y="1438277"/>
          <a:ext cx="10817158" cy="44761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1018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5937A-FB7B-A641-9F78-9CC19054083C}"/>
              </a:ext>
            </a:extLst>
          </p:cNvPr>
          <p:cNvSpPr>
            <a:spLocks noGrp="1"/>
          </p:cNvSpPr>
          <p:nvPr>
            <p:ph type="title"/>
          </p:nvPr>
        </p:nvSpPr>
        <p:spPr>
          <a:xfrm>
            <a:off x="838200" y="365127"/>
            <a:ext cx="5600788" cy="1325563"/>
          </a:xfrm>
        </p:spPr>
        <p:txBody>
          <a:bodyPr/>
          <a:lstStyle/>
          <a:p>
            <a:r>
              <a:rPr lang="en-US" dirty="0"/>
              <a:t>Electricity Source Impacts on Emissions - USA</a:t>
            </a:r>
          </a:p>
        </p:txBody>
      </p:sp>
      <p:sp>
        <p:nvSpPr>
          <p:cNvPr id="3" name="Content Placeholder 2">
            <a:extLst>
              <a:ext uri="{FF2B5EF4-FFF2-40B4-BE49-F238E27FC236}">
                <a16:creationId xmlns:a16="http://schemas.microsoft.com/office/drawing/2014/main" id="{717D9780-B0F0-6E4E-9DFB-8AF8B7240CC0}"/>
              </a:ext>
            </a:extLst>
          </p:cNvPr>
          <p:cNvSpPr>
            <a:spLocks noGrp="1"/>
          </p:cNvSpPr>
          <p:nvPr>
            <p:ph idx="1"/>
          </p:nvPr>
        </p:nvSpPr>
        <p:spPr>
          <a:xfrm>
            <a:off x="838200" y="1556182"/>
            <a:ext cx="5257800" cy="1733252"/>
          </a:xfrm>
        </p:spPr>
        <p:txBody>
          <a:bodyPr>
            <a:noAutofit/>
          </a:bodyPr>
          <a:lstStyle/>
          <a:p>
            <a:r>
              <a:rPr lang="en-US" sz="1600" dirty="0"/>
              <a:t>The emissions of an EV is partially dependent on the electricity source</a:t>
            </a:r>
          </a:p>
          <a:p>
            <a:r>
              <a:rPr lang="en-US" sz="1600" dirty="0"/>
              <a:t>Emissions vary based on if electricity comes from renewable energy or from coal</a:t>
            </a:r>
          </a:p>
          <a:p>
            <a:r>
              <a:rPr lang="en-US" sz="1600" dirty="0"/>
              <a:t>For the three states shown below, all electric is still lower emissions than gasoline powered vehicles for annual emissions. </a:t>
            </a:r>
          </a:p>
        </p:txBody>
      </p:sp>
      <p:pic>
        <p:nvPicPr>
          <p:cNvPr id="7" name="Picture 6" descr="A screenshot of a cell phone&#10;&#10;Description automatically generated">
            <a:extLst>
              <a:ext uri="{FF2B5EF4-FFF2-40B4-BE49-F238E27FC236}">
                <a16:creationId xmlns:a16="http://schemas.microsoft.com/office/drawing/2014/main" id="{A41B67D8-8D69-B748-BA05-854E61219E2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261459" y="241557"/>
            <a:ext cx="5768645" cy="3047877"/>
          </a:xfrm>
          <a:prstGeom prst="rect">
            <a:avLst/>
          </a:prstGeom>
        </p:spPr>
      </p:pic>
      <p:pic>
        <p:nvPicPr>
          <p:cNvPr id="9" name="Picture 8" descr="A screenshot of a cell phone&#10;&#10;Description automatically generated">
            <a:extLst>
              <a:ext uri="{FF2B5EF4-FFF2-40B4-BE49-F238E27FC236}">
                <a16:creationId xmlns:a16="http://schemas.microsoft.com/office/drawing/2014/main" id="{515E3FB4-E8D1-8D4A-B24C-5DF6DEFCDDE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438988" y="3434828"/>
            <a:ext cx="5600788" cy="2906240"/>
          </a:xfrm>
          <a:prstGeom prst="rect">
            <a:avLst/>
          </a:prstGeom>
        </p:spPr>
      </p:pic>
      <p:pic>
        <p:nvPicPr>
          <p:cNvPr id="11" name="Picture 10" descr="A screenshot of a cell phone&#10;&#10;Description automatically generated">
            <a:extLst>
              <a:ext uri="{FF2B5EF4-FFF2-40B4-BE49-F238E27FC236}">
                <a16:creationId xmlns:a16="http://schemas.microsoft.com/office/drawing/2014/main" id="{A8F82003-0209-CB49-8651-72190C3CE0EA}"/>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60440" y="3413004"/>
            <a:ext cx="5600788" cy="2941991"/>
          </a:xfrm>
          <a:prstGeom prst="rect">
            <a:avLst/>
          </a:prstGeom>
        </p:spPr>
      </p:pic>
      <p:sp>
        <p:nvSpPr>
          <p:cNvPr id="6" name="Down Arrow 5">
            <a:extLst>
              <a:ext uri="{FF2B5EF4-FFF2-40B4-BE49-F238E27FC236}">
                <a16:creationId xmlns:a16="http://schemas.microsoft.com/office/drawing/2014/main" id="{FE1AD98A-E97E-9E4F-9AB1-D8EC19C99070}"/>
              </a:ext>
            </a:extLst>
          </p:cNvPr>
          <p:cNvSpPr/>
          <p:nvPr/>
        </p:nvSpPr>
        <p:spPr>
          <a:xfrm>
            <a:off x="3934691" y="4398542"/>
            <a:ext cx="180109" cy="415636"/>
          </a:xfrm>
          <a:prstGeom prst="down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own Arrow 9">
            <a:extLst>
              <a:ext uri="{FF2B5EF4-FFF2-40B4-BE49-F238E27FC236}">
                <a16:creationId xmlns:a16="http://schemas.microsoft.com/office/drawing/2014/main" id="{443B6A0E-1A8E-4547-85F0-FD1B2A97255C}"/>
              </a:ext>
            </a:extLst>
          </p:cNvPr>
          <p:cNvSpPr/>
          <p:nvPr/>
        </p:nvSpPr>
        <p:spPr>
          <a:xfrm>
            <a:off x="10149270" y="5042224"/>
            <a:ext cx="180109" cy="415636"/>
          </a:xfrm>
          <a:prstGeom prst="down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a:extLst>
              <a:ext uri="{FF2B5EF4-FFF2-40B4-BE49-F238E27FC236}">
                <a16:creationId xmlns:a16="http://schemas.microsoft.com/office/drawing/2014/main" id="{E29F6345-8030-A543-BFB5-9E77DDDA5C4E}"/>
              </a:ext>
            </a:extLst>
          </p:cNvPr>
          <p:cNvSpPr/>
          <p:nvPr/>
        </p:nvSpPr>
        <p:spPr>
          <a:xfrm>
            <a:off x="10149271" y="2173577"/>
            <a:ext cx="180109" cy="415636"/>
          </a:xfrm>
          <a:prstGeom prst="down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EC2B28A-4A7D-FD41-8F13-851083CF6F96}"/>
              </a:ext>
            </a:extLst>
          </p:cNvPr>
          <p:cNvSpPr txBox="1"/>
          <p:nvPr/>
        </p:nvSpPr>
        <p:spPr>
          <a:xfrm>
            <a:off x="2824737" y="6439924"/>
            <a:ext cx="2400016" cy="369332"/>
          </a:xfrm>
          <a:prstGeom prst="rect">
            <a:avLst/>
          </a:prstGeom>
          <a:noFill/>
        </p:spPr>
        <p:txBody>
          <a:bodyPr wrap="none" rtlCol="0">
            <a:spAutoFit/>
          </a:bodyPr>
          <a:lstStyle/>
          <a:p>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1 pound = 453 grams</a:t>
            </a:r>
          </a:p>
        </p:txBody>
      </p:sp>
      <p:pic>
        <p:nvPicPr>
          <p:cNvPr id="15" name="Picture 14" descr="A close up of a logo&#10;&#10;Description automatically generated">
            <a:extLst>
              <a:ext uri="{FF2B5EF4-FFF2-40B4-BE49-F238E27FC236}">
                <a16:creationId xmlns:a16="http://schemas.microsoft.com/office/drawing/2014/main" id="{C8BAE5B1-158C-F347-B72F-7379463768AE}"/>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1049801" y="-5633"/>
            <a:ext cx="1139789" cy="489666"/>
          </a:xfrm>
          <a:prstGeom prst="rect">
            <a:avLst/>
          </a:prstGeom>
        </p:spPr>
      </p:pic>
    </p:spTree>
    <p:extLst>
      <p:ext uri="{BB962C8B-B14F-4D97-AF65-F5344CB8AC3E}">
        <p14:creationId xmlns:p14="http://schemas.microsoft.com/office/powerpoint/2010/main" val="4061559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96441-38B7-084D-91A3-C3CA93E522CB}"/>
              </a:ext>
            </a:extLst>
          </p:cNvPr>
          <p:cNvSpPr>
            <a:spLocks noGrp="1"/>
          </p:cNvSpPr>
          <p:nvPr>
            <p:ph type="title"/>
          </p:nvPr>
        </p:nvSpPr>
        <p:spPr>
          <a:xfrm>
            <a:off x="343414" y="365127"/>
            <a:ext cx="11848586" cy="1212525"/>
          </a:xfrm>
        </p:spPr>
        <p:txBody>
          <a:bodyPr/>
          <a:lstStyle/>
          <a:p>
            <a:r>
              <a:rPr lang="en-US" dirty="0"/>
              <a:t>Electricity Source Impacts on Emissions - Alberta</a:t>
            </a:r>
          </a:p>
        </p:txBody>
      </p:sp>
      <p:pic>
        <p:nvPicPr>
          <p:cNvPr id="7" name="Content Placeholder 6" descr="A screenshot of a cell phone&#10;&#10;Description automatically generated">
            <a:extLst>
              <a:ext uri="{FF2B5EF4-FFF2-40B4-BE49-F238E27FC236}">
                <a16:creationId xmlns:a16="http://schemas.microsoft.com/office/drawing/2014/main" id="{61AB0698-32C2-7041-BC73-04AEAA6D21F9}"/>
              </a:ext>
            </a:extLst>
          </p:cNvPr>
          <p:cNvPicPr>
            <a:picLocks noGrp="1" noChangeAspect="1"/>
          </p:cNvPicPr>
          <p:nvPr>
            <p:ph idx="1"/>
          </p:nvPr>
        </p:nvPicPr>
        <p:blipFill rotWithShape="1">
          <a:blip r:embed="rId3" cstate="print">
            <a:extLst>
              <a:ext uri="{28A0092B-C50C-407E-A947-70E740481C1C}">
                <a14:useLocalDpi xmlns:a14="http://schemas.microsoft.com/office/drawing/2010/main"/>
              </a:ext>
            </a:extLst>
          </a:blip>
          <a:srcRect/>
          <a:stretch/>
        </p:blipFill>
        <p:spPr>
          <a:xfrm>
            <a:off x="2792627" y="1344843"/>
            <a:ext cx="6756136" cy="5032547"/>
          </a:xfrm>
        </p:spPr>
      </p:pic>
      <p:sp>
        <p:nvSpPr>
          <p:cNvPr id="10" name="Rectangle 9">
            <a:extLst>
              <a:ext uri="{FF2B5EF4-FFF2-40B4-BE49-F238E27FC236}">
                <a16:creationId xmlns:a16="http://schemas.microsoft.com/office/drawing/2014/main" id="{D87A6D2F-F7E9-7A4F-A999-BD5EB2317874}"/>
              </a:ext>
            </a:extLst>
          </p:cNvPr>
          <p:cNvSpPr/>
          <p:nvPr/>
        </p:nvSpPr>
        <p:spPr>
          <a:xfrm>
            <a:off x="4078909" y="6488668"/>
            <a:ext cx="4034181" cy="369332"/>
          </a:xfrm>
          <a:prstGeom prst="rect">
            <a:avLst/>
          </a:prstGeom>
        </p:spPr>
        <p:txBody>
          <a:bodyPr wrap="none">
            <a:spAutoFit/>
          </a:bodyPr>
          <a:lstStyle/>
          <a:p>
            <a:r>
              <a:rPr lang="en-CA"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hlinkClick r:id="rId4">
                  <a:extLst>
                    <a:ext uri="{A12FA001-AC4F-418D-AE19-62706E023703}">
                      <ahyp:hlinkClr xmlns:ahyp="http://schemas.microsoft.com/office/drawing/2018/hyperlinkcolor" val="tx"/>
                    </a:ext>
                  </a:extLst>
                </a:hlinkClick>
              </a:rPr>
              <a:t>http://www.albertaev.ca/why-electric/</a:t>
            </a:r>
            <a:endPar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1215913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96441-38B7-084D-91A3-C3CA93E522CB}"/>
              </a:ext>
            </a:extLst>
          </p:cNvPr>
          <p:cNvSpPr>
            <a:spLocks noGrp="1"/>
          </p:cNvSpPr>
          <p:nvPr>
            <p:ph type="title"/>
          </p:nvPr>
        </p:nvSpPr>
        <p:spPr/>
        <p:txBody>
          <a:bodyPr/>
          <a:lstStyle/>
          <a:p>
            <a:r>
              <a:rPr lang="en-US" dirty="0"/>
              <a:t>Electricity Source Impacts on Emissions – Ontario, BC</a:t>
            </a:r>
          </a:p>
        </p:txBody>
      </p:sp>
      <p:pic>
        <p:nvPicPr>
          <p:cNvPr id="11" name="Picture 10" descr="A screenshot of a cell phone&#10;&#10;Description automatically generated">
            <a:extLst>
              <a:ext uri="{FF2B5EF4-FFF2-40B4-BE49-F238E27FC236}">
                <a16:creationId xmlns:a16="http://schemas.microsoft.com/office/drawing/2014/main" id="{B09BC3B1-50AE-4545-856B-277EA1668F1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1341982"/>
            <a:ext cx="5987137" cy="4459728"/>
          </a:xfrm>
          <a:prstGeom prst="rect">
            <a:avLst/>
          </a:prstGeom>
        </p:spPr>
      </p:pic>
      <p:pic>
        <p:nvPicPr>
          <p:cNvPr id="12" name="Picture 11" descr="A screenshot of a cell phone&#10;&#10;Description automatically generated">
            <a:extLst>
              <a:ext uri="{FF2B5EF4-FFF2-40B4-BE49-F238E27FC236}">
                <a16:creationId xmlns:a16="http://schemas.microsoft.com/office/drawing/2014/main" id="{3D749342-342F-D145-9691-6008E8298BA5}"/>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200511" y="1341982"/>
            <a:ext cx="5987140" cy="4459728"/>
          </a:xfrm>
          <a:prstGeom prst="rect">
            <a:avLst/>
          </a:prstGeom>
        </p:spPr>
      </p:pic>
      <p:sp>
        <p:nvSpPr>
          <p:cNvPr id="8" name="Rectangle 7">
            <a:extLst>
              <a:ext uri="{FF2B5EF4-FFF2-40B4-BE49-F238E27FC236}">
                <a16:creationId xmlns:a16="http://schemas.microsoft.com/office/drawing/2014/main" id="{226E4A4F-E7DA-E64E-A50B-D4B69CF3FBED}"/>
              </a:ext>
            </a:extLst>
          </p:cNvPr>
          <p:cNvSpPr/>
          <p:nvPr/>
        </p:nvSpPr>
        <p:spPr>
          <a:xfrm>
            <a:off x="4078909" y="6488668"/>
            <a:ext cx="4034181" cy="369332"/>
          </a:xfrm>
          <a:prstGeom prst="rect">
            <a:avLst/>
          </a:prstGeom>
        </p:spPr>
        <p:txBody>
          <a:bodyPr wrap="none">
            <a:spAutoFit/>
          </a:bodyPr>
          <a:lstStyle/>
          <a:p>
            <a:r>
              <a:rPr lang="en-CA"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hlinkClick r:id="rId5">
                  <a:extLst>
                    <a:ext uri="{A12FA001-AC4F-418D-AE19-62706E023703}">
                      <ahyp:hlinkClr xmlns:ahyp="http://schemas.microsoft.com/office/drawing/2018/hyperlinkcolor" val="tx"/>
                    </a:ext>
                  </a:extLst>
                </a:hlinkClick>
              </a:rPr>
              <a:t>http://www.albertaev.ca/why-electric/</a:t>
            </a:r>
            <a:endPar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427851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BC344AD-DEDA-8E77-89AB-DCF0050F9A5E}"/>
              </a:ext>
            </a:extLst>
          </p:cNvPr>
          <p:cNvPicPr>
            <a:picLocks noChangeAspect="1"/>
          </p:cNvPicPr>
          <p:nvPr/>
        </p:nvPicPr>
        <p:blipFill rotWithShape="1">
          <a:blip r:embed="rId3"/>
          <a:srcRect l="7007" r="3857" b="4799"/>
          <a:stretch/>
        </p:blipFill>
        <p:spPr>
          <a:xfrm>
            <a:off x="100817" y="1071450"/>
            <a:ext cx="11990365" cy="5068092"/>
          </a:xfrm>
          <a:prstGeom prst="rect">
            <a:avLst/>
          </a:prstGeom>
        </p:spPr>
      </p:pic>
      <p:sp>
        <p:nvSpPr>
          <p:cNvPr id="2" name="Title 1">
            <a:extLst>
              <a:ext uri="{FF2B5EF4-FFF2-40B4-BE49-F238E27FC236}">
                <a16:creationId xmlns:a16="http://schemas.microsoft.com/office/drawing/2014/main" id="{6FD46595-FACF-F046-8DA2-10E6459451C7}"/>
              </a:ext>
            </a:extLst>
          </p:cNvPr>
          <p:cNvSpPr>
            <a:spLocks noGrp="1"/>
          </p:cNvSpPr>
          <p:nvPr>
            <p:ph type="title"/>
          </p:nvPr>
        </p:nvSpPr>
        <p:spPr/>
        <p:txBody>
          <a:bodyPr/>
          <a:lstStyle/>
          <a:p>
            <a:r>
              <a:rPr lang="en-US" dirty="0"/>
              <a:t>Sources of Electricity in Alberta - 2023</a:t>
            </a:r>
          </a:p>
        </p:txBody>
      </p:sp>
      <p:sp>
        <p:nvSpPr>
          <p:cNvPr id="3" name="Rectangle 2">
            <a:extLst>
              <a:ext uri="{FF2B5EF4-FFF2-40B4-BE49-F238E27FC236}">
                <a16:creationId xmlns:a16="http://schemas.microsoft.com/office/drawing/2014/main" id="{5F4BF4F4-C474-B648-953C-D71F6CF3367F}"/>
              </a:ext>
            </a:extLst>
          </p:cNvPr>
          <p:cNvSpPr/>
          <p:nvPr/>
        </p:nvSpPr>
        <p:spPr>
          <a:xfrm>
            <a:off x="3553413" y="6419414"/>
            <a:ext cx="5085175" cy="369332"/>
          </a:xfrm>
          <a:prstGeom prst="rect">
            <a:avLst/>
          </a:prstGeom>
        </p:spPr>
        <p:txBody>
          <a:bodyPr wrap="none">
            <a:spAutoFit/>
          </a:bodyPr>
          <a:lstStyle/>
          <a:p>
            <a:r>
              <a:rPr lang="en-CA"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hlinkClick r:id="rId4">
                  <a:extLst>
                    <a:ext uri="{A12FA001-AC4F-418D-AE19-62706E023703}">
                      <ahyp:hlinkClr xmlns:ahyp="http://schemas.microsoft.com/office/drawing/2018/hyperlinkcolor" val="tx"/>
                    </a:ext>
                  </a:extLst>
                </a:hlinkClick>
              </a:rPr>
              <a:t>https://www.aeso.ca/aeso/electricity-in-alberta/</a:t>
            </a:r>
            <a:endPar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2327892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AC500-1A6F-3746-92E4-7C62BBB9898D}"/>
              </a:ext>
            </a:extLst>
          </p:cNvPr>
          <p:cNvSpPr>
            <a:spLocks noGrp="1"/>
          </p:cNvSpPr>
          <p:nvPr>
            <p:ph type="title"/>
          </p:nvPr>
        </p:nvSpPr>
        <p:spPr/>
        <p:txBody>
          <a:bodyPr/>
          <a:lstStyle/>
          <a:p>
            <a:r>
              <a:rPr lang="en-US" dirty="0"/>
              <a:t>‘Green’ Electricity Suppliers</a:t>
            </a:r>
          </a:p>
        </p:txBody>
      </p:sp>
      <p:sp>
        <p:nvSpPr>
          <p:cNvPr id="3" name="Content Placeholder 2">
            <a:extLst>
              <a:ext uri="{FF2B5EF4-FFF2-40B4-BE49-F238E27FC236}">
                <a16:creationId xmlns:a16="http://schemas.microsoft.com/office/drawing/2014/main" id="{3A5EE791-1A0A-9B49-B45B-AF93FB882C08}"/>
              </a:ext>
            </a:extLst>
          </p:cNvPr>
          <p:cNvSpPr>
            <a:spLocks noGrp="1"/>
          </p:cNvSpPr>
          <p:nvPr>
            <p:ph idx="1"/>
          </p:nvPr>
        </p:nvSpPr>
        <p:spPr>
          <a:xfrm>
            <a:off x="838200" y="1825625"/>
            <a:ext cx="6037162" cy="4351338"/>
          </a:xfrm>
        </p:spPr>
        <p:txBody>
          <a:bodyPr>
            <a:normAutofit lnSpcReduction="10000"/>
          </a:bodyPr>
          <a:lstStyle/>
          <a:p>
            <a:r>
              <a:rPr lang="en-US" dirty="0"/>
              <a:t>Some Alberta Energy Suppliers offer green incentives to their customers. Suppliers include:</a:t>
            </a:r>
          </a:p>
          <a:p>
            <a:pPr lvl="1"/>
            <a:r>
              <a:rPr lang="en-US" dirty="0"/>
              <a:t>ATCO Energy</a:t>
            </a:r>
          </a:p>
          <a:p>
            <a:pPr lvl="2"/>
            <a:r>
              <a:rPr lang="en-US" dirty="0"/>
              <a:t>25-100% of your electricity can be sourced from renewable energy</a:t>
            </a:r>
          </a:p>
          <a:p>
            <a:pPr lvl="1"/>
            <a:r>
              <a:rPr lang="en-US" dirty="0"/>
              <a:t>Just Energy</a:t>
            </a:r>
          </a:p>
          <a:p>
            <a:pPr lvl="2"/>
            <a:r>
              <a:rPr lang="en-US" dirty="0"/>
              <a:t>You can have access to renewable energy and renewable energy credits</a:t>
            </a:r>
          </a:p>
          <a:p>
            <a:pPr lvl="1"/>
            <a:r>
              <a:rPr lang="en-US" dirty="0"/>
              <a:t>ENMAX</a:t>
            </a:r>
          </a:p>
          <a:p>
            <a:pPr lvl="2"/>
            <a:r>
              <a:rPr lang="en-US" dirty="0"/>
              <a:t>Businesses have the option to add renewable energy certificates (RECs) to their energy plans and reduce their overall carbon footprint</a:t>
            </a:r>
          </a:p>
          <a:p>
            <a:pPr lvl="1"/>
            <a:r>
              <a:rPr lang="en-US" dirty="0"/>
              <a:t>Hudson Energy</a:t>
            </a:r>
          </a:p>
          <a:p>
            <a:pPr lvl="2"/>
            <a:r>
              <a:rPr lang="en-US" dirty="0"/>
              <a:t>Energy options can supplement traditional sources of energy</a:t>
            </a:r>
          </a:p>
          <a:p>
            <a:r>
              <a:rPr lang="en-US" dirty="0"/>
              <a:t>YOU!  You can install solar PV on your roof and charge your own EV. </a:t>
            </a:r>
          </a:p>
        </p:txBody>
      </p:sp>
      <p:pic>
        <p:nvPicPr>
          <p:cNvPr id="34" name="Picture 33" descr="A close up of a sign&#10;&#10;Description automatically generated">
            <a:extLst>
              <a:ext uri="{FF2B5EF4-FFF2-40B4-BE49-F238E27FC236}">
                <a16:creationId xmlns:a16="http://schemas.microsoft.com/office/drawing/2014/main" id="{24156C12-3F05-A146-8C34-BBEE5190C11B}"/>
              </a:ext>
            </a:extLst>
          </p:cNvPr>
          <p:cNvPicPr>
            <a:picLocks noChangeAspect="1"/>
          </p:cNvPicPr>
          <p:nvPr/>
        </p:nvPicPr>
        <p:blipFill>
          <a:blip r:embed="rId3"/>
          <a:stretch>
            <a:fillRect/>
          </a:stretch>
        </p:blipFill>
        <p:spPr>
          <a:xfrm>
            <a:off x="6527899" y="1517282"/>
            <a:ext cx="5456257" cy="3823436"/>
          </a:xfrm>
          <a:prstGeom prst="rect">
            <a:avLst/>
          </a:prstGeom>
        </p:spPr>
      </p:pic>
    </p:spTree>
    <p:extLst>
      <p:ext uri="{BB962C8B-B14F-4D97-AF65-F5344CB8AC3E}">
        <p14:creationId xmlns:p14="http://schemas.microsoft.com/office/powerpoint/2010/main" val="8751719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75359" y="2434411"/>
            <a:ext cx="10515600" cy="944918"/>
          </a:xfrm>
        </p:spPr>
        <p:txBody>
          <a:bodyPr/>
          <a:lstStyle/>
          <a:p>
            <a:r>
              <a:rPr lang="en-US" b="1" dirty="0">
                <a:solidFill>
                  <a:srgbClr val="44545F"/>
                </a:solidFill>
              </a:rPr>
              <a:t>Thank you!</a:t>
            </a:r>
          </a:p>
        </p:txBody>
      </p:sp>
      <p:sp>
        <p:nvSpPr>
          <p:cNvPr id="5" name="Text Placeholder 4"/>
          <p:cNvSpPr>
            <a:spLocks noGrp="1"/>
          </p:cNvSpPr>
          <p:nvPr>
            <p:ph type="body" idx="1"/>
          </p:nvPr>
        </p:nvSpPr>
        <p:spPr>
          <a:xfrm>
            <a:off x="775359" y="3596215"/>
            <a:ext cx="10515600" cy="775063"/>
          </a:xfrm>
        </p:spPr>
        <p:txBody>
          <a:bodyPr/>
          <a:lstStyle/>
          <a:p>
            <a:pPr lvl="0"/>
            <a:r>
              <a:rPr lang="x-none" altLang="x-none">
                <a:latin typeface="Arial" charset="0"/>
              </a:rPr>
              <a:t>This </a:t>
            </a:r>
            <a:r>
              <a:rPr lang="en-CA" altLang="x-none" dirty="0">
                <a:latin typeface="Arial" charset="0"/>
              </a:rPr>
              <a:t>is a project of GreenLearning </a:t>
            </a:r>
            <a:r>
              <a:rPr lang="x-none" altLang="x-none">
                <a:latin typeface="Arial" charset="0"/>
              </a:rPr>
              <a:t>offered </a:t>
            </a:r>
            <a:r>
              <a:rPr lang="x-none" altLang="x-none" dirty="0">
                <a:latin typeface="Arial" charset="0"/>
              </a:rPr>
              <a:t>in partnership </a:t>
            </a:r>
            <a:r>
              <a:rPr lang="x-none" altLang="x-none">
                <a:latin typeface="Arial" charset="0"/>
              </a:rPr>
              <a:t>with </a:t>
            </a:r>
            <a:r>
              <a:rPr lang="en-CA" altLang="x-none" dirty="0">
                <a:latin typeface="Arial" charset="0"/>
              </a:rPr>
              <a:t>PEEL thanks to funding support from the Alberta Energy Efficiency Education Grant </a:t>
            </a:r>
            <a:r>
              <a:rPr lang="x-none" altLang="x-none">
                <a:latin typeface="Arial" charset="0"/>
              </a:rPr>
              <a:t>Program. </a:t>
            </a:r>
            <a:endParaRPr lang="x-none" altLang="x-none" dirty="0">
              <a:latin typeface="Arial" charset="0"/>
            </a:endParaRPr>
          </a:p>
          <a:p>
            <a:endParaRPr lang="en-US" dirty="0"/>
          </a:p>
        </p:txBody>
      </p:sp>
      <p:pic>
        <p:nvPicPr>
          <p:cNvPr id="7" name="Picture 6">
            <a:extLst>
              <a:ext uri="{FF2B5EF4-FFF2-40B4-BE49-F238E27FC236}">
                <a16:creationId xmlns:a16="http://schemas.microsoft.com/office/drawing/2014/main" id="{7779BC4A-3CF4-BD40-8860-F69117650E0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75359" y="471851"/>
            <a:ext cx="2939368" cy="1139290"/>
          </a:xfrm>
          <a:prstGeom prst="rect">
            <a:avLst/>
          </a:prstGeom>
        </p:spPr>
      </p:pic>
      <p:grpSp>
        <p:nvGrpSpPr>
          <p:cNvPr id="3" name="Group 2">
            <a:extLst>
              <a:ext uri="{FF2B5EF4-FFF2-40B4-BE49-F238E27FC236}">
                <a16:creationId xmlns:a16="http://schemas.microsoft.com/office/drawing/2014/main" id="{54B7C7B2-55FB-EA4A-AD23-3A2FFD0E91CA}"/>
              </a:ext>
            </a:extLst>
          </p:cNvPr>
          <p:cNvGrpSpPr/>
          <p:nvPr/>
        </p:nvGrpSpPr>
        <p:grpSpPr>
          <a:xfrm>
            <a:off x="641267" y="4571716"/>
            <a:ext cx="11073303" cy="1768188"/>
            <a:chOff x="777066" y="4717739"/>
            <a:chExt cx="11073303" cy="1768188"/>
          </a:xfrm>
        </p:grpSpPr>
        <p:pic>
          <p:nvPicPr>
            <p:cNvPr id="6" name="Picture 5">
              <a:extLst>
                <a:ext uri="{FF2B5EF4-FFF2-40B4-BE49-F238E27FC236}">
                  <a16:creationId xmlns:a16="http://schemas.microsoft.com/office/drawing/2014/main" id="{3223DA9D-EE3B-0849-AFAF-734616F56F0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77066" y="5261130"/>
              <a:ext cx="1961493" cy="713845"/>
            </a:xfrm>
            <a:prstGeom prst="rect">
              <a:avLst/>
            </a:prstGeom>
          </p:spPr>
        </p:pic>
        <p:pic>
          <p:nvPicPr>
            <p:cNvPr id="8" name="Picture 7">
              <a:extLst>
                <a:ext uri="{FF2B5EF4-FFF2-40B4-BE49-F238E27FC236}">
                  <a16:creationId xmlns:a16="http://schemas.microsoft.com/office/drawing/2014/main" id="{C002D10B-E1DA-4142-8BE1-020402C6BD1F}"/>
                </a:ext>
              </a:extLst>
            </p:cNvPr>
            <p:cNvPicPr/>
            <p:nvPr/>
          </p:nvPicPr>
          <p:blipFill>
            <a:blip r:embed="rId4" cstate="print">
              <a:extLst>
                <a:ext uri="{28A0092B-C50C-407E-A947-70E740481C1C}">
                  <a14:useLocalDpi xmlns:a14="http://schemas.microsoft.com/office/drawing/2010/main"/>
                </a:ext>
              </a:extLst>
            </a:blip>
            <a:stretch>
              <a:fillRect/>
            </a:stretch>
          </p:blipFill>
          <p:spPr>
            <a:xfrm>
              <a:off x="3351814" y="5283180"/>
              <a:ext cx="2865450" cy="686164"/>
            </a:xfrm>
            <a:prstGeom prst="rect">
              <a:avLst/>
            </a:prstGeom>
          </p:spPr>
        </p:pic>
        <p:pic>
          <p:nvPicPr>
            <p:cNvPr id="9" name="Picture 8">
              <a:extLst>
                <a:ext uri="{FF2B5EF4-FFF2-40B4-BE49-F238E27FC236}">
                  <a16:creationId xmlns:a16="http://schemas.microsoft.com/office/drawing/2014/main" id="{D8733163-6CCB-5C49-B97C-F9E3E34FBBFD}"/>
                </a:ext>
              </a:extLst>
            </p:cNvPr>
            <p:cNvPicPr/>
            <p:nvPr/>
          </p:nvPicPr>
          <p:blipFill>
            <a:blip r:embed="rId5" cstate="print">
              <a:extLst>
                <a:ext uri="{28A0092B-C50C-407E-A947-70E740481C1C}">
                  <a14:useLocalDpi xmlns:a14="http://schemas.microsoft.com/office/drawing/2010/main"/>
                </a:ext>
              </a:extLst>
            </a:blip>
            <a:stretch>
              <a:fillRect/>
            </a:stretch>
          </p:blipFill>
          <p:spPr>
            <a:xfrm>
              <a:off x="9398960" y="4717739"/>
              <a:ext cx="2451409" cy="1768188"/>
            </a:xfrm>
            <a:prstGeom prst="rect">
              <a:avLst/>
            </a:prstGeom>
          </p:spPr>
        </p:pic>
      </p:grpSp>
      <p:pic>
        <p:nvPicPr>
          <p:cNvPr id="12" name="Picture 11" descr="A picture containing table&#10;&#10;Description automatically generated">
            <a:extLst>
              <a:ext uri="{FF2B5EF4-FFF2-40B4-BE49-F238E27FC236}">
                <a16:creationId xmlns:a16="http://schemas.microsoft.com/office/drawing/2014/main" id="{46F36AF7-4E69-B64A-B543-94DCD8F91072}"/>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848981" y="319269"/>
            <a:ext cx="3567660" cy="1820993"/>
          </a:xfrm>
          <a:prstGeom prst="rect">
            <a:avLst/>
          </a:prstGeom>
        </p:spPr>
      </p:pic>
      <p:sp>
        <p:nvSpPr>
          <p:cNvPr id="11" name="Rectangle 10">
            <a:extLst>
              <a:ext uri="{FF2B5EF4-FFF2-40B4-BE49-F238E27FC236}">
                <a16:creationId xmlns:a16="http://schemas.microsoft.com/office/drawing/2014/main" id="{0B176BAD-1D13-F143-A862-E1A0075EE29F}"/>
              </a:ext>
            </a:extLst>
          </p:cNvPr>
          <p:cNvSpPr/>
          <p:nvPr/>
        </p:nvSpPr>
        <p:spPr>
          <a:xfrm>
            <a:off x="0" y="0"/>
            <a:ext cx="1282535" cy="5937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2261257-B887-F549-A0E5-F8091F954139}"/>
              </a:ext>
            </a:extLst>
          </p:cNvPr>
          <p:cNvSpPr/>
          <p:nvPr/>
        </p:nvSpPr>
        <p:spPr>
          <a:xfrm>
            <a:off x="11054123" y="22386"/>
            <a:ext cx="1137877" cy="4957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CB0C4398-612B-684A-AE2C-37E7E43EB292}"/>
              </a:ext>
            </a:extLst>
          </p:cNvPr>
          <p:cNvPicPr>
            <a:picLocks noChangeAspect="1"/>
          </p:cNvPicPr>
          <p:nvPr/>
        </p:nvPicPr>
        <p:blipFill>
          <a:blip r:embed="rId7"/>
          <a:stretch>
            <a:fillRect/>
          </a:stretch>
        </p:blipFill>
        <p:spPr>
          <a:xfrm>
            <a:off x="6618213" y="5038665"/>
            <a:ext cx="2220988" cy="769649"/>
          </a:xfrm>
          <a:prstGeom prst="rect">
            <a:avLst/>
          </a:prstGeom>
        </p:spPr>
      </p:pic>
    </p:spTree>
    <p:extLst>
      <p:ext uri="{BB962C8B-B14F-4D97-AF65-F5344CB8AC3E}">
        <p14:creationId xmlns:p14="http://schemas.microsoft.com/office/powerpoint/2010/main" val="2578739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315E372-6C9C-084C-9999-C9032C198411}"/>
              </a:ext>
            </a:extLst>
          </p:cNvPr>
          <p:cNvPicPr>
            <a:picLocks noChangeAspect="1"/>
          </p:cNvPicPr>
          <p:nvPr/>
        </p:nvPicPr>
        <p:blipFill rotWithShape="1">
          <a:blip r:embed="rId3" cstate="email">
            <a:alphaModFix/>
            <a:extLst>
              <a:ext uri="{28A0092B-C50C-407E-A947-70E740481C1C}">
                <a14:useLocalDpi xmlns:a14="http://schemas.microsoft.com/office/drawing/2010/main"/>
              </a:ext>
            </a:extLst>
          </a:blip>
          <a:srcRect/>
          <a:stretch/>
        </p:blipFill>
        <p:spPr>
          <a:xfrm>
            <a:off x="-1" y="1"/>
            <a:ext cx="12192001" cy="6858000"/>
          </a:xfrm>
          <a:prstGeom prst="rect">
            <a:avLst/>
          </a:prstGeom>
        </p:spPr>
      </p:pic>
      <p:sp>
        <p:nvSpPr>
          <p:cNvPr id="2" name="Title 1"/>
          <p:cNvSpPr>
            <a:spLocks noGrp="1"/>
          </p:cNvSpPr>
          <p:nvPr>
            <p:ph type="title"/>
          </p:nvPr>
        </p:nvSpPr>
        <p:spPr>
          <a:xfrm>
            <a:off x="2858570" y="289903"/>
            <a:ext cx="3464169" cy="2776658"/>
          </a:xfrm>
          <a:solidFill>
            <a:schemeClr val="bg1">
              <a:lumMod val="95000"/>
              <a:alpha val="59000"/>
            </a:schemeClr>
          </a:solidFill>
        </p:spPr>
        <p:txBody>
          <a:bodyPr/>
          <a:lstStyle/>
          <a:p>
            <a:r>
              <a:rPr lang="en-US" dirty="0">
                <a:solidFill>
                  <a:srgbClr val="44545F"/>
                </a:solidFill>
              </a:rPr>
              <a:t>What are Electric Vehicles (EV)?</a:t>
            </a:r>
          </a:p>
        </p:txBody>
      </p:sp>
      <p:sp>
        <p:nvSpPr>
          <p:cNvPr id="3" name="Content Placeholder 2"/>
          <p:cNvSpPr>
            <a:spLocks noGrp="1"/>
          </p:cNvSpPr>
          <p:nvPr>
            <p:ph idx="1"/>
          </p:nvPr>
        </p:nvSpPr>
        <p:spPr>
          <a:xfrm>
            <a:off x="6495655" y="289903"/>
            <a:ext cx="4815255" cy="2776658"/>
          </a:xfrm>
          <a:solidFill>
            <a:schemeClr val="bg1">
              <a:lumMod val="95000"/>
              <a:alpha val="59000"/>
            </a:schemeClr>
          </a:solidFill>
        </p:spPr>
        <p:txBody>
          <a:bodyPr anchor="ctr">
            <a:normAutofit/>
          </a:bodyPr>
          <a:lstStyle/>
          <a:p>
            <a:r>
              <a:rPr lang="en-US" dirty="0"/>
              <a:t>An electric vehicle is a car that operates on an </a:t>
            </a:r>
            <a:r>
              <a:rPr lang="en-US" b="1" dirty="0">
                <a:solidFill>
                  <a:srgbClr val="78A12E"/>
                </a:solidFill>
              </a:rPr>
              <a:t>electric motor</a:t>
            </a:r>
            <a:r>
              <a:rPr lang="en-US" dirty="0">
                <a:solidFill>
                  <a:srgbClr val="78A12E"/>
                </a:solidFill>
              </a:rPr>
              <a:t> </a:t>
            </a:r>
            <a:r>
              <a:rPr lang="en-US" dirty="0"/>
              <a:t>without the use of gasoline, or a combination of gas and electricity.</a:t>
            </a:r>
          </a:p>
          <a:p>
            <a:r>
              <a:rPr lang="en-US" dirty="0"/>
              <a:t>These cars are essentially a large rechargeable battery.</a:t>
            </a:r>
          </a:p>
          <a:p>
            <a:r>
              <a:rPr lang="en-US" dirty="0"/>
              <a:t>They emit significantly less carbon than the conventional internal combustion engines (ICE).</a:t>
            </a:r>
          </a:p>
        </p:txBody>
      </p:sp>
      <p:sp>
        <p:nvSpPr>
          <p:cNvPr id="7" name="TextBox 6">
            <a:extLst>
              <a:ext uri="{FF2B5EF4-FFF2-40B4-BE49-F238E27FC236}">
                <a16:creationId xmlns:a16="http://schemas.microsoft.com/office/drawing/2014/main" id="{15CE9954-968C-1D49-908A-52E7B796EDA7}"/>
              </a:ext>
            </a:extLst>
          </p:cNvPr>
          <p:cNvSpPr txBox="1"/>
          <p:nvPr/>
        </p:nvSpPr>
        <p:spPr>
          <a:xfrm>
            <a:off x="9674516" y="5899964"/>
            <a:ext cx="2517484" cy="276999"/>
          </a:xfrm>
          <a:prstGeom prst="rect">
            <a:avLst/>
          </a:prstGeom>
          <a:noFill/>
        </p:spPr>
        <p:txBody>
          <a:bodyPr wrap="none" rtlCol="0">
            <a:spAutoFit/>
          </a:bodyPr>
          <a:lstStyle/>
          <a:p>
            <a:r>
              <a:rPr lang="en-US" sz="1200" dirty="0">
                <a:solidFill>
                  <a:srgbClr val="45535F"/>
                </a:solidFill>
                <a:latin typeface="Helvetica Neue" panose="02000503000000020004" pitchFamily="2" charset="0"/>
                <a:ea typeface="Helvetica Neue" panose="02000503000000020004" pitchFamily="2" charset="0"/>
                <a:cs typeface="Helvetica Neue" panose="02000503000000020004" pitchFamily="2" charset="0"/>
              </a:rPr>
              <a:t>Source: </a:t>
            </a:r>
            <a:r>
              <a:rPr lang="en-US" sz="1200" dirty="0" err="1">
                <a:solidFill>
                  <a:srgbClr val="45535F"/>
                </a:solidFill>
                <a:latin typeface="Helvetica Neue" panose="02000503000000020004" pitchFamily="2" charset="0"/>
                <a:ea typeface="Helvetica Neue" panose="02000503000000020004" pitchFamily="2" charset="0"/>
                <a:cs typeface="Helvetica Neue" panose="02000503000000020004" pitchFamily="2" charset="0"/>
              </a:rPr>
              <a:t>www.greetechmedia.com</a:t>
            </a:r>
            <a:endParaRPr lang="en-US" sz="1200" dirty="0">
              <a:solidFill>
                <a:srgbClr val="45535F"/>
              </a:solidFill>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10" name="Picture 9">
            <a:extLst>
              <a:ext uri="{FF2B5EF4-FFF2-40B4-BE49-F238E27FC236}">
                <a16:creationId xmlns:a16="http://schemas.microsoft.com/office/drawing/2014/main" id="{5CBD5BF8-C264-FE44-92E9-2091755DA8A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0" y="0"/>
            <a:ext cx="1049154" cy="406649"/>
          </a:xfrm>
          <a:prstGeom prst="rect">
            <a:avLst/>
          </a:prstGeom>
        </p:spPr>
      </p:pic>
      <p:pic>
        <p:nvPicPr>
          <p:cNvPr id="11" name="Picture 10" descr="A close up of a logo&#10;&#10;Description automatically generated">
            <a:extLst>
              <a:ext uri="{FF2B5EF4-FFF2-40B4-BE49-F238E27FC236}">
                <a16:creationId xmlns:a16="http://schemas.microsoft.com/office/drawing/2014/main" id="{6F7B96AC-A71E-F64F-98D7-4FB339C38B0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1049801" y="-5633"/>
            <a:ext cx="1139789" cy="489666"/>
          </a:xfrm>
          <a:prstGeom prst="rect">
            <a:avLst/>
          </a:prstGeom>
        </p:spPr>
      </p:pic>
    </p:spTree>
    <p:extLst>
      <p:ext uri="{BB962C8B-B14F-4D97-AF65-F5344CB8AC3E}">
        <p14:creationId xmlns:p14="http://schemas.microsoft.com/office/powerpoint/2010/main" val="755641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73F8E-3B53-DC4B-8E2E-EE4EEBCE52BF}"/>
              </a:ext>
            </a:extLst>
          </p:cNvPr>
          <p:cNvSpPr>
            <a:spLocks noGrp="1"/>
          </p:cNvSpPr>
          <p:nvPr>
            <p:ph type="title"/>
          </p:nvPr>
        </p:nvSpPr>
        <p:spPr/>
        <p:txBody>
          <a:bodyPr/>
          <a:lstStyle/>
          <a:p>
            <a:r>
              <a:rPr lang="en-US" dirty="0"/>
              <a:t>Types of electric vehicles</a:t>
            </a:r>
          </a:p>
        </p:txBody>
      </p:sp>
      <p:sp>
        <p:nvSpPr>
          <p:cNvPr id="3" name="Content Placeholder 2">
            <a:extLst>
              <a:ext uri="{FF2B5EF4-FFF2-40B4-BE49-F238E27FC236}">
                <a16:creationId xmlns:a16="http://schemas.microsoft.com/office/drawing/2014/main" id="{886DB46E-9A11-1741-9907-9AD4343782D7}"/>
              </a:ext>
            </a:extLst>
          </p:cNvPr>
          <p:cNvSpPr>
            <a:spLocks noGrp="1"/>
          </p:cNvSpPr>
          <p:nvPr>
            <p:ph idx="1"/>
          </p:nvPr>
        </p:nvSpPr>
        <p:spPr>
          <a:xfrm>
            <a:off x="634603" y="1690690"/>
            <a:ext cx="6367272" cy="4419727"/>
          </a:xfrm>
        </p:spPr>
        <p:txBody>
          <a:bodyPr>
            <a:normAutofit/>
          </a:bodyPr>
          <a:lstStyle/>
          <a:p>
            <a:r>
              <a:rPr lang="en-US" b="1" dirty="0">
                <a:solidFill>
                  <a:schemeClr val="accent2"/>
                </a:solidFill>
              </a:rPr>
              <a:t>Hybrid: </a:t>
            </a:r>
            <a:r>
              <a:rPr lang="en-US" dirty="0"/>
              <a:t>Powered by gasoline and an electric motor. The battery is recharged while the vehicle is running on gas. </a:t>
            </a:r>
            <a:endParaRPr lang="en-US" b="1" dirty="0">
              <a:solidFill>
                <a:srgbClr val="78A12E"/>
              </a:solidFill>
            </a:endParaRPr>
          </a:p>
          <a:p>
            <a:r>
              <a:rPr lang="en-US" b="1" dirty="0">
                <a:solidFill>
                  <a:schemeClr val="accent2"/>
                </a:solidFill>
              </a:rPr>
              <a:t>Plug-in hybrid Electric Vehicle (PHEV):</a:t>
            </a:r>
            <a:r>
              <a:rPr lang="en-US" dirty="0">
                <a:solidFill>
                  <a:schemeClr val="accent2"/>
                </a:solidFill>
              </a:rPr>
              <a:t> </a:t>
            </a:r>
            <a:r>
              <a:rPr lang="en-US" dirty="0"/>
              <a:t>Similar to conventional hybrids, however, they can be plugged in to recharge the battery.</a:t>
            </a:r>
          </a:p>
          <a:p>
            <a:r>
              <a:rPr lang="en-US" b="1" dirty="0">
                <a:solidFill>
                  <a:schemeClr val="accent2"/>
                </a:solidFill>
              </a:rPr>
              <a:t>Battery Electric Vehicle (BEV):</a:t>
            </a:r>
            <a:r>
              <a:rPr lang="en-US" dirty="0">
                <a:solidFill>
                  <a:schemeClr val="accent2"/>
                </a:solidFill>
              </a:rPr>
              <a:t> </a:t>
            </a:r>
            <a:r>
              <a:rPr lang="en-US" dirty="0"/>
              <a:t>Powered 100% by an electric motor and battery. All-electric cars do not burn gasoline, have gears or a transmission, or require oil for the parts. On average, all-electric cars can travel 200 – 250 km on a single charge. </a:t>
            </a:r>
          </a:p>
          <a:p>
            <a:endParaRPr lang="en-US" dirty="0"/>
          </a:p>
        </p:txBody>
      </p:sp>
      <p:pic>
        <p:nvPicPr>
          <p:cNvPr id="6" name="Picture 5">
            <a:extLst>
              <a:ext uri="{FF2B5EF4-FFF2-40B4-BE49-F238E27FC236}">
                <a16:creationId xmlns:a16="http://schemas.microsoft.com/office/drawing/2014/main" id="{857D1170-41D6-5F4F-BB4E-F93D68F1933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001875" y="2036883"/>
            <a:ext cx="5322822" cy="3255264"/>
          </a:xfrm>
          <a:prstGeom prst="rect">
            <a:avLst/>
          </a:prstGeom>
        </p:spPr>
      </p:pic>
      <p:sp>
        <p:nvSpPr>
          <p:cNvPr id="7" name="TextBox 6">
            <a:extLst>
              <a:ext uri="{FF2B5EF4-FFF2-40B4-BE49-F238E27FC236}">
                <a16:creationId xmlns:a16="http://schemas.microsoft.com/office/drawing/2014/main" id="{1FB198E7-3675-ED43-8605-98967991D6AE}"/>
              </a:ext>
            </a:extLst>
          </p:cNvPr>
          <p:cNvSpPr txBox="1"/>
          <p:nvPr/>
        </p:nvSpPr>
        <p:spPr>
          <a:xfrm>
            <a:off x="10183906" y="5153647"/>
            <a:ext cx="1933799" cy="276999"/>
          </a:xfrm>
          <a:prstGeom prst="rect">
            <a:avLst/>
          </a:prstGeom>
          <a:noFill/>
        </p:spPr>
        <p:txBody>
          <a:bodyPr wrap="none" rtlCol="0">
            <a:spAutoFit/>
          </a:bodyPr>
          <a:lstStyle/>
          <a:p>
            <a:r>
              <a:rPr lang="en-US" sz="1200" dirty="0">
                <a:solidFill>
                  <a:srgbClr val="45535F"/>
                </a:solidFill>
                <a:latin typeface="Helvetica Neue" panose="02000503000000020004" pitchFamily="2" charset="0"/>
                <a:ea typeface="Helvetica Neue" panose="02000503000000020004" pitchFamily="2" charset="0"/>
                <a:cs typeface="Helvetica Neue" panose="02000503000000020004" pitchFamily="2" charset="0"/>
              </a:rPr>
              <a:t>Source: </a:t>
            </a:r>
            <a:r>
              <a:rPr lang="en-US" sz="1200" dirty="0" err="1">
                <a:solidFill>
                  <a:srgbClr val="45535F"/>
                </a:solidFill>
                <a:latin typeface="Helvetica Neue" panose="02000503000000020004" pitchFamily="2" charset="0"/>
                <a:ea typeface="Helvetica Neue" panose="02000503000000020004" pitchFamily="2" charset="0"/>
                <a:cs typeface="Helvetica Neue" panose="02000503000000020004" pitchFamily="2" charset="0"/>
              </a:rPr>
              <a:t>www.nspower.ca</a:t>
            </a:r>
            <a:endParaRPr lang="en-US" sz="1200" dirty="0">
              <a:solidFill>
                <a:srgbClr val="45535F"/>
              </a:solidFill>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2110742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CB9B16C-B0FC-D845-879B-F8F69D303169}"/>
              </a:ext>
            </a:extLst>
          </p:cNvPr>
          <p:cNvSpPr/>
          <p:nvPr/>
        </p:nvSpPr>
        <p:spPr>
          <a:xfrm>
            <a:off x="-1" y="6392119"/>
            <a:ext cx="12192001" cy="4776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D780A1-DCC2-C045-83A1-1A055DAE845E}"/>
              </a:ext>
            </a:extLst>
          </p:cNvPr>
          <p:cNvSpPr>
            <a:spLocks noGrp="1"/>
          </p:cNvSpPr>
          <p:nvPr>
            <p:ph type="title"/>
          </p:nvPr>
        </p:nvSpPr>
        <p:spPr>
          <a:xfrm>
            <a:off x="312966" y="4861317"/>
            <a:ext cx="7037404" cy="1758911"/>
          </a:xfrm>
          <a:solidFill>
            <a:srgbClr val="694D62"/>
          </a:solidFill>
        </p:spPr>
        <p:txBody>
          <a:bodyPr>
            <a:normAutofit/>
          </a:bodyPr>
          <a:lstStyle/>
          <a:p>
            <a:pPr algn="ctr"/>
            <a:r>
              <a:rPr lang="en-US" sz="3200" dirty="0">
                <a:solidFill>
                  <a:schemeClr val="bg1"/>
                </a:solidFill>
              </a:rPr>
              <a:t>Canadian Emissions by Sector</a:t>
            </a:r>
          </a:p>
        </p:txBody>
      </p:sp>
      <p:sp>
        <p:nvSpPr>
          <p:cNvPr id="5" name="Slide Number Placeholder 4">
            <a:extLst>
              <a:ext uri="{FF2B5EF4-FFF2-40B4-BE49-F238E27FC236}">
                <a16:creationId xmlns:a16="http://schemas.microsoft.com/office/drawing/2014/main" id="{053A3239-900C-9849-9ADC-28A3ACB991CB}"/>
              </a:ext>
            </a:extLst>
          </p:cNvPr>
          <p:cNvSpPr>
            <a:spLocks noGrp="1"/>
          </p:cNvSpPr>
          <p:nvPr>
            <p:ph type="sldNum" sz="quarter" idx="12"/>
          </p:nvPr>
        </p:nvSpPr>
        <p:spPr/>
        <p:txBody>
          <a:bodyPr/>
          <a:lstStyle/>
          <a:p>
            <a:fld id="{F60E4191-B049-AF4C-B31B-63DAE0652CDF}" type="slidenum">
              <a:rPr lang="en-US" smtClean="0"/>
              <a:pPr/>
              <a:t>4</a:t>
            </a:fld>
            <a:endParaRPr lang="en-US" dirty="0"/>
          </a:p>
        </p:txBody>
      </p:sp>
      <p:sp>
        <p:nvSpPr>
          <p:cNvPr id="13" name="Rectangle 12">
            <a:extLst>
              <a:ext uri="{FF2B5EF4-FFF2-40B4-BE49-F238E27FC236}">
                <a16:creationId xmlns:a16="http://schemas.microsoft.com/office/drawing/2014/main" id="{98AB08EF-AE54-5242-A91D-63F3F103FF20}"/>
              </a:ext>
            </a:extLst>
          </p:cNvPr>
          <p:cNvSpPr/>
          <p:nvPr/>
        </p:nvSpPr>
        <p:spPr>
          <a:xfrm>
            <a:off x="7511900" y="679397"/>
            <a:ext cx="4356258" cy="5949387"/>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2F2B1573-DCD3-704E-8810-3A9ABCA2507E}"/>
              </a:ext>
            </a:extLst>
          </p:cNvPr>
          <p:cNvSpPr txBox="1"/>
          <p:nvPr/>
        </p:nvSpPr>
        <p:spPr>
          <a:xfrm>
            <a:off x="323842" y="4510446"/>
            <a:ext cx="6380911" cy="307777"/>
          </a:xfrm>
          <a:prstGeom prst="rect">
            <a:avLst/>
          </a:prstGeom>
          <a:noFill/>
        </p:spPr>
        <p:txBody>
          <a:bodyPr wrap="square" rtlCol="0">
            <a:spAutoFit/>
          </a:bodyPr>
          <a:lstStyle/>
          <a:p>
            <a:r>
              <a:rPr lang="en-US" sz="1400"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Transportation  = 156 </a:t>
            </a:r>
            <a:r>
              <a:rPr lang="en-US" sz="1400" dirty="0" err="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Megatonnes</a:t>
            </a:r>
            <a:r>
              <a:rPr lang="en-US" sz="1400"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CO</a:t>
            </a:r>
            <a:r>
              <a:rPr lang="en-US" sz="1400" baseline="-25000"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2 </a:t>
            </a:r>
            <a:r>
              <a:rPr lang="en-US" sz="1400"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eq = 22% of total emissions (2022)</a:t>
            </a:r>
          </a:p>
        </p:txBody>
      </p:sp>
      <p:sp>
        <p:nvSpPr>
          <p:cNvPr id="3" name="Content Placeholder 2">
            <a:extLst>
              <a:ext uri="{FF2B5EF4-FFF2-40B4-BE49-F238E27FC236}">
                <a16:creationId xmlns:a16="http://schemas.microsoft.com/office/drawing/2014/main" id="{C87DD7F7-3EB5-8342-A7C9-5A9271AB95C5}"/>
              </a:ext>
            </a:extLst>
          </p:cNvPr>
          <p:cNvSpPr>
            <a:spLocks noGrp="1"/>
          </p:cNvSpPr>
          <p:nvPr>
            <p:ph idx="1"/>
          </p:nvPr>
        </p:nvSpPr>
        <p:spPr>
          <a:xfrm>
            <a:off x="7810859" y="819489"/>
            <a:ext cx="3758339" cy="5669201"/>
          </a:xfrm>
          <a:noFill/>
        </p:spPr>
        <p:txBody>
          <a:bodyPr anchor="ctr">
            <a:normAutofit/>
          </a:bodyPr>
          <a:lstStyle/>
          <a:p>
            <a:r>
              <a:rPr lang="en-US" sz="1700" dirty="0">
                <a:solidFill>
                  <a:schemeClr val="bg1"/>
                </a:solidFill>
              </a:rPr>
              <a:t>The transportation sector is one of the largest GHG emitters in Canada.</a:t>
            </a:r>
          </a:p>
          <a:p>
            <a:pPr lvl="1"/>
            <a:r>
              <a:rPr lang="en-US" sz="1700" dirty="0">
                <a:solidFill>
                  <a:schemeClr val="bg1"/>
                </a:solidFill>
              </a:rPr>
              <a:t>The main GHG drivers in Canada are mining, upstream oil and gas production, and transport.</a:t>
            </a:r>
          </a:p>
          <a:p>
            <a:r>
              <a:rPr lang="en-US" sz="1700" dirty="0">
                <a:solidFill>
                  <a:schemeClr val="bg1"/>
                </a:solidFill>
              </a:rPr>
              <a:t>Transportation is used every day – it is how the world operates.</a:t>
            </a:r>
          </a:p>
          <a:p>
            <a:r>
              <a:rPr lang="en-US" sz="1700" dirty="0">
                <a:solidFill>
                  <a:schemeClr val="bg1"/>
                </a:solidFill>
              </a:rPr>
              <a:t>Transportation is used for trade, commercial business and leisure.</a:t>
            </a:r>
          </a:p>
          <a:p>
            <a:r>
              <a:rPr lang="en-US" sz="1700" dirty="0">
                <a:solidFill>
                  <a:schemeClr val="bg1"/>
                </a:solidFill>
              </a:rPr>
              <a:t>In 2022, 156 Mt of CO</a:t>
            </a:r>
            <a:r>
              <a:rPr lang="en-US" sz="1700" baseline="-25000" dirty="0">
                <a:solidFill>
                  <a:schemeClr val="bg1"/>
                </a:solidFill>
              </a:rPr>
              <a:t>2</a:t>
            </a:r>
            <a:r>
              <a:rPr lang="en-US" sz="1700" dirty="0">
                <a:solidFill>
                  <a:schemeClr val="bg1"/>
                </a:solidFill>
              </a:rPr>
              <a:t> eq was emitted by the transport sector – that equates to 24% of Canada’s total emissions. </a:t>
            </a:r>
          </a:p>
          <a:p>
            <a:r>
              <a:rPr lang="en-US" sz="1700" dirty="0">
                <a:solidFill>
                  <a:schemeClr val="bg1"/>
                </a:solidFill>
              </a:rPr>
              <a:t>Between 2017 and 2022, transportation emission decreased by 2%.</a:t>
            </a:r>
          </a:p>
          <a:p>
            <a:r>
              <a:rPr lang="en-US" sz="1700" dirty="0">
                <a:solidFill>
                  <a:schemeClr val="bg1"/>
                </a:solidFill>
              </a:rPr>
              <a:t>The transport sector had the second highest emission in Canada (after O&amp;G)</a:t>
            </a:r>
          </a:p>
        </p:txBody>
      </p:sp>
      <p:pic>
        <p:nvPicPr>
          <p:cNvPr id="1026" name="Picture 2" descr="Greenhouse gas emissions by economic sector, Canada, 1990 to 2021 (see long description below)">
            <a:extLst>
              <a:ext uri="{FF2B5EF4-FFF2-40B4-BE49-F238E27FC236}">
                <a16:creationId xmlns:a16="http://schemas.microsoft.com/office/drawing/2014/main" id="{7BDFB035-6CCE-EDA3-4F73-A9E755335C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85" y="643302"/>
            <a:ext cx="7406986" cy="382405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EE306C6F-FC8D-5641-9967-41C5661B1FB7}"/>
              </a:ext>
            </a:extLst>
          </p:cNvPr>
          <p:cNvSpPr/>
          <p:nvPr/>
        </p:nvSpPr>
        <p:spPr>
          <a:xfrm>
            <a:off x="5899212" y="2873828"/>
            <a:ext cx="100789" cy="52709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B2ACB826-1288-664D-B666-251BB3F5EA7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20230026" flipH="1">
            <a:off x="6118523" y="3277752"/>
            <a:ext cx="456278" cy="1578439"/>
          </a:xfrm>
          <a:prstGeom prst="rect">
            <a:avLst/>
          </a:prstGeom>
        </p:spPr>
      </p:pic>
      <p:pic>
        <p:nvPicPr>
          <p:cNvPr id="14" name="Picture 13">
            <a:extLst>
              <a:ext uri="{FF2B5EF4-FFF2-40B4-BE49-F238E27FC236}">
                <a16:creationId xmlns:a16="http://schemas.microsoft.com/office/drawing/2014/main" id="{A874B38B-B651-B440-B421-EFA6FB6A171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192972" y="208432"/>
            <a:ext cx="853309" cy="853309"/>
          </a:xfrm>
          <a:prstGeom prst="rect">
            <a:avLst/>
          </a:prstGeom>
        </p:spPr>
      </p:pic>
    </p:spTree>
    <p:extLst>
      <p:ext uri="{BB962C8B-B14F-4D97-AF65-F5344CB8AC3E}">
        <p14:creationId xmlns:p14="http://schemas.microsoft.com/office/powerpoint/2010/main" val="3848516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9DBA0-292D-9647-9B50-06F2D8C78F9E}"/>
              </a:ext>
            </a:extLst>
          </p:cNvPr>
          <p:cNvSpPr>
            <a:spLocks noGrp="1"/>
          </p:cNvSpPr>
          <p:nvPr>
            <p:ph type="title"/>
          </p:nvPr>
        </p:nvSpPr>
        <p:spPr>
          <a:xfrm>
            <a:off x="838200" y="365127"/>
            <a:ext cx="5896902" cy="1325563"/>
          </a:xfrm>
        </p:spPr>
        <p:txBody>
          <a:bodyPr/>
          <a:lstStyle/>
          <a:p>
            <a:r>
              <a:rPr lang="en-US" dirty="0"/>
              <a:t>What does “Green” mean to you?</a:t>
            </a:r>
          </a:p>
        </p:txBody>
      </p:sp>
      <p:sp>
        <p:nvSpPr>
          <p:cNvPr id="3" name="Content Placeholder 2">
            <a:extLst>
              <a:ext uri="{FF2B5EF4-FFF2-40B4-BE49-F238E27FC236}">
                <a16:creationId xmlns:a16="http://schemas.microsoft.com/office/drawing/2014/main" id="{12621A7D-1ACE-E744-A753-C562DFA82936}"/>
              </a:ext>
            </a:extLst>
          </p:cNvPr>
          <p:cNvSpPr>
            <a:spLocks noGrp="1"/>
          </p:cNvSpPr>
          <p:nvPr>
            <p:ph idx="1"/>
          </p:nvPr>
        </p:nvSpPr>
        <p:spPr>
          <a:xfrm>
            <a:off x="838200" y="1825625"/>
            <a:ext cx="5701496" cy="2689731"/>
          </a:xfrm>
        </p:spPr>
        <p:txBody>
          <a:bodyPr/>
          <a:lstStyle/>
          <a:p>
            <a:r>
              <a:rPr lang="en-US" dirty="0"/>
              <a:t>Brainstorm as a class what </a:t>
            </a:r>
            <a:r>
              <a:rPr lang="en-US" b="1" i="1" dirty="0">
                <a:solidFill>
                  <a:schemeClr val="accent2"/>
                </a:solidFill>
              </a:rPr>
              <a:t>green</a:t>
            </a:r>
            <a:r>
              <a:rPr lang="en-US" dirty="0"/>
              <a:t> means</a:t>
            </a:r>
          </a:p>
          <a:p>
            <a:r>
              <a:rPr lang="en-US" dirty="0"/>
              <a:t>Consider the following questions:</a:t>
            </a:r>
          </a:p>
          <a:p>
            <a:pPr lvl="1"/>
            <a:r>
              <a:rPr lang="en-US" dirty="0"/>
              <a:t>Does the definition change depending on the group?</a:t>
            </a:r>
          </a:p>
          <a:p>
            <a:pPr lvl="1"/>
            <a:r>
              <a:rPr lang="en-US" dirty="0"/>
              <a:t>What is the Government’s (provincial and federal) definition?</a:t>
            </a:r>
          </a:p>
          <a:p>
            <a:pPr lvl="1"/>
            <a:r>
              <a:rPr lang="en-US" dirty="0"/>
              <a:t>How do different age groups define this term?</a:t>
            </a:r>
          </a:p>
          <a:p>
            <a:pPr lvl="1"/>
            <a:r>
              <a:rPr lang="en-US" dirty="0"/>
              <a:t>How do you </a:t>
            </a:r>
            <a:r>
              <a:rPr lang="en-US" i="1" dirty="0"/>
              <a:t>become</a:t>
            </a:r>
            <a:r>
              <a:rPr lang="en-US" dirty="0"/>
              <a:t> green?</a:t>
            </a:r>
          </a:p>
        </p:txBody>
      </p:sp>
      <p:pic>
        <p:nvPicPr>
          <p:cNvPr id="7" name="Picture 6">
            <a:extLst>
              <a:ext uri="{FF2B5EF4-FFF2-40B4-BE49-F238E27FC236}">
                <a16:creationId xmlns:a16="http://schemas.microsoft.com/office/drawing/2014/main" id="{C997868F-CDD6-0F40-A6D8-C19D3BBDEB35}"/>
              </a:ext>
            </a:extLst>
          </p:cNvPr>
          <p:cNvPicPr>
            <a:picLocks noChangeAspect="1"/>
          </p:cNvPicPr>
          <p:nvPr/>
        </p:nvPicPr>
        <p:blipFill>
          <a:blip r:embed="rId3"/>
          <a:stretch>
            <a:fillRect/>
          </a:stretch>
        </p:blipFill>
        <p:spPr>
          <a:xfrm>
            <a:off x="7073376" y="284"/>
            <a:ext cx="5118624" cy="6381282"/>
          </a:xfrm>
          <a:prstGeom prst="rect">
            <a:avLst/>
          </a:prstGeom>
        </p:spPr>
      </p:pic>
      <p:sp>
        <p:nvSpPr>
          <p:cNvPr id="6" name="TextBox 5">
            <a:extLst>
              <a:ext uri="{FF2B5EF4-FFF2-40B4-BE49-F238E27FC236}">
                <a16:creationId xmlns:a16="http://schemas.microsoft.com/office/drawing/2014/main" id="{162E30DD-C91E-3C4E-AD1D-7E74D08E0821}"/>
              </a:ext>
            </a:extLst>
          </p:cNvPr>
          <p:cNvSpPr txBox="1"/>
          <p:nvPr/>
        </p:nvSpPr>
        <p:spPr>
          <a:xfrm>
            <a:off x="905844" y="5958799"/>
            <a:ext cx="5351110" cy="307777"/>
          </a:xfrm>
          <a:prstGeom prst="rect">
            <a:avLst/>
          </a:prstGeom>
          <a:noFill/>
        </p:spPr>
        <p:txBody>
          <a:bodyPr wrap="square" rtlCol="0">
            <a:spAutoFit/>
          </a:bodyPr>
          <a:lstStyle/>
          <a:p>
            <a:r>
              <a:rPr lang="en-US" sz="1400" i="1" dirty="0">
                <a:solidFill>
                  <a:schemeClr val="accent5"/>
                </a:solidFill>
                <a:latin typeface="Helvetica Neue" panose="02000503000000020004" pitchFamily="2" charset="0"/>
                <a:ea typeface="Helvetica Neue" panose="02000503000000020004" pitchFamily="2" charset="0"/>
                <a:cs typeface="Helvetica Neue" panose="02000503000000020004" pitchFamily="2" charset="0"/>
              </a:rPr>
              <a:t>Green (v): make less harmful or more sensitive to the environment</a:t>
            </a:r>
          </a:p>
        </p:txBody>
      </p:sp>
      <p:pic>
        <p:nvPicPr>
          <p:cNvPr id="10" name="Picture 9" descr="A close up of a logo&#10;&#10;Description automatically generated">
            <a:extLst>
              <a:ext uri="{FF2B5EF4-FFF2-40B4-BE49-F238E27FC236}">
                <a16:creationId xmlns:a16="http://schemas.microsoft.com/office/drawing/2014/main" id="{4F3A4BEF-4C58-D748-AD75-024379E0175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049801" y="-5633"/>
            <a:ext cx="1139789" cy="489666"/>
          </a:xfrm>
          <a:prstGeom prst="rect">
            <a:avLst/>
          </a:prstGeom>
        </p:spPr>
      </p:pic>
    </p:spTree>
    <p:extLst>
      <p:ext uri="{BB962C8B-B14F-4D97-AF65-F5344CB8AC3E}">
        <p14:creationId xmlns:p14="http://schemas.microsoft.com/office/powerpoint/2010/main" val="3925443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DF3F222-8B03-4D41-9457-26F0408E7D02}"/>
              </a:ext>
            </a:extLst>
          </p:cNvPr>
          <p:cNvPicPr>
            <a:picLocks noChangeAspect="1"/>
          </p:cNvPicPr>
          <p:nvPr/>
        </p:nvPicPr>
        <p:blipFill>
          <a:blip r:embed="rId3"/>
          <a:stretch>
            <a:fillRect/>
          </a:stretch>
        </p:blipFill>
        <p:spPr>
          <a:xfrm>
            <a:off x="5338119" y="2901713"/>
            <a:ext cx="6591412" cy="3460491"/>
          </a:xfrm>
          <a:prstGeom prst="rect">
            <a:avLst/>
          </a:prstGeom>
        </p:spPr>
      </p:pic>
      <p:sp>
        <p:nvSpPr>
          <p:cNvPr id="2" name="Title 1">
            <a:extLst>
              <a:ext uri="{FF2B5EF4-FFF2-40B4-BE49-F238E27FC236}">
                <a16:creationId xmlns:a16="http://schemas.microsoft.com/office/drawing/2014/main" id="{A4BAE1DE-C701-AF4C-84F2-2D8BC3A94016}"/>
              </a:ext>
            </a:extLst>
          </p:cNvPr>
          <p:cNvSpPr>
            <a:spLocks noGrp="1"/>
          </p:cNvSpPr>
          <p:nvPr>
            <p:ph type="title"/>
          </p:nvPr>
        </p:nvSpPr>
        <p:spPr/>
        <p:txBody>
          <a:bodyPr/>
          <a:lstStyle/>
          <a:p>
            <a:r>
              <a:rPr lang="en-US" dirty="0"/>
              <a:t>Are EV’s green?</a:t>
            </a:r>
          </a:p>
        </p:txBody>
      </p:sp>
      <p:sp>
        <p:nvSpPr>
          <p:cNvPr id="3" name="Content Placeholder 2">
            <a:extLst>
              <a:ext uri="{FF2B5EF4-FFF2-40B4-BE49-F238E27FC236}">
                <a16:creationId xmlns:a16="http://schemas.microsoft.com/office/drawing/2014/main" id="{41790B01-F6AE-6A4F-8DA6-FE5BB8C39516}"/>
              </a:ext>
            </a:extLst>
          </p:cNvPr>
          <p:cNvSpPr>
            <a:spLocks noGrp="1"/>
          </p:cNvSpPr>
          <p:nvPr>
            <p:ph idx="1"/>
          </p:nvPr>
        </p:nvSpPr>
        <p:spPr>
          <a:xfrm>
            <a:off x="838200" y="1825625"/>
            <a:ext cx="10515600" cy="1425575"/>
          </a:xfrm>
        </p:spPr>
        <p:txBody>
          <a:bodyPr>
            <a:normAutofit/>
          </a:bodyPr>
          <a:lstStyle/>
          <a:p>
            <a:r>
              <a:rPr lang="en-US" dirty="0"/>
              <a:t>We must look at the full picture to assess if an EV is green</a:t>
            </a:r>
          </a:p>
          <a:p>
            <a:r>
              <a:rPr lang="en-US" dirty="0"/>
              <a:t>Cradle to grave: from sourcing of materials, to manufacturing through to decommissioning</a:t>
            </a:r>
          </a:p>
          <a:p>
            <a:r>
              <a:rPr lang="en-US" dirty="0"/>
              <a:t>We must conduct a </a:t>
            </a:r>
            <a:r>
              <a:rPr lang="en-US" b="1" dirty="0"/>
              <a:t>life cycle analysis</a:t>
            </a:r>
            <a:endParaRPr lang="en-US" dirty="0"/>
          </a:p>
          <a:p>
            <a:endParaRPr lang="en-US" dirty="0"/>
          </a:p>
        </p:txBody>
      </p:sp>
    </p:spTree>
    <p:extLst>
      <p:ext uri="{BB962C8B-B14F-4D97-AF65-F5344CB8AC3E}">
        <p14:creationId xmlns:p14="http://schemas.microsoft.com/office/powerpoint/2010/main" val="1092871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D6055-E037-5D41-869A-AD9602ACE2FE}"/>
              </a:ext>
            </a:extLst>
          </p:cNvPr>
          <p:cNvSpPr>
            <a:spLocks noGrp="1"/>
          </p:cNvSpPr>
          <p:nvPr>
            <p:ph type="title"/>
          </p:nvPr>
        </p:nvSpPr>
        <p:spPr/>
        <p:txBody>
          <a:bodyPr/>
          <a:lstStyle/>
          <a:p>
            <a:r>
              <a:rPr lang="en-US" dirty="0"/>
              <a:t>Video on Car Emissions</a:t>
            </a:r>
          </a:p>
        </p:txBody>
      </p:sp>
      <p:sp>
        <p:nvSpPr>
          <p:cNvPr id="3" name="Content Placeholder 2">
            <a:extLst>
              <a:ext uri="{FF2B5EF4-FFF2-40B4-BE49-F238E27FC236}">
                <a16:creationId xmlns:a16="http://schemas.microsoft.com/office/drawing/2014/main" id="{7A07A53B-6F19-264D-92B8-EC281395142E}"/>
              </a:ext>
            </a:extLst>
          </p:cNvPr>
          <p:cNvSpPr>
            <a:spLocks noGrp="1"/>
          </p:cNvSpPr>
          <p:nvPr>
            <p:ph idx="1"/>
          </p:nvPr>
        </p:nvSpPr>
        <p:spPr>
          <a:xfrm>
            <a:off x="838201" y="2424112"/>
            <a:ext cx="4398856" cy="2009775"/>
          </a:xfrm>
        </p:spPr>
        <p:txBody>
          <a:bodyPr/>
          <a:lstStyle/>
          <a:p>
            <a:r>
              <a:rPr lang="en-US" dirty="0"/>
              <a:t>Electric Cars &amp; Global Warming Emissions</a:t>
            </a:r>
          </a:p>
          <a:p>
            <a:pPr lvl="1"/>
            <a:r>
              <a:rPr lang="en-US" dirty="0"/>
              <a:t>Union of Concerned Scientists</a:t>
            </a:r>
          </a:p>
          <a:p>
            <a:pPr lvl="1"/>
            <a:r>
              <a:rPr lang="en-US" dirty="0"/>
              <a:t>2 minutes, 18 seconds </a:t>
            </a:r>
            <a:r>
              <a:rPr lang="en-US" dirty="0">
                <a:hlinkClick r:id="rId3"/>
              </a:rPr>
              <a:t>https://www.youtube.com/watch?v=K9m9WDxmSN8</a:t>
            </a:r>
            <a:r>
              <a:rPr lang="en-US" dirty="0"/>
              <a:t> </a:t>
            </a:r>
          </a:p>
        </p:txBody>
      </p:sp>
      <p:pic>
        <p:nvPicPr>
          <p:cNvPr id="10" name="Picture 9" descr="A picture containing van, car&#10;&#10;Description automatically generated">
            <a:extLst>
              <a:ext uri="{FF2B5EF4-FFF2-40B4-BE49-F238E27FC236}">
                <a16:creationId xmlns:a16="http://schemas.microsoft.com/office/drawing/2014/main" id="{97147626-E5ED-A246-81B0-373D6CAD5B2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237057" y="1808723"/>
            <a:ext cx="6747090" cy="3568798"/>
          </a:xfrm>
          <a:prstGeom prst="rect">
            <a:avLst/>
          </a:prstGeom>
        </p:spPr>
      </p:pic>
    </p:spTree>
    <p:extLst>
      <p:ext uri="{BB962C8B-B14F-4D97-AF65-F5344CB8AC3E}">
        <p14:creationId xmlns:p14="http://schemas.microsoft.com/office/powerpoint/2010/main" val="2570696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581E9-6327-C748-A886-7B4A35CEC234}"/>
              </a:ext>
            </a:extLst>
          </p:cNvPr>
          <p:cNvSpPr>
            <a:spLocks noGrp="1"/>
          </p:cNvSpPr>
          <p:nvPr>
            <p:ph type="title"/>
          </p:nvPr>
        </p:nvSpPr>
        <p:spPr/>
        <p:txBody>
          <a:bodyPr/>
          <a:lstStyle/>
          <a:p>
            <a:r>
              <a:rPr lang="en-US" dirty="0"/>
              <a:t>Life Cycle Analysis</a:t>
            </a:r>
          </a:p>
        </p:txBody>
      </p:sp>
      <p:sp>
        <p:nvSpPr>
          <p:cNvPr id="3" name="Content Placeholder 2">
            <a:extLst>
              <a:ext uri="{FF2B5EF4-FFF2-40B4-BE49-F238E27FC236}">
                <a16:creationId xmlns:a16="http://schemas.microsoft.com/office/drawing/2014/main" id="{D0F347B2-ECBE-8D49-B035-3051384FE8C2}"/>
              </a:ext>
            </a:extLst>
          </p:cNvPr>
          <p:cNvSpPr>
            <a:spLocks noGrp="1"/>
          </p:cNvSpPr>
          <p:nvPr>
            <p:ph idx="1"/>
          </p:nvPr>
        </p:nvSpPr>
        <p:spPr>
          <a:xfrm>
            <a:off x="187570" y="2522593"/>
            <a:ext cx="4224538" cy="2078160"/>
          </a:xfrm>
        </p:spPr>
        <p:txBody>
          <a:bodyPr/>
          <a:lstStyle/>
          <a:p>
            <a:r>
              <a:rPr lang="en-US" dirty="0"/>
              <a:t>A life cycle analysis looks at each stage of a product to determine a metric (i.e., GHG emissions)</a:t>
            </a:r>
          </a:p>
          <a:p>
            <a:r>
              <a:rPr lang="en-US" dirty="0"/>
              <a:t>Manufacturing, operation, decommissioning, etc. are assessed.</a:t>
            </a:r>
          </a:p>
          <a:p>
            <a:endParaRPr lang="en-US" dirty="0"/>
          </a:p>
        </p:txBody>
      </p:sp>
      <p:graphicFrame>
        <p:nvGraphicFramePr>
          <p:cNvPr id="9" name="Diagram 8">
            <a:extLst>
              <a:ext uri="{FF2B5EF4-FFF2-40B4-BE49-F238E27FC236}">
                <a16:creationId xmlns:a16="http://schemas.microsoft.com/office/drawing/2014/main" id="{3BBF25FD-AA4A-114D-8E92-C832DD2E02AC}"/>
              </a:ext>
            </a:extLst>
          </p:cNvPr>
          <p:cNvGraphicFramePr/>
          <p:nvPr>
            <p:extLst>
              <p:ext uri="{D42A27DB-BD31-4B8C-83A1-F6EECF244321}">
                <p14:modId xmlns:p14="http://schemas.microsoft.com/office/powerpoint/2010/main" val="1110363953"/>
              </p:ext>
            </p:extLst>
          </p:nvPr>
        </p:nvGraphicFramePr>
        <p:xfrm>
          <a:off x="4255253" y="1357312"/>
          <a:ext cx="7097898" cy="51355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Graphic 11" descr="Factory">
            <a:extLst>
              <a:ext uri="{FF2B5EF4-FFF2-40B4-BE49-F238E27FC236}">
                <a16:creationId xmlns:a16="http://schemas.microsoft.com/office/drawing/2014/main" id="{E0061D25-ED9D-0443-8872-A12217F8501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464918" y="1956385"/>
            <a:ext cx="590429" cy="590429"/>
          </a:xfrm>
          <a:prstGeom prst="rect">
            <a:avLst/>
          </a:prstGeom>
        </p:spPr>
      </p:pic>
      <p:pic>
        <p:nvPicPr>
          <p:cNvPr id="14" name="Graphic 13" descr="Recycle sign">
            <a:extLst>
              <a:ext uri="{FF2B5EF4-FFF2-40B4-BE49-F238E27FC236}">
                <a16:creationId xmlns:a16="http://schemas.microsoft.com/office/drawing/2014/main" id="{62D93C04-44BF-EB4D-AA07-2DC683E356C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25993" y="4374931"/>
            <a:ext cx="451644" cy="451644"/>
          </a:xfrm>
          <a:prstGeom prst="rect">
            <a:avLst/>
          </a:prstGeom>
        </p:spPr>
      </p:pic>
      <p:pic>
        <p:nvPicPr>
          <p:cNvPr id="16" name="Graphic 15" descr="Truck">
            <a:extLst>
              <a:ext uri="{FF2B5EF4-FFF2-40B4-BE49-F238E27FC236}">
                <a16:creationId xmlns:a16="http://schemas.microsoft.com/office/drawing/2014/main" id="{D0BBB4BA-AA88-D341-A425-B6F4AC4A40C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760132" y="4247441"/>
            <a:ext cx="579134" cy="579134"/>
          </a:xfrm>
          <a:prstGeom prst="rect">
            <a:avLst/>
          </a:prstGeom>
        </p:spPr>
      </p:pic>
      <p:pic>
        <p:nvPicPr>
          <p:cNvPr id="18" name="Graphic 17" descr="Electric car">
            <a:extLst>
              <a:ext uri="{FF2B5EF4-FFF2-40B4-BE49-F238E27FC236}">
                <a16:creationId xmlns:a16="http://schemas.microsoft.com/office/drawing/2014/main" id="{D2E66110-D35E-C940-B6ED-341A1EB4A837}"/>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457852" y="5154338"/>
            <a:ext cx="692699" cy="692699"/>
          </a:xfrm>
          <a:prstGeom prst="rect">
            <a:avLst/>
          </a:prstGeom>
        </p:spPr>
      </p:pic>
      <p:pic>
        <p:nvPicPr>
          <p:cNvPr id="20" name="Graphic 19" descr="Open hand with plant">
            <a:extLst>
              <a:ext uri="{FF2B5EF4-FFF2-40B4-BE49-F238E27FC236}">
                <a16:creationId xmlns:a16="http://schemas.microsoft.com/office/drawing/2014/main" id="{69C5F306-8598-2845-B01E-B99B1127694C}"/>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5356275" y="1992826"/>
            <a:ext cx="553988" cy="553988"/>
          </a:xfrm>
          <a:prstGeom prst="rect">
            <a:avLst/>
          </a:prstGeom>
        </p:spPr>
      </p:pic>
    </p:spTree>
    <p:extLst>
      <p:ext uri="{BB962C8B-B14F-4D97-AF65-F5344CB8AC3E}">
        <p14:creationId xmlns:p14="http://schemas.microsoft.com/office/powerpoint/2010/main" val="4158017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AEC22-5C9B-D545-AEF8-321C8BBE720E}"/>
              </a:ext>
            </a:extLst>
          </p:cNvPr>
          <p:cNvSpPr>
            <a:spLocks noGrp="1"/>
          </p:cNvSpPr>
          <p:nvPr>
            <p:ph type="title"/>
          </p:nvPr>
        </p:nvSpPr>
        <p:spPr>
          <a:xfrm>
            <a:off x="838199" y="365127"/>
            <a:ext cx="10695039" cy="1325563"/>
          </a:xfrm>
        </p:spPr>
        <p:txBody>
          <a:bodyPr/>
          <a:lstStyle/>
          <a:p>
            <a:r>
              <a:rPr lang="en-US" dirty="0"/>
              <a:t>University of British Columbia, Life Cycle Analysis, 2018</a:t>
            </a:r>
          </a:p>
        </p:txBody>
      </p:sp>
      <p:sp>
        <p:nvSpPr>
          <p:cNvPr id="3" name="Content Placeholder 2">
            <a:extLst>
              <a:ext uri="{FF2B5EF4-FFF2-40B4-BE49-F238E27FC236}">
                <a16:creationId xmlns:a16="http://schemas.microsoft.com/office/drawing/2014/main" id="{91C2CF5B-D9EC-814C-898F-E5D4B15526D9}"/>
              </a:ext>
            </a:extLst>
          </p:cNvPr>
          <p:cNvSpPr>
            <a:spLocks noGrp="1"/>
          </p:cNvSpPr>
          <p:nvPr>
            <p:ph idx="1"/>
          </p:nvPr>
        </p:nvSpPr>
        <p:spPr>
          <a:xfrm>
            <a:off x="6604000" y="1825625"/>
            <a:ext cx="4749800" cy="4351338"/>
          </a:xfrm>
        </p:spPr>
        <p:txBody>
          <a:bodyPr/>
          <a:lstStyle/>
          <a:p>
            <a:r>
              <a:rPr lang="en-US" dirty="0"/>
              <a:t>Compared the Ford Focus (ICE) and the Mitsubishi </a:t>
            </a:r>
            <a:r>
              <a:rPr lang="en-US" dirty="0" err="1"/>
              <a:t>i-MiEV</a:t>
            </a:r>
            <a:r>
              <a:rPr lang="en-US" dirty="0"/>
              <a:t> (EV)</a:t>
            </a:r>
          </a:p>
          <a:p>
            <a:r>
              <a:rPr lang="en-US" dirty="0"/>
              <a:t>Both had 150,000 km</a:t>
            </a:r>
          </a:p>
          <a:p>
            <a:r>
              <a:rPr lang="en-US" dirty="0"/>
              <a:t>Emissions due to raw material production, vehicle manufacture, transportation, operation and decommissioning were considered</a:t>
            </a:r>
          </a:p>
          <a:p>
            <a:r>
              <a:rPr lang="en-US" dirty="0"/>
              <a:t>Results: EV emissions are lower within the car’s life</a:t>
            </a:r>
          </a:p>
          <a:p>
            <a:pPr lvl="1"/>
            <a:r>
              <a:rPr lang="en-US" dirty="0"/>
              <a:t>Ford focus emissions: 392.4 g CO</a:t>
            </a:r>
            <a:r>
              <a:rPr lang="en-US" baseline="-25000" dirty="0"/>
              <a:t>2</a:t>
            </a:r>
            <a:r>
              <a:rPr lang="en-US" dirty="0"/>
              <a:t>eq/km</a:t>
            </a:r>
          </a:p>
          <a:p>
            <a:pPr lvl="1"/>
            <a:r>
              <a:rPr lang="en-US" dirty="0"/>
              <a:t>Mitsubishi </a:t>
            </a:r>
            <a:r>
              <a:rPr lang="en-US" dirty="0" err="1"/>
              <a:t>i-MiEV</a:t>
            </a:r>
            <a:r>
              <a:rPr lang="en-US" dirty="0"/>
              <a:t>: 203.0 g CO</a:t>
            </a:r>
            <a:r>
              <a:rPr lang="en-US" baseline="-25000" dirty="0"/>
              <a:t>2</a:t>
            </a:r>
            <a:r>
              <a:rPr lang="en-US" dirty="0"/>
              <a:t>eq/km</a:t>
            </a:r>
          </a:p>
        </p:txBody>
      </p:sp>
      <p:pic>
        <p:nvPicPr>
          <p:cNvPr id="6" name="Picture 5">
            <a:extLst>
              <a:ext uri="{FF2B5EF4-FFF2-40B4-BE49-F238E27FC236}">
                <a16:creationId xmlns:a16="http://schemas.microsoft.com/office/drawing/2014/main" id="{64902629-949A-AA4A-9C75-4F277435E1F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897806" y="6069731"/>
            <a:ext cx="1081094" cy="702711"/>
          </a:xfrm>
          <a:prstGeom prst="rect">
            <a:avLst/>
          </a:prstGeom>
        </p:spPr>
      </p:pic>
      <p:pic>
        <p:nvPicPr>
          <p:cNvPr id="7" name="Picture 6">
            <a:extLst>
              <a:ext uri="{FF2B5EF4-FFF2-40B4-BE49-F238E27FC236}">
                <a16:creationId xmlns:a16="http://schemas.microsoft.com/office/drawing/2014/main" id="{11885621-5ECF-DE4D-9506-941EAB81FB6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682933" y="5982153"/>
            <a:ext cx="1170492" cy="877869"/>
          </a:xfrm>
          <a:prstGeom prst="rect">
            <a:avLst/>
          </a:prstGeom>
        </p:spPr>
      </p:pic>
      <p:pic>
        <p:nvPicPr>
          <p:cNvPr id="9" name="Picture 8" descr="A screenshot of a cell phone&#10;&#10;Description automatically generated">
            <a:extLst>
              <a:ext uri="{FF2B5EF4-FFF2-40B4-BE49-F238E27FC236}">
                <a16:creationId xmlns:a16="http://schemas.microsoft.com/office/drawing/2014/main" id="{67C9087C-EAE9-2644-A8AE-220AE9B4DE6F}"/>
              </a:ext>
            </a:extLst>
          </p:cNvPr>
          <p:cNvPicPr>
            <a:picLocks noChangeAspect="1"/>
          </p:cNvPicPr>
          <p:nvPr/>
        </p:nvPicPr>
        <p:blipFill>
          <a:blip r:embed="rId5"/>
          <a:stretch>
            <a:fillRect/>
          </a:stretch>
        </p:blipFill>
        <p:spPr>
          <a:xfrm>
            <a:off x="72733" y="1690690"/>
            <a:ext cx="6531267" cy="4121455"/>
          </a:xfrm>
          <a:prstGeom prst="rect">
            <a:avLst/>
          </a:prstGeom>
        </p:spPr>
      </p:pic>
    </p:spTree>
    <p:extLst>
      <p:ext uri="{BB962C8B-B14F-4D97-AF65-F5344CB8AC3E}">
        <p14:creationId xmlns:p14="http://schemas.microsoft.com/office/powerpoint/2010/main" val="3249923551"/>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45545F"/>
      </a:dk2>
      <a:lt2>
        <a:srgbClr val="E7E6E6"/>
      </a:lt2>
      <a:accent1>
        <a:srgbClr val="1282A8"/>
      </a:accent1>
      <a:accent2>
        <a:srgbClr val="78A337"/>
      </a:accent2>
      <a:accent3>
        <a:srgbClr val="B0B6BA"/>
      </a:accent3>
      <a:accent4>
        <a:srgbClr val="4DACD6"/>
      </a:accent4>
      <a:accent5>
        <a:srgbClr val="E88F3C"/>
      </a:accent5>
      <a:accent6>
        <a:srgbClr val="D9338A"/>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B24807B-B90E-CF49-A757-E102EADC6880}" vid="{D0779E33-2CEA-074B-B502-496F00EEA2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1117</TotalTime>
  <Words>2748</Words>
  <Application>Microsoft Macintosh PowerPoint</Application>
  <PresentationFormat>Widescreen</PresentationFormat>
  <Paragraphs>228</Paragraphs>
  <Slides>17</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Helvetica Neue</vt:lpstr>
      <vt:lpstr>Office Theme</vt:lpstr>
      <vt:lpstr>Electric Vehicle Greenhouse Gas (GHG) Emissions</vt:lpstr>
      <vt:lpstr>What are Electric Vehicles (EV)?</vt:lpstr>
      <vt:lpstr>Types of electric vehicles</vt:lpstr>
      <vt:lpstr>Canadian Emissions by Sector</vt:lpstr>
      <vt:lpstr>What does “Green” mean to you?</vt:lpstr>
      <vt:lpstr>Are EV’s green?</vt:lpstr>
      <vt:lpstr>Video on Car Emissions</vt:lpstr>
      <vt:lpstr>Life Cycle Analysis</vt:lpstr>
      <vt:lpstr>University of British Columbia, Life Cycle Analysis, 2018</vt:lpstr>
      <vt:lpstr>UBC Life Cycle Analysis - Results</vt:lpstr>
      <vt:lpstr>Transport &amp; Environment Life Cycle Analysis</vt:lpstr>
      <vt:lpstr>Electricity Source Impacts on Emissions - USA</vt:lpstr>
      <vt:lpstr>Electricity Source Impacts on Emissions - Alberta</vt:lpstr>
      <vt:lpstr>Electricity Source Impacts on Emissions – Ontario, BC</vt:lpstr>
      <vt:lpstr>Sources of Electricity in Alberta - 2023</vt:lpstr>
      <vt:lpstr>‘Green’ Electricity Suppliers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Electric Vehicle GHG Emissions</dc:title>
  <dc:creator>Jackie Gallagher</dc:creator>
  <cp:lastModifiedBy>Yen Luong</cp:lastModifiedBy>
  <cp:revision>114</cp:revision>
  <dcterms:created xsi:type="dcterms:W3CDTF">2019-08-20T18:38:35Z</dcterms:created>
  <dcterms:modified xsi:type="dcterms:W3CDTF">2024-07-08T21:33:34Z</dcterms:modified>
</cp:coreProperties>
</file>