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3" r:id="rId1"/>
  </p:sldMasterIdLst>
  <p:notesMasterIdLst>
    <p:notesMasterId r:id="rId28"/>
  </p:notesMasterIdLst>
  <p:handoutMasterIdLst>
    <p:handoutMasterId r:id="rId29"/>
  </p:handoutMasterIdLst>
  <p:sldIdLst>
    <p:sldId id="262" r:id="rId2"/>
    <p:sldId id="452" r:id="rId3"/>
    <p:sldId id="447" r:id="rId4"/>
    <p:sldId id="453" r:id="rId5"/>
    <p:sldId id="436" r:id="rId6"/>
    <p:sldId id="428" r:id="rId7"/>
    <p:sldId id="394" r:id="rId8"/>
    <p:sldId id="414" r:id="rId9"/>
    <p:sldId id="406" r:id="rId10"/>
    <p:sldId id="426" r:id="rId11"/>
    <p:sldId id="423" r:id="rId12"/>
    <p:sldId id="416" r:id="rId13"/>
    <p:sldId id="438" r:id="rId14"/>
    <p:sldId id="451" r:id="rId15"/>
    <p:sldId id="418" r:id="rId16"/>
    <p:sldId id="266" r:id="rId17"/>
    <p:sldId id="424" r:id="rId18"/>
    <p:sldId id="419" r:id="rId19"/>
    <p:sldId id="420" r:id="rId20"/>
    <p:sldId id="413" r:id="rId21"/>
    <p:sldId id="268" r:id="rId22"/>
    <p:sldId id="427" r:id="rId23"/>
    <p:sldId id="269" r:id="rId24"/>
    <p:sldId id="430" r:id="rId25"/>
    <p:sldId id="429" r:id="rId26"/>
    <p:sldId id="43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Tatel" initials="J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72BE21"/>
    <a:srgbClr val="001F2E"/>
    <a:srgbClr val="0E334D"/>
    <a:srgbClr val="00549B"/>
    <a:srgbClr val="F1F3F9"/>
    <a:srgbClr val="FAF7FD"/>
    <a:srgbClr val="5F83A7"/>
    <a:srgbClr val="403F40"/>
    <a:srgbClr val="404040"/>
    <a:srgbClr val="52A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9" autoAdjust="0"/>
    <p:restoredTop sz="74860" autoAdjust="0"/>
  </p:normalViewPr>
  <p:slideViewPr>
    <p:cSldViewPr snapToGrid="0" snapToObjects="1">
      <p:cViewPr varScale="1">
        <p:scale>
          <a:sx n="76" d="100"/>
          <a:sy n="76" d="100"/>
        </p:scale>
        <p:origin x="224" y="520"/>
      </p:cViewPr>
      <p:guideLst>
        <p:guide orient="horz" pos="2160"/>
        <p:guide pos="3840"/>
      </p:guideLst>
    </p:cSldViewPr>
  </p:slideViewPr>
  <p:outlineViewPr>
    <p:cViewPr>
      <p:scale>
        <a:sx n="33" d="100"/>
        <a:sy n="33" d="100"/>
      </p:scale>
      <p:origin x="0" y="-6336"/>
    </p:cViewPr>
  </p:outlineViewPr>
  <p:notesTextViewPr>
    <p:cViewPr>
      <p:scale>
        <a:sx n="140" d="100"/>
        <a:sy n="140" d="100"/>
      </p:scale>
      <p:origin x="0" y="0"/>
    </p:cViewPr>
  </p:notesTextViewPr>
  <p:sorterViewPr>
    <p:cViewPr>
      <p:scale>
        <a:sx n="109" d="100"/>
        <a:sy n="109" d="100"/>
      </p:scale>
      <p:origin x="0" y="1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93FBF9-3051-452E-9591-7BC7C6901274}"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48AAC034-FC10-4DB8-AEC2-3F8346675B3F}">
      <dgm:prSet custT="1"/>
      <dgm:spPr/>
      <dgm:t>
        <a:bodyPr/>
        <a:lstStyle/>
        <a:p>
          <a:r>
            <a:rPr lang="en-CA" sz="2800" dirty="0"/>
            <a:t>Energy storage will affect the entire electricity value chain</a:t>
          </a:r>
          <a:endParaRPr lang="en-US" sz="2800" dirty="0"/>
        </a:p>
      </dgm:t>
    </dgm:pt>
    <dgm:pt modelId="{D170E021-33D3-451F-9E3B-E0CD8910F57B}" type="parTrans" cxnId="{DF952ED0-6161-4713-BCC3-80BEBD07F858}">
      <dgm:prSet/>
      <dgm:spPr/>
      <dgm:t>
        <a:bodyPr/>
        <a:lstStyle/>
        <a:p>
          <a:endParaRPr lang="en-US" sz="2400"/>
        </a:p>
      </dgm:t>
    </dgm:pt>
    <dgm:pt modelId="{E539E9B5-DB7E-4B21-A9BA-701DF4768D5C}" type="sibTrans" cxnId="{DF952ED0-6161-4713-BCC3-80BEBD07F858}">
      <dgm:prSet phldrT="01" phldr="0" custT="1"/>
      <dgm:spPr/>
      <dgm:t>
        <a:bodyPr/>
        <a:lstStyle/>
        <a:p>
          <a:r>
            <a:rPr lang="en-US" sz="8000"/>
            <a:t>01</a:t>
          </a:r>
        </a:p>
      </dgm:t>
    </dgm:pt>
    <dgm:pt modelId="{DB6FBD50-FC2E-43E1-9268-D26EFD48591A}">
      <dgm:prSet custT="1"/>
      <dgm:spPr/>
      <dgm:t>
        <a:bodyPr/>
        <a:lstStyle/>
        <a:p>
          <a:r>
            <a:rPr lang="en-CA" sz="2800" dirty="0"/>
            <a:t>Reducing Cost for Peak Energy at the Customer Level</a:t>
          </a:r>
          <a:endParaRPr lang="en-US" sz="2800" dirty="0"/>
        </a:p>
      </dgm:t>
    </dgm:pt>
    <dgm:pt modelId="{15F7E803-B353-4376-A0B7-6853363D14AB}" type="parTrans" cxnId="{8929FFE0-31D4-435E-B713-4AAE78A6ED5D}">
      <dgm:prSet/>
      <dgm:spPr/>
      <dgm:t>
        <a:bodyPr/>
        <a:lstStyle/>
        <a:p>
          <a:endParaRPr lang="en-US" sz="2400"/>
        </a:p>
      </dgm:t>
    </dgm:pt>
    <dgm:pt modelId="{043353C6-4F65-440E-9564-20F2AFBF13A7}" type="sibTrans" cxnId="{8929FFE0-31D4-435E-B713-4AAE78A6ED5D}">
      <dgm:prSet phldrT="02" phldr="0" custT="1"/>
      <dgm:spPr/>
      <dgm:t>
        <a:bodyPr/>
        <a:lstStyle/>
        <a:p>
          <a:r>
            <a:rPr lang="en-US" sz="8000"/>
            <a:t>02</a:t>
          </a:r>
        </a:p>
      </dgm:t>
    </dgm:pt>
    <dgm:pt modelId="{3A83A77B-40F1-8D47-BE06-4731D15ECF08}">
      <dgm:prSet custT="1"/>
      <dgm:spPr/>
      <dgm:t>
        <a:bodyPr/>
        <a:lstStyle/>
        <a:p>
          <a:r>
            <a:rPr lang="en-CA" sz="2800" dirty="0"/>
            <a:t>Peaking Plant</a:t>
          </a:r>
          <a:endParaRPr lang="en-US" sz="2800" dirty="0"/>
        </a:p>
      </dgm:t>
    </dgm:pt>
    <dgm:pt modelId="{E152DB5E-76B0-124F-BA0C-09F452B73066}" type="parTrans" cxnId="{D5FE15E9-789B-8E4B-8B06-33F6F8FC819C}">
      <dgm:prSet/>
      <dgm:spPr/>
      <dgm:t>
        <a:bodyPr/>
        <a:lstStyle/>
        <a:p>
          <a:endParaRPr lang="en-US"/>
        </a:p>
      </dgm:t>
    </dgm:pt>
    <dgm:pt modelId="{F3238889-B86A-0A4E-8E45-0A35DE6B5D8A}" type="sibTrans" cxnId="{D5FE15E9-789B-8E4B-8B06-33F6F8FC819C}">
      <dgm:prSet phldrT="02" phldr="0"/>
      <dgm:spPr/>
      <dgm:t>
        <a:bodyPr/>
        <a:lstStyle/>
        <a:p>
          <a:endParaRPr lang="en-US"/>
        </a:p>
      </dgm:t>
    </dgm:pt>
    <dgm:pt modelId="{F8DF0F92-06E1-F049-A3E4-9A99FD219008}">
      <dgm:prSet custT="1"/>
      <dgm:spPr/>
      <dgm:t>
        <a:bodyPr/>
        <a:lstStyle/>
        <a:p>
          <a:r>
            <a:rPr lang="en-CA" sz="2800" dirty="0"/>
            <a:t>Renewable Energy</a:t>
          </a:r>
          <a:endParaRPr lang="en-US" sz="2800" dirty="0"/>
        </a:p>
      </dgm:t>
    </dgm:pt>
    <dgm:pt modelId="{B3B1368E-EF3C-0A4A-B85C-988A6DB7905F}" type="parTrans" cxnId="{2D7960C6-44B8-ED4F-9E56-5DBC7D781AFF}">
      <dgm:prSet/>
      <dgm:spPr/>
      <dgm:t>
        <a:bodyPr/>
        <a:lstStyle/>
        <a:p>
          <a:endParaRPr lang="en-US"/>
        </a:p>
      </dgm:t>
    </dgm:pt>
    <dgm:pt modelId="{7D280706-F21B-454A-97F4-409438180B0E}" type="sibTrans" cxnId="{2D7960C6-44B8-ED4F-9E56-5DBC7D781AFF}">
      <dgm:prSet/>
      <dgm:spPr/>
      <dgm:t>
        <a:bodyPr/>
        <a:lstStyle/>
        <a:p>
          <a:endParaRPr lang="en-US"/>
        </a:p>
      </dgm:t>
    </dgm:pt>
    <dgm:pt modelId="{6E88612F-5228-4444-986A-A0BA34A8F242}">
      <dgm:prSet custT="1"/>
      <dgm:spPr/>
      <dgm:t>
        <a:bodyPr/>
        <a:lstStyle/>
        <a:p>
          <a:r>
            <a:rPr lang="en-CA" sz="2800" dirty="0"/>
            <a:t>Transmission lines</a:t>
          </a:r>
          <a:endParaRPr lang="en-US" sz="2800" dirty="0"/>
        </a:p>
      </dgm:t>
    </dgm:pt>
    <dgm:pt modelId="{B860277A-C98A-9A47-A4D7-EFC2244A7C6C}" type="parTrans" cxnId="{F58C95AB-5842-A84B-860B-B40876FE653B}">
      <dgm:prSet/>
      <dgm:spPr/>
      <dgm:t>
        <a:bodyPr/>
        <a:lstStyle/>
        <a:p>
          <a:endParaRPr lang="en-US"/>
        </a:p>
      </dgm:t>
    </dgm:pt>
    <dgm:pt modelId="{5C5F34F0-E242-8945-83F5-DFDB2E7AC338}" type="sibTrans" cxnId="{F58C95AB-5842-A84B-860B-B40876FE653B}">
      <dgm:prSet/>
      <dgm:spPr/>
      <dgm:t>
        <a:bodyPr/>
        <a:lstStyle/>
        <a:p>
          <a:endParaRPr lang="en-US"/>
        </a:p>
      </dgm:t>
    </dgm:pt>
    <dgm:pt modelId="{9419B376-8E7A-2742-929D-163A9C15C520}" type="pres">
      <dgm:prSet presAssocID="{7A93FBF9-3051-452E-9591-7BC7C6901274}" presName="Name0" presStyleCnt="0">
        <dgm:presLayoutVars>
          <dgm:animLvl val="lvl"/>
          <dgm:resizeHandles val="exact"/>
        </dgm:presLayoutVars>
      </dgm:prSet>
      <dgm:spPr/>
    </dgm:pt>
    <dgm:pt modelId="{9E53C008-B1EE-F046-B5E0-042FC83DFC43}" type="pres">
      <dgm:prSet presAssocID="{48AAC034-FC10-4DB8-AEC2-3F8346675B3F}" presName="compositeNode" presStyleCnt="0">
        <dgm:presLayoutVars>
          <dgm:bulletEnabled val="1"/>
        </dgm:presLayoutVars>
      </dgm:prSet>
      <dgm:spPr/>
    </dgm:pt>
    <dgm:pt modelId="{9FE3A3FA-6DBB-6E4A-80B2-4C77AA5CE587}" type="pres">
      <dgm:prSet presAssocID="{48AAC034-FC10-4DB8-AEC2-3F8346675B3F}" presName="bgRect" presStyleLbl="alignNode1" presStyleIdx="0" presStyleCnt="2" custScaleY="99909"/>
      <dgm:spPr/>
    </dgm:pt>
    <dgm:pt modelId="{C225932B-126F-5347-9451-D38A3B8E63EA}" type="pres">
      <dgm:prSet presAssocID="{E539E9B5-DB7E-4B21-A9BA-701DF4768D5C}" presName="sibTransNodeRect" presStyleLbl="alignNode1" presStyleIdx="0" presStyleCnt="2">
        <dgm:presLayoutVars>
          <dgm:chMax val="0"/>
          <dgm:bulletEnabled val="1"/>
        </dgm:presLayoutVars>
      </dgm:prSet>
      <dgm:spPr/>
    </dgm:pt>
    <dgm:pt modelId="{ECA4DC34-9CA0-D843-8ABC-A33E7BDE2FA0}" type="pres">
      <dgm:prSet presAssocID="{48AAC034-FC10-4DB8-AEC2-3F8346675B3F}" presName="nodeRect" presStyleLbl="alignNode1" presStyleIdx="0" presStyleCnt="2">
        <dgm:presLayoutVars>
          <dgm:bulletEnabled val="1"/>
        </dgm:presLayoutVars>
      </dgm:prSet>
      <dgm:spPr/>
    </dgm:pt>
    <dgm:pt modelId="{35BB60B6-770A-D740-9D9A-8C7FB3BE104B}" type="pres">
      <dgm:prSet presAssocID="{E539E9B5-DB7E-4B21-A9BA-701DF4768D5C}" presName="sibTrans" presStyleCnt="0"/>
      <dgm:spPr/>
    </dgm:pt>
    <dgm:pt modelId="{810C9DD9-B306-9142-9E6A-F1D05B639781}" type="pres">
      <dgm:prSet presAssocID="{DB6FBD50-FC2E-43E1-9268-D26EFD48591A}" presName="compositeNode" presStyleCnt="0">
        <dgm:presLayoutVars>
          <dgm:bulletEnabled val="1"/>
        </dgm:presLayoutVars>
      </dgm:prSet>
      <dgm:spPr/>
    </dgm:pt>
    <dgm:pt modelId="{0B77D465-E720-FF4E-9E29-DE58A5E9B9FE}" type="pres">
      <dgm:prSet presAssocID="{DB6FBD50-FC2E-43E1-9268-D26EFD48591A}" presName="bgRect" presStyleLbl="alignNode1" presStyleIdx="1" presStyleCnt="2" custScaleY="100000"/>
      <dgm:spPr/>
    </dgm:pt>
    <dgm:pt modelId="{3275CED3-0671-C945-BC96-4AE8BC1671EF}" type="pres">
      <dgm:prSet presAssocID="{043353C6-4F65-440E-9564-20F2AFBF13A7}" presName="sibTransNodeRect" presStyleLbl="alignNode1" presStyleIdx="1" presStyleCnt="2">
        <dgm:presLayoutVars>
          <dgm:chMax val="0"/>
          <dgm:bulletEnabled val="1"/>
        </dgm:presLayoutVars>
      </dgm:prSet>
      <dgm:spPr/>
    </dgm:pt>
    <dgm:pt modelId="{54A6B7B6-1A6F-5946-9EBF-7E4802BA51EF}" type="pres">
      <dgm:prSet presAssocID="{DB6FBD50-FC2E-43E1-9268-D26EFD48591A}" presName="nodeRect" presStyleLbl="alignNode1" presStyleIdx="1" presStyleCnt="2">
        <dgm:presLayoutVars>
          <dgm:bulletEnabled val="1"/>
        </dgm:presLayoutVars>
      </dgm:prSet>
      <dgm:spPr/>
    </dgm:pt>
  </dgm:ptLst>
  <dgm:cxnLst>
    <dgm:cxn modelId="{5E293518-8A2B-2447-8C6B-07A8AC544BDA}" type="presOf" srcId="{043353C6-4F65-440E-9564-20F2AFBF13A7}" destId="{3275CED3-0671-C945-BC96-4AE8BC1671EF}" srcOrd="0" destOrd="0" presId="urn:microsoft.com/office/officeart/2016/7/layout/LinearBlockProcessNumbered"/>
    <dgm:cxn modelId="{B0737E2F-A7BF-A04D-B1AE-F838CEFD9668}" type="presOf" srcId="{7A93FBF9-3051-452E-9591-7BC7C6901274}" destId="{9419B376-8E7A-2742-929D-163A9C15C520}" srcOrd="0" destOrd="0" presId="urn:microsoft.com/office/officeart/2016/7/layout/LinearBlockProcessNumbered"/>
    <dgm:cxn modelId="{9D34E247-EBA1-2B40-93A2-EC468F0D3D28}" type="presOf" srcId="{6E88612F-5228-4444-986A-A0BA34A8F242}" destId="{ECA4DC34-9CA0-D843-8ABC-A33E7BDE2FA0}" srcOrd="0" destOrd="2" presId="urn:microsoft.com/office/officeart/2016/7/layout/LinearBlockProcessNumbered"/>
    <dgm:cxn modelId="{317B7B6F-494C-0646-9DA7-E09FEF216F1F}" type="presOf" srcId="{48AAC034-FC10-4DB8-AEC2-3F8346675B3F}" destId="{ECA4DC34-9CA0-D843-8ABC-A33E7BDE2FA0}" srcOrd="1" destOrd="0" presId="urn:microsoft.com/office/officeart/2016/7/layout/LinearBlockProcessNumbered"/>
    <dgm:cxn modelId="{702D5790-154B-1F41-8F62-C52C97DB4CAA}" type="presOf" srcId="{48AAC034-FC10-4DB8-AEC2-3F8346675B3F}" destId="{9FE3A3FA-6DBB-6E4A-80B2-4C77AA5CE587}" srcOrd="0" destOrd="0" presId="urn:microsoft.com/office/officeart/2016/7/layout/LinearBlockProcessNumbered"/>
    <dgm:cxn modelId="{757CCB97-B616-1544-96D7-36F15F8C3573}" type="presOf" srcId="{DB6FBD50-FC2E-43E1-9268-D26EFD48591A}" destId="{0B77D465-E720-FF4E-9E29-DE58A5E9B9FE}" srcOrd="0" destOrd="0" presId="urn:microsoft.com/office/officeart/2016/7/layout/LinearBlockProcessNumbered"/>
    <dgm:cxn modelId="{F58C95AB-5842-A84B-860B-B40876FE653B}" srcId="{48AAC034-FC10-4DB8-AEC2-3F8346675B3F}" destId="{6E88612F-5228-4444-986A-A0BA34A8F242}" srcOrd="1" destOrd="0" parTransId="{B860277A-C98A-9A47-A4D7-EFC2244A7C6C}" sibTransId="{5C5F34F0-E242-8945-83F5-DFDB2E7AC338}"/>
    <dgm:cxn modelId="{43004FC6-32F9-AA46-A023-47F95989D9C0}" type="presOf" srcId="{E539E9B5-DB7E-4B21-A9BA-701DF4768D5C}" destId="{C225932B-126F-5347-9451-D38A3B8E63EA}" srcOrd="0" destOrd="0" presId="urn:microsoft.com/office/officeart/2016/7/layout/LinearBlockProcessNumbered"/>
    <dgm:cxn modelId="{2D7960C6-44B8-ED4F-9E56-5DBC7D781AFF}" srcId="{48AAC034-FC10-4DB8-AEC2-3F8346675B3F}" destId="{F8DF0F92-06E1-F049-A3E4-9A99FD219008}" srcOrd="2" destOrd="0" parTransId="{B3B1368E-EF3C-0A4A-B85C-988A6DB7905F}" sibTransId="{7D280706-F21B-454A-97F4-409438180B0E}"/>
    <dgm:cxn modelId="{2AD821CD-7BE5-8C48-8ACA-C7DD378912E5}" type="presOf" srcId="{F8DF0F92-06E1-F049-A3E4-9A99FD219008}" destId="{ECA4DC34-9CA0-D843-8ABC-A33E7BDE2FA0}" srcOrd="0" destOrd="3" presId="urn:microsoft.com/office/officeart/2016/7/layout/LinearBlockProcessNumbered"/>
    <dgm:cxn modelId="{DF952ED0-6161-4713-BCC3-80BEBD07F858}" srcId="{7A93FBF9-3051-452E-9591-7BC7C6901274}" destId="{48AAC034-FC10-4DB8-AEC2-3F8346675B3F}" srcOrd="0" destOrd="0" parTransId="{D170E021-33D3-451F-9E3B-E0CD8910F57B}" sibTransId="{E539E9B5-DB7E-4B21-A9BA-701DF4768D5C}"/>
    <dgm:cxn modelId="{8929FFE0-31D4-435E-B713-4AAE78A6ED5D}" srcId="{7A93FBF9-3051-452E-9591-7BC7C6901274}" destId="{DB6FBD50-FC2E-43E1-9268-D26EFD48591A}" srcOrd="1" destOrd="0" parTransId="{15F7E803-B353-4376-A0B7-6853363D14AB}" sibTransId="{043353C6-4F65-440E-9564-20F2AFBF13A7}"/>
    <dgm:cxn modelId="{54D598E3-180C-7B49-97F7-26D27BDFB2BC}" type="presOf" srcId="{DB6FBD50-FC2E-43E1-9268-D26EFD48591A}" destId="{54A6B7B6-1A6F-5946-9EBF-7E4802BA51EF}" srcOrd="1" destOrd="0" presId="urn:microsoft.com/office/officeart/2016/7/layout/LinearBlockProcessNumbered"/>
    <dgm:cxn modelId="{D5FE15E9-789B-8E4B-8B06-33F6F8FC819C}" srcId="{48AAC034-FC10-4DB8-AEC2-3F8346675B3F}" destId="{3A83A77B-40F1-8D47-BE06-4731D15ECF08}" srcOrd="0" destOrd="0" parTransId="{E152DB5E-76B0-124F-BA0C-09F452B73066}" sibTransId="{F3238889-B86A-0A4E-8E45-0A35DE6B5D8A}"/>
    <dgm:cxn modelId="{F060E7EE-2CCC-0644-882C-045A8D38FA9E}" type="presOf" srcId="{3A83A77B-40F1-8D47-BE06-4731D15ECF08}" destId="{ECA4DC34-9CA0-D843-8ABC-A33E7BDE2FA0}" srcOrd="0" destOrd="1" presId="urn:microsoft.com/office/officeart/2016/7/layout/LinearBlockProcessNumbered"/>
    <dgm:cxn modelId="{BED3B8BE-550D-B841-BC43-541013887049}" type="presParOf" srcId="{9419B376-8E7A-2742-929D-163A9C15C520}" destId="{9E53C008-B1EE-F046-B5E0-042FC83DFC43}" srcOrd="0" destOrd="0" presId="urn:microsoft.com/office/officeart/2016/7/layout/LinearBlockProcessNumbered"/>
    <dgm:cxn modelId="{D3DE9B5E-201B-644A-99C4-8EF4712500E2}" type="presParOf" srcId="{9E53C008-B1EE-F046-B5E0-042FC83DFC43}" destId="{9FE3A3FA-6DBB-6E4A-80B2-4C77AA5CE587}" srcOrd="0" destOrd="0" presId="urn:microsoft.com/office/officeart/2016/7/layout/LinearBlockProcessNumbered"/>
    <dgm:cxn modelId="{6D26F84E-9FDF-C543-B64C-A388DFCA5EEC}" type="presParOf" srcId="{9E53C008-B1EE-F046-B5E0-042FC83DFC43}" destId="{C225932B-126F-5347-9451-D38A3B8E63EA}" srcOrd="1" destOrd="0" presId="urn:microsoft.com/office/officeart/2016/7/layout/LinearBlockProcessNumbered"/>
    <dgm:cxn modelId="{4F0EA4D0-41F0-7543-9341-340A29F154D6}" type="presParOf" srcId="{9E53C008-B1EE-F046-B5E0-042FC83DFC43}" destId="{ECA4DC34-9CA0-D843-8ABC-A33E7BDE2FA0}" srcOrd="2" destOrd="0" presId="urn:microsoft.com/office/officeart/2016/7/layout/LinearBlockProcessNumbered"/>
    <dgm:cxn modelId="{BF58C62B-AD48-7548-9A4D-5980E15359F7}" type="presParOf" srcId="{9419B376-8E7A-2742-929D-163A9C15C520}" destId="{35BB60B6-770A-D740-9D9A-8C7FB3BE104B}" srcOrd="1" destOrd="0" presId="urn:microsoft.com/office/officeart/2016/7/layout/LinearBlockProcessNumbered"/>
    <dgm:cxn modelId="{78697E8D-1A91-0B47-9122-3C244A3259F6}" type="presParOf" srcId="{9419B376-8E7A-2742-929D-163A9C15C520}" destId="{810C9DD9-B306-9142-9E6A-F1D05B639781}" srcOrd="2" destOrd="0" presId="urn:microsoft.com/office/officeart/2016/7/layout/LinearBlockProcessNumbered"/>
    <dgm:cxn modelId="{0E04EBE5-7FDD-844E-8281-B402184A5BD0}" type="presParOf" srcId="{810C9DD9-B306-9142-9E6A-F1D05B639781}" destId="{0B77D465-E720-FF4E-9E29-DE58A5E9B9FE}" srcOrd="0" destOrd="0" presId="urn:microsoft.com/office/officeart/2016/7/layout/LinearBlockProcessNumbered"/>
    <dgm:cxn modelId="{626E6CB9-95BF-DE41-8073-E359C3FFAB68}" type="presParOf" srcId="{810C9DD9-B306-9142-9E6A-F1D05B639781}" destId="{3275CED3-0671-C945-BC96-4AE8BC1671EF}" srcOrd="1" destOrd="0" presId="urn:microsoft.com/office/officeart/2016/7/layout/LinearBlockProcessNumbered"/>
    <dgm:cxn modelId="{3F167AB9-E31F-8448-840E-0F6CBC93735A}" type="presParOf" srcId="{810C9DD9-B306-9142-9E6A-F1D05B639781}" destId="{54A6B7B6-1A6F-5946-9EBF-7E4802BA51EF}"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3A3FA-6DBB-6E4A-80B2-4C77AA5CE587}">
      <dsp:nvSpPr>
        <dsp:cNvPr id="0" name=""/>
        <dsp:cNvSpPr/>
      </dsp:nvSpPr>
      <dsp:spPr>
        <a:xfrm>
          <a:off x="3286" y="2002"/>
          <a:ext cx="5052417" cy="439640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067" tIns="0" rIns="499067" bIns="330200" numCol="1" spcCol="1270" anchor="t" anchorCtr="0">
          <a:noAutofit/>
        </a:bodyPr>
        <a:lstStyle/>
        <a:p>
          <a:pPr marL="0" lvl="0" indent="0" algn="l" defTabSz="1244600">
            <a:lnSpc>
              <a:spcPct val="90000"/>
            </a:lnSpc>
            <a:spcBef>
              <a:spcPct val="0"/>
            </a:spcBef>
            <a:spcAft>
              <a:spcPct val="35000"/>
            </a:spcAft>
            <a:buNone/>
          </a:pPr>
          <a:r>
            <a:rPr lang="en-CA" sz="2800" kern="1200" dirty="0"/>
            <a:t>Energy storage will affect the entire electricity value chain</a:t>
          </a:r>
          <a:endParaRPr lang="en-US" sz="2800" kern="1200" dirty="0"/>
        </a:p>
        <a:p>
          <a:pPr marL="285750" lvl="1" indent="-285750" algn="l" defTabSz="1244600">
            <a:lnSpc>
              <a:spcPct val="90000"/>
            </a:lnSpc>
            <a:spcBef>
              <a:spcPct val="0"/>
            </a:spcBef>
            <a:spcAft>
              <a:spcPct val="15000"/>
            </a:spcAft>
            <a:buChar char="•"/>
          </a:pPr>
          <a:r>
            <a:rPr lang="en-CA" sz="2800" kern="1200" dirty="0"/>
            <a:t>Peaking Plant</a:t>
          </a:r>
          <a:endParaRPr lang="en-US" sz="2800" kern="1200" dirty="0"/>
        </a:p>
        <a:p>
          <a:pPr marL="285750" lvl="1" indent="-285750" algn="l" defTabSz="1244600">
            <a:lnSpc>
              <a:spcPct val="90000"/>
            </a:lnSpc>
            <a:spcBef>
              <a:spcPct val="0"/>
            </a:spcBef>
            <a:spcAft>
              <a:spcPct val="15000"/>
            </a:spcAft>
            <a:buChar char="•"/>
          </a:pPr>
          <a:r>
            <a:rPr lang="en-CA" sz="2800" kern="1200" dirty="0"/>
            <a:t>Transmission lines</a:t>
          </a:r>
          <a:endParaRPr lang="en-US" sz="2800" kern="1200" dirty="0"/>
        </a:p>
        <a:p>
          <a:pPr marL="285750" lvl="1" indent="-285750" algn="l" defTabSz="1244600">
            <a:lnSpc>
              <a:spcPct val="90000"/>
            </a:lnSpc>
            <a:spcBef>
              <a:spcPct val="0"/>
            </a:spcBef>
            <a:spcAft>
              <a:spcPct val="15000"/>
            </a:spcAft>
            <a:buChar char="•"/>
          </a:pPr>
          <a:r>
            <a:rPr lang="en-CA" sz="2800" kern="1200" dirty="0"/>
            <a:t>Renewable Energy</a:t>
          </a:r>
          <a:endParaRPr lang="en-US" sz="2800" kern="1200" dirty="0"/>
        </a:p>
      </dsp:txBody>
      <dsp:txXfrm>
        <a:off x="3286" y="1760564"/>
        <a:ext cx="5052417" cy="2637843"/>
      </dsp:txXfrm>
    </dsp:sp>
    <dsp:sp modelId="{C225932B-126F-5347-9451-D38A3B8E63EA}">
      <dsp:nvSpPr>
        <dsp:cNvPr id="0" name=""/>
        <dsp:cNvSpPr/>
      </dsp:nvSpPr>
      <dsp:spPr>
        <a:xfrm>
          <a:off x="3286" y="0"/>
          <a:ext cx="5052417" cy="17601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99067" tIns="165100" rIns="499067" bIns="165100" numCol="1" spcCol="1270" anchor="ctr" anchorCtr="0">
          <a:noAutofit/>
        </a:bodyPr>
        <a:lstStyle/>
        <a:p>
          <a:pPr marL="0" lvl="0" indent="0" algn="l" defTabSz="3556000">
            <a:lnSpc>
              <a:spcPct val="90000"/>
            </a:lnSpc>
            <a:spcBef>
              <a:spcPct val="0"/>
            </a:spcBef>
            <a:spcAft>
              <a:spcPct val="35000"/>
            </a:spcAft>
            <a:buNone/>
          </a:pPr>
          <a:r>
            <a:rPr lang="en-US" sz="8000" kern="1200"/>
            <a:t>01</a:t>
          </a:r>
        </a:p>
      </dsp:txBody>
      <dsp:txXfrm>
        <a:off x="3286" y="0"/>
        <a:ext cx="5052417" cy="1760164"/>
      </dsp:txXfrm>
    </dsp:sp>
    <dsp:sp modelId="{0B77D465-E720-FF4E-9E29-DE58A5E9B9FE}">
      <dsp:nvSpPr>
        <dsp:cNvPr id="0" name=""/>
        <dsp:cNvSpPr/>
      </dsp:nvSpPr>
      <dsp:spPr>
        <a:xfrm>
          <a:off x="5459896" y="0"/>
          <a:ext cx="5052417" cy="440041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067" tIns="0" rIns="499067" bIns="330200" numCol="1" spcCol="1270" anchor="t" anchorCtr="0">
          <a:noAutofit/>
        </a:bodyPr>
        <a:lstStyle/>
        <a:p>
          <a:pPr marL="0" lvl="0" indent="0" algn="l" defTabSz="1244600">
            <a:lnSpc>
              <a:spcPct val="90000"/>
            </a:lnSpc>
            <a:spcBef>
              <a:spcPct val="0"/>
            </a:spcBef>
            <a:spcAft>
              <a:spcPct val="35000"/>
            </a:spcAft>
            <a:buNone/>
          </a:pPr>
          <a:r>
            <a:rPr lang="en-CA" sz="2800" kern="1200" dirty="0"/>
            <a:t>Reducing Cost for Peak Energy at the Customer Level</a:t>
          </a:r>
          <a:endParaRPr lang="en-US" sz="2800" kern="1200" dirty="0"/>
        </a:p>
      </dsp:txBody>
      <dsp:txXfrm>
        <a:off x="5459896" y="1760164"/>
        <a:ext cx="5052417" cy="2640246"/>
      </dsp:txXfrm>
    </dsp:sp>
    <dsp:sp modelId="{3275CED3-0671-C945-BC96-4AE8BC1671EF}">
      <dsp:nvSpPr>
        <dsp:cNvPr id="0" name=""/>
        <dsp:cNvSpPr/>
      </dsp:nvSpPr>
      <dsp:spPr>
        <a:xfrm>
          <a:off x="5459896" y="0"/>
          <a:ext cx="5052417" cy="17601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99067" tIns="165100" rIns="499067" bIns="165100" numCol="1" spcCol="1270" anchor="ctr" anchorCtr="0">
          <a:noAutofit/>
        </a:bodyPr>
        <a:lstStyle/>
        <a:p>
          <a:pPr marL="0" lvl="0" indent="0" algn="l" defTabSz="3556000">
            <a:lnSpc>
              <a:spcPct val="90000"/>
            </a:lnSpc>
            <a:spcBef>
              <a:spcPct val="0"/>
            </a:spcBef>
            <a:spcAft>
              <a:spcPct val="35000"/>
            </a:spcAft>
            <a:buNone/>
          </a:pPr>
          <a:r>
            <a:rPr lang="en-US" sz="8000" kern="1200"/>
            <a:t>02</a:t>
          </a:r>
        </a:p>
      </dsp:txBody>
      <dsp:txXfrm>
        <a:off x="5459896" y="0"/>
        <a:ext cx="5052417" cy="1760164"/>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BCF0E4-F15E-0A41-BE38-8B7211FD0CC0}" type="datetimeFigureOut">
              <a:rPr lang="en-US" smtClean="0"/>
              <a:pPr/>
              <a:t>7/11/24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0D6853-3F48-6643-B500-83795731D1BD}" type="slidenum">
              <a:rPr lang="en-US" smtClean="0"/>
              <a:pPr/>
              <a:t>‹#›</a:t>
            </a:fld>
            <a:endParaRPr lang="en-US" dirty="0"/>
          </a:p>
        </p:txBody>
      </p:sp>
    </p:spTree>
    <p:extLst>
      <p:ext uri="{BB962C8B-B14F-4D97-AF65-F5344CB8AC3E}">
        <p14:creationId xmlns:p14="http://schemas.microsoft.com/office/powerpoint/2010/main" val="3345604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2E119B-F940-D544-A2B2-D25B6C0DDDD8}" type="datetimeFigureOut">
              <a:rPr lang="en-US" smtClean="0"/>
              <a:pPr/>
              <a:t>7/11/24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1A411-20CC-C841-812A-E1B01DA03BAB}" type="slidenum">
              <a:rPr lang="en-US" smtClean="0"/>
              <a:pPr/>
              <a:t>‹#›</a:t>
            </a:fld>
            <a:endParaRPr lang="en-US" dirty="0"/>
          </a:p>
        </p:txBody>
      </p:sp>
    </p:spTree>
    <p:extLst>
      <p:ext uri="{BB962C8B-B14F-4D97-AF65-F5344CB8AC3E}">
        <p14:creationId xmlns:p14="http://schemas.microsoft.com/office/powerpoint/2010/main" val="5332639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ase-storage.eu/wp-content/uploads/2016/03/EASE_TD_LiIon.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nergy.gov/eere/articles/how-does-lithium-ion-battery-wor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atteryuniversity.com/learn/article/safety_concerns_with_li_io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Boeing_787_Dreamliner_battery_problem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atteryuniversity.com/index.php/learn/article/fuel_cell_technolog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fchea.org/fuelcel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ntelligent-energy.com/our-products/ie-power-hydrogen-fuel-cell-modul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chea.org/fuelcel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atteryuniversity.com/index.php/learn/article/fuel_cell_technology"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researchgate.net/figure/PEM-Fuel-Cell-applications_fig3_29348054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nergy.gov/sites/prod/files/2014/03/f10/apu2011_2_hoffman.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ase-storage.eu/wp-content/uploads/2016/03/EASE_TD_FlowBattery.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batteryuniversity.com/learn/article/bu_210b_flow_battery"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ase-storage.eu/wp-content/uploads/2016/03/EASE_TD_FlowBattery.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lAW-mMsCNl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batteryuniversity.com/learn/article/bu_210b_flow_batter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aligned with the Alberta curriculum. See the Energy Storage lesson plan for details.</a:t>
            </a:r>
          </a:p>
          <a:p>
            <a:endParaRPr lang="en-US" dirty="0"/>
          </a:p>
          <a:p>
            <a:r>
              <a:rPr lang="en-US" dirty="0"/>
              <a:t>This lesson is specifically well aligned with:</a:t>
            </a:r>
          </a:p>
          <a:p>
            <a:pPr marL="628650" lvl="1" indent="-171450">
              <a:buFont typeface="Arial" panose="020B0604020202020204" pitchFamily="34" charset="0"/>
              <a:buChar char="•"/>
            </a:pPr>
            <a:r>
              <a:rPr lang="en-US" dirty="0"/>
              <a:t>Grade 9 Science: Matter and Chemical Change</a:t>
            </a:r>
          </a:p>
          <a:p>
            <a:pPr marL="628650" lvl="1" indent="-171450">
              <a:buFont typeface="Arial" panose="020B0604020202020204" pitchFamily="34" charset="0"/>
              <a:buChar char="•"/>
            </a:pPr>
            <a:r>
              <a:rPr lang="en-US" dirty="0"/>
              <a:t>Science 10: Energy and Matter in Chemical Change</a:t>
            </a:r>
          </a:p>
          <a:p>
            <a:pPr marL="628650" lvl="1" indent="-171450">
              <a:buFont typeface="Arial" panose="020B0604020202020204" pitchFamily="34" charset="0"/>
              <a:buChar char="•"/>
            </a:pPr>
            <a:r>
              <a:rPr lang="en-US" dirty="0"/>
              <a:t>Science 30: Chemistry and the Environment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a:t>
            </a:fld>
            <a:endParaRPr lang="en-US" dirty="0"/>
          </a:p>
        </p:txBody>
      </p:sp>
    </p:spTree>
    <p:extLst>
      <p:ext uri="{BB962C8B-B14F-4D97-AF65-F5344CB8AC3E}">
        <p14:creationId xmlns:p14="http://schemas.microsoft.com/office/powerpoint/2010/main" val="5071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Graphite, which makes the negative electrode, has a chemical structure that looks like this. </a:t>
            </a:r>
          </a:p>
          <a:p>
            <a:endParaRPr lang="en-US" dirty="0"/>
          </a:p>
          <a:p>
            <a:r>
              <a:rPr lang="en-US" dirty="0"/>
              <a:t>Graphite turns into diamond when placed under high pressure. The carbons in graphite are connected at angled of 120º and are each attached to 3 other carbons. </a:t>
            </a:r>
          </a:p>
          <a:p>
            <a:endParaRPr lang="en-US" dirty="0"/>
          </a:p>
          <a:p>
            <a:r>
              <a:rPr lang="en-US" dirty="0"/>
              <a:t>The graphite complex is made of multiple layers of </a:t>
            </a:r>
            <a:r>
              <a:rPr lang="en-US" b="1" dirty="0"/>
              <a:t>graphene</a:t>
            </a:r>
            <a:r>
              <a:rPr lang="en-US" b="0" dirty="0"/>
              <a:t>. The graphene is arranged in a honeycomb lattice like structure. The carbons are covalently bonded – meaning they are connected to each other by physical bonds. Between each graphene layer, weaker ionic bonds are present to keep the structure in place. All together, the structure forms </a:t>
            </a:r>
            <a:r>
              <a:rPr lang="en-US" b="1" dirty="0"/>
              <a:t>graphite</a:t>
            </a:r>
            <a:r>
              <a:rPr lang="en-US" b="0" dirty="0"/>
              <a:t>.</a:t>
            </a:r>
          </a:p>
        </p:txBody>
      </p:sp>
      <p:sp>
        <p:nvSpPr>
          <p:cNvPr id="4" name="Slide Number Placeholder 3"/>
          <p:cNvSpPr>
            <a:spLocks noGrp="1"/>
          </p:cNvSpPr>
          <p:nvPr>
            <p:ph type="sldNum" sz="quarter" idx="5"/>
          </p:nvPr>
        </p:nvSpPr>
        <p:spPr/>
        <p:txBody>
          <a:bodyPr/>
          <a:lstStyle/>
          <a:p>
            <a:fld id="{1D91A411-20CC-C841-812A-E1B01DA03BAB}" type="slidenum">
              <a:rPr lang="en-US" smtClean="0"/>
              <a:pPr/>
              <a:t>10</a:t>
            </a:fld>
            <a:endParaRPr lang="en-US" dirty="0"/>
          </a:p>
        </p:txBody>
      </p:sp>
    </p:spTree>
    <p:extLst>
      <p:ext uri="{BB962C8B-B14F-4D97-AF65-F5344CB8AC3E}">
        <p14:creationId xmlns:p14="http://schemas.microsoft.com/office/powerpoint/2010/main" val="4103692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applications on this side are explained in more detail in Energy Storage 101. A lithium-ion battery can be connected to a residential unit, or a utility-scale energy facility. The main purpose of the battery is to store energy for later use. For residential or commercial. Batteries are used to purchase electricity at times of low prices and use at times of high prices (time shifting) to save money. The opposite is true for utility scale, where the primary goal is to make money. In this case, generators will store energy until demand and therefore price of electricity is high. Ancillary services and peaking capacity are common applications of a lithium-ion battery.</a:t>
            </a:r>
          </a:p>
          <a:p>
            <a:endParaRPr lang="en-US" dirty="0"/>
          </a:p>
          <a:p>
            <a:r>
              <a:rPr lang="en-US" dirty="0"/>
              <a:t>Here is some performance data of a lithium-ion battery</a:t>
            </a:r>
          </a:p>
          <a:p>
            <a:endParaRPr lang="en-US" dirty="0"/>
          </a:p>
          <a:p>
            <a:r>
              <a:rPr lang="en-CA" dirty="0">
                <a:hlinkClick r:id="rId3"/>
              </a:rPr>
              <a:t>https://ease-storage.eu/wp-content/uploads/2016/03/EASE_TD_LiIon.pdf</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11</a:t>
            </a:fld>
            <a:endParaRPr lang="en-US" dirty="0"/>
          </a:p>
        </p:txBody>
      </p:sp>
    </p:spTree>
    <p:extLst>
      <p:ext uri="{BB962C8B-B14F-4D97-AF65-F5344CB8AC3E}">
        <p14:creationId xmlns:p14="http://schemas.microsoft.com/office/powerpoint/2010/main" val="52457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animation of this image is on the US Department of Energy’s website (go to the website to see how the electrons flow). The animation is interactive – you can hover over regions for explanations on what is happening during charge and discharge.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Lithium-ion battery is made of a separator, electrolyte solution and positive (cathode) and negative (anode) electrode terminals. The electrolyte is responsible for transporting lithium ions from the anode to the cathode. Lithium becomes an ion when it gives up an electron (which is carried through the wires to the positive terminal). The electrolyte then transports the positively charged lithium between the anode and cathode, across the separator. The separator only allows the passage of ions and prevents the passage of electrons.</a:t>
            </a:r>
          </a:p>
          <a:p>
            <a:endParaRPr lang="en-US" dirty="0"/>
          </a:p>
          <a:p>
            <a:r>
              <a:rPr lang="en-US" dirty="0"/>
              <a:t>Click on this link to view the animation or watch the clip on the following slide.</a:t>
            </a:r>
          </a:p>
          <a:p>
            <a:r>
              <a:rPr lang="en-CA" dirty="0">
                <a:hlinkClick r:id="rId3"/>
              </a:rPr>
              <a:t>https://www.energy.gov/eere/articles/how-does-lithium-ion-battery-work</a:t>
            </a:r>
            <a:endParaRPr lang="en-US" dirty="0"/>
          </a:p>
          <a:p>
            <a:endParaRPr lang="en-US" dirty="0"/>
          </a:p>
          <a:p>
            <a:r>
              <a:rPr lang="en-US" dirty="0"/>
              <a:t>During discharge, the electrons and the lithium atoms move from the negative terminal to the positive terminal. The movement of the electrons creates electricity that is used by the EV. The electrons travel outside the cell through wires.</a:t>
            </a:r>
          </a:p>
          <a:p>
            <a:endParaRPr lang="en-US" dirty="0"/>
          </a:p>
          <a:p>
            <a:r>
              <a:rPr lang="en-US" dirty="0"/>
              <a:t>Inside the cell, lithium atoms exist on the graphite. They donate their electrons and are transported as ions across the separator (dashed line) by the electrolyte. The ions interact with the CoO</a:t>
            </a:r>
            <a:r>
              <a:rPr lang="en-US" baseline="-25000" dirty="0"/>
              <a:t>2</a:t>
            </a:r>
            <a:r>
              <a:rPr lang="en-US" baseline="0" dirty="0"/>
              <a:t> at the positive electrode and accept the electrons. In this process, Li is </a:t>
            </a:r>
            <a:r>
              <a:rPr lang="en-US" b="1" baseline="0" dirty="0"/>
              <a:t>oxidized</a:t>
            </a:r>
            <a:r>
              <a:rPr lang="en-US" b="0" baseline="0" dirty="0"/>
              <a:t> at the negative terminal, and </a:t>
            </a:r>
            <a:r>
              <a:rPr lang="en-US" b="1" baseline="0" dirty="0"/>
              <a:t>reduced</a:t>
            </a:r>
            <a:r>
              <a:rPr lang="en-US" b="0" baseline="0" dirty="0"/>
              <a:t> at the positive terminal.</a:t>
            </a:r>
          </a:p>
          <a:p>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opposite process occurs when the cell is charged. Here the lithium atoms donate their electrons and are transported across the separator from the </a:t>
            </a:r>
            <a:r>
              <a:rPr lang="en-US" b="1" dirty="0"/>
              <a:t>positive</a:t>
            </a:r>
            <a:r>
              <a:rPr lang="en-US" b="0" dirty="0"/>
              <a:t> electrode to the </a:t>
            </a:r>
            <a:r>
              <a:rPr lang="en-US" b="1" dirty="0"/>
              <a:t>negative </a:t>
            </a:r>
            <a:r>
              <a:rPr lang="en-US" b="0" dirty="0"/>
              <a:t>electrode. When electricity is created, electrons flow from (-) to (+). In this case, electricity is </a:t>
            </a:r>
            <a:r>
              <a:rPr lang="en-US" b="0" i="1" dirty="0"/>
              <a:t>not</a:t>
            </a:r>
            <a:r>
              <a:rPr lang="en-US" b="0" i="0" dirty="0"/>
              <a:t> created for an external source. Therefore, the process is opposite. The Li ions therefore accept electrons at negative electrons and interact with the graphite. Once all the Li ions are moved, the cell is ready to discharge.</a:t>
            </a:r>
            <a:endParaRPr lang="en-US" dirty="0"/>
          </a:p>
          <a:p>
            <a:endParaRPr lang="en-US" b="0" baseline="0"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12</a:t>
            </a:fld>
            <a:endParaRPr lang="en-US" dirty="0"/>
          </a:p>
        </p:txBody>
      </p:sp>
    </p:spTree>
    <p:extLst>
      <p:ext uri="{BB962C8B-B14F-4D97-AF65-F5344CB8AC3E}">
        <p14:creationId xmlns:p14="http://schemas.microsoft.com/office/powerpoint/2010/main" val="1277738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everything, there is a degree of risk associated to the use of the product. Lithium-ion batteries in particular have a history of short-circuiting. A short-circuit occurs when components of the battery come into contact unintentionally, which results in an unintended current. This can be dangerous because it can cause a fire or explosion. </a:t>
            </a:r>
          </a:p>
          <a:p>
            <a:endParaRPr lang="en-US" dirty="0"/>
          </a:p>
          <a:p>
            <a:r>
              <a:rPr lang="en-US" dirty="0"/>
              <a:t>Scientist have worked to improve this fault.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https://batteryuniversity.com/learn/article/safety_concerns_with_li_ion</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4"/>
              </a:rPr>
              <a:t>https://en.wikipedia.org/wiki/Boeing_787_Dreamliner_battery_problems</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13</a:t>
            </a:fld>
            <a:endParaRPr lang="en-US" dirty="0"/>
          </a:p>
        </p:txBody>
      </p:sp>
    </p:spTree>
    <p:extLst>
      <p:ext uri="{BB962C8B-B14F-4D97-AF65-F5344CB8AC3E}">
        <p14:creationId xmlns:p14="http://schemas.microsoft.com/office/powerpoint/2010/main" val="3785142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common question surrounding batteries is how do you recycle old batteries? Placing in the landfill is not proper disposal and has a negative impact. There are many locations around the city you live in that will accept old non-rechargeable batteries for proper disposal. </a:t>
            </a:r>
          </a:p>
          <a:p>
            <a:endParaRPr lang="en-US" dirty="0"/>
          </a:p>
          <a:p>
            <a:r>
              <a:rPr lang="en-US" dirty="0"/>
              <a:t>Many fire stations will accept your rechargeable batteries that have reached end of life</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14</a:t>
            </a:fld>
            <a:endParaRPr lang="en-US" dirty="0"/>
          </a:p>
        </p:txBody>
      </p:sp>
    </p:spTree>
    <p:extLst>
      <p:ext uri="{BB962C8B-B14F-4D97-AF65-F5344CB8AC3E}">
        <p14:creationId xmlns:p14="http://schemas.microsoft.com/office/powerpoint/2010/main" val="1479190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Fuel cells combine hydrogen and oxygen without the use of combustion. The cell has both an anode and cathode like other batteries.</a:t>
            </a:r>
          </a:p>
          <a:p>
            <a:endParaRPr lang="en-US" dirty="0"/>
          </a:p>
          <a:p>
            <a:r>
              <a:rPr lang="en-CA" dirty="0">
                <a:hlinkClick r:id="rId3"/>
              </a:rPr>
              <a:t>https://batteryuniversity.com/index.php/learn/article/fuel_cell_technology</a:t>
            </a:r>
            <a:endParaRPr lang="en-CA" dirty="0"/>
          </a:p>
          <a:p>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Picture source: </a:t>
            </a:r>
            <a:r>
              <a:rPr lang="en-CA" dirty="0">
                <a:hlinkClick r:id="rId4"/>
              </a:rPr>
              <a:t>http://www.fchea.org/fuelcells</a:t>
            </a:r>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15</a:t>
            </a:fld>
            <a:endParaRPr lang="en-US" dirty="0"/>
          </a:p>
        </p:txBody>
      </p:sp>
    </p:spTree>
    <p:extLst>
      <p:ext uri="{BB962C8B-B14F-4D97-AF65-F5344CB8AC3E}">
        <p14:creationId xmlns:p14="http://schemas.microsoft.com/office/powerpoint/2010/main" val="379901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hydrogen fuel cell. Play the animation to see how it works.</a:t>
            </a:r>
          </a:p>
          <a:p>
            <a:endParaRPr lang="en-US" dirty="0"/>
          </a:p>
          <a:p>
            <a:r>
              <a:rPr lang="en-US" dirty="0"/>
              <a:t>At the anode, hydrogen gas flows in. At this point, the hydrogen splits in protons and electrons. The protons move across the Proton Exchange Membrane to the cathode. The electrons move up through the wire and generates a current. There is an outlet for excess hydrogen</a:t>
            </a:r>
          </a:p>
          <a:p>
            <a:endParaRPr lang="en-US" dirty="0"/>
          </a:p>
          <a:p>
            <a:r>
              <a:rPr lang="en-US" dirty="0"/>
              <a:t>At the cathode, oxygen gas flows in. The oxygen splits and combines with the electrons and protons to form water. The water and excess air is released through an outlet.</a:t>
            </a:r>
          </a:p>
          <a:p>
            <a:endParaRPr lang="en-US" dirty="0"/>
          </a:p>
          <a:p>
            <a:r>
              <a:rPr lang="en-CA" dirty="0">
                <a:hlinkClick r:id="rId3"/>
              </a:rPr>
              <a:t>https://www.intelligent-energy.com/our-products/ie-power-hydrogen-fuel-cell-module/</a:t>
            </a:r>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16</a:t>
            </a:fld>
            <a:endParaRPr lang="en-US" dirty="0"/>
          </a:p>
        </p:txBody>
      </p:sp>
    </p:spTree>
    <p:extLst>
      <p:ext uri="{BB962C8B-B14F-4D97-AF65-F5344CB8AC3E}">
        <p14:creationId xmlns:p14="http://schemas.microsoft.com/office/powerpoint/2010/main" val="3231084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chemical reactions that occur at each electrode. The anode produces electrons, while the cathode consumes electrons.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Picture source: </a:t>
            </a:r>
            <a:r>
              <a:rPr lang="en-CA" dirty="0">
                <a:hlinkClick r:id="rId3"/>
              </a:rPr>
              <a:t>http://www.fchea.org/fuelcells</a:t>
            </a:r>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17</a:t>
            </a:fld>
            <a:endParaRPr lang="en-US" dirty="0"/>
          </a:p>
        </p:txBody>
      </p:sp>
    </p:spTree>
    <p:extLst>
      <p:ext uri="{BB962C8B-B14F-4D97-AF65-F5344CB8AC3E}">
        <p14:creationId xmlns:p14="http://schemas.microsoft.com/office/powerpoint/2010/main" val="111330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one the common applications of fuel cells. </a:t>
            </a:r>
          </a:p>
          <a:p>
            <a:endParaRPr lang="en-US" dirty="0"/>
          </a:p>
          <a:p>
            <a:r>
              <a:rPr lang="en-US" dirty="0"/>
              <a:t>Proton exchange membrane (PEM) fuels cells are one of the many types of fuel cells available. PEM is the most readily available cell and is most commonly used as an energy source in buildings, in vehicles, and as a portable power source by emergency workers.</a:t>
            </a:r>
          </a:p>
          <a:p>
            <a:endParaRPr lang="en-US" dirty="0"/>
          </a:p>
          <a:p>
            <a:r>
              <a:rPr lang="en-US" dirty="0"/>
              <a:t>PEM is an attractive technology because it has a high energy to weight ratio - it produces large amounts of energy at a low cell weight. It also has a quick startup time and can be used in a short period of time, unlike some other energy storage alternatives.</a:t>
            </a:r>
          </a:p>
          <a:p>
            <a:endParaRPr lang="en-US" dirty="0"/>
          </a:p>
          <a:p>
            <a:r>
              <a:rPr lang="en-US" dirty="0"/>
              <a:t>Fuel cells have an efficiency of about 50%. This is lower than some other alternatives, but it provides the energy requirements needed in a short amount of time. The products are less harmful to humans and the environment than the burning of fossil fuels. Water is the only product released by the cell.</a:t>
            </a:r>
          </a:p>
          <a:p>
            <a:endParaRPr lang="en-US" dirty="0"/>
          </a:p>
          <a:p>
            <a:r>
              <a:rPr lang="en-CA" dirty="0">
                <a:hlinkClick r:id="rId3"/>
              </a:rPr>
              <a:t>https://batteryuniversity.com/index.php/learn/article/fuel_cell_technology</a:t>
            </a:r>
            <a:endParaRPr lang="en-CA" dirty="0"/>
          </a:p>
          <a:p>
            <a:r>
              <a:rPr lang="en-CA" dirty="0">
                <a:hlinkClick r:id="rId4"/>
              </a:rPr>
              <a:t>https://www.researchgate.net/figure/PEM-Fuel-Cell-applications_fig3_293480540</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18</a:t>
            </a:fld>
            <a:endParaRPr lang="en-US" dirty="0"/>
          </a:p>
        </p:txBody>
      </p:sp>
    </p:spTree>
    <p:extLst>
      <p:ext uri="{BB962C8B-B14F-4D97-AF65-F5344CB8AC3E}">
        <p14:creationId xmlns:p14="http://schemas.microsoft.com/office/powerpoint/2010/main" val="1762158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modified from </a:t>
            </a:r>
            <a:r>
              <a:rPr lang="en-US" dirty="0" err="1"/>
              <a:t>batteryuniversity.com</a:t>
            </a:r>
            <a:r>
              <a:rPr lang="en-US" dirty="0"/>
              <a:t> and </a:t>
            </a:r>
            <a:r>
              <a:rPr lang="en-CA" dirty="0">
                <a:hlinkClick r:id="rId3"/>
              </a:rPr>
              <a:t>https://www.energy.gov/sites/prod/files/2014/03/f10/apu2011_2_hoffman.pdf</a:t>
            </a:r>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19</a:t>
            </a:fld>
            <a:endParaRPr lang="en-US" dirty="0"/>
          </a:p>
        </p:txBody>
      </p:sp>
    </p:spTree>
    <p:extLst>
      <p:ext uri="{BB962C8B-B14F-4D97-AF65-F5344CB8AC3E}">
        <p14:creationId xmlns:p14="http://schemas.microsoft.com/office/powerpoint/2010/main" val="64273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Batteries have endless applications in our every day lives. There are few things we used that don’t require a battery. Can you name a few? Some key areas that use batteries include transportation, health care, fitness, humanitarian projects (I.e., light up the world*), entertainment, recreational activities, housework, remote communities (i.e., Alaska**).</a:t>
            </a:r>
          </a:p>
          <a:p>
            <a:endParaRPr lang="en-US" dirty="0"/>
          </a:p>
          <a:p>
            <a:r>
              <a:rPr lang="en-US" dirty="0"/>
              <a:t>*Light up the world is a humanitarian not-for-profit organization that works in third-world countries to provide individuals with light. The organization is based on the principle that access to energy changes lives. LUTW works in communities that do not have access to electricity and provide individuals with solar PV systems to transition away from fossil fuel lighting, and to help save money. They also provide batteries that can be charged for use in lights. (see </a:t>
            </a:r>
            <a:r>
              <a:rPr lang="en-US" dirty="0" err="1"/>
              <a:t>lutw.org</a:t>
            </a:r>
            <a:r>
              <a:rPr lang="en-US" dirty="0"/>
              <a:t> for more details). </a:t>
            </a:r>
          </a:p>
          <a:p>
            <a:endParaRPr lang="en-US" dirty="0"/>
          </a:p>
          <a:p>
            <a:r>
              <a:rPr lang="en-US" dirty="0"/>
              <a:t>**Alaska is home to several remote communities. This means there is limited access to resources, including electricity because of the limited transmission line access. Batteries allow community members to store electricity and use for periods of time.</a:t>
            </a:r>
          </a:p>
        </p:txBody>
      </p:sp>
      <p:sp>
        <p:nvSpPr>
          <p:cNvPr id="4" name="Slide Number Placeholder 3"/>
          <p:cNvSpPr>
            <a:spLocks noGrp="1"/>
          </p:cNvSpPr>
          <p:nvPr>
            <p:ph type="sldNum" sz="quarter" idx="5"/>
          </p:nvPr>
        </p:nvSpPr>
        <p:spPr/>
        <p:txBody>
          <a:bodyPr/>
          <a:lstStyle/>
          <a:p>
            <a:fld id="{1D91A411-20CC-C841-812A-E1B01DA03BAB}" type="slidenum">
              <a:rPr lang="en-US" smtClean="0"/>
              <a:pPr/>
              <a:t>2</a:t>
            </a:fld>
            <a:endParaRPr lang="en-US" dirty="0"/>
          </a:p>
        </p:txBody>
      </p:sp>
    </p:spTree>
    <p:extLst>
      <p:ext uri="{BB962C8B-B14F-4D97-AF65-F5344CB8AC3E}">
        <p14:creationId xmlns:p14="http://schemas.microsoft.com/office/powerpoint/2010/main" val="396232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batteries were first developed in 1970 by NASA. Flow batteries are essentially large, rechargeable batteries. They have two tanks, each filled with a liquid electrolyte. The electrolyte can flow into into the cell, where is its separated by a membrane. The electrodes are also found in the cell. Like other batteries, oxidation/reduction reactions occur to for the electrical charge. An important feature of flow batteries are the pumps. The pumps are used to keep the electrolyte flowing through the system.</a:t>
            </a:r>
          </a:p>
          <a:p>
            <a:endParaRPr lang="en-US" dirty="0"/>
          </a:p>
          <a:p>
            <a:r>
              <a:rPr lang="en-US" dirty="0"/>
              <a:t>At the membrane, an ion exchange occurs.</a:t>
            </a:r>
          </a:p>
          <a:p>
            <a:endParaRPr lang="en-US" dirty="0"/>
          </a:p>
          <a:p>
            <a:r>
              <a:rPr lang="en-US" dirty="0"/>
              <a:t>Common electrode composition: Graphite bipolar plates</a:t>
            </a:r>
          </a:p>
          <a:p>
            <a:endParaRPr lang="en-US" dirty="0"/>
          </a:p>
          <a:p>
            <a:r>
              <a:rPr lang="en-US" dirty="0"/>
              <a:t>The battery capacity is dependent on the size of the tanks. The large the tank, the more electricity the battery can store and produce. Increasing the capacity is easy. Simply increase the size of the tank so that more electrolyte can be stored. This is significantly cheaper than purchasing a new flow battery.</a:t>
            </a:r>
          </a:p>
          <a:p>
            <a:endParaRPr lang="en-US" dirty="0"/>
          </a:p>
          <a:p>
            <a:r>
              <a:rPr lang="en-US" dirty="0"/>
              <a:t>There are a few electrolyte combinations, each of which have different properties and will have slightly different energy ratings. The combinations are vanadium/vanadium (shown on the slide) and iron/chromium.</a:t>
            </a:r>
          </a:p>
          <a:p>
            <a:endParaRPr lang="en-US" dirty="0"/>
          </a:p>
          <a:p>
            <a:r>
              <a:rPr lang="en-US" dirty="0"/>
              <a:t>On this slide, the left tank contains V</a:t>
            </a:r>
            <a:r>
              <a:rPr lang="en-US" baseline="30000" dirty="0"/>
              <a:t>+5</a:t>
            </a:r>
            <a:r>
              <a:rPr lang="en-US" dirty="0"/>
              <a:t> and V</a:t>
            </a:r>
            <a:r>
              <a:rPr lang="en-US" baseline="30000" dirty="0"/>
              <a:t>+4</a:t>
            </a:r>
            <a:r>
              <a:rPr lang="en-US" dirty="0"/>
              <a:t>, while the other contains V</a:t>
            </a:r>
            <a:r>
              <a:rPr lang="en-US" baseline="30000" dirty="0"/>
              <a:t>+2</a:t>
            </a:r>
            <a:r>
              <a:rPr lang="en-US" dirty="0"/>
              <a:t> and V</a:t>
            </a:r>
            <a:r>
              <a:rPr lang="en-US" baseline="30000" dirty="0"/>
              <a:t>+3</a:t>
            </a:r>
            <a:r>
              <a:rPr lang="en-US" dirty="0"/>
              <a:t>. The solutions are different, which allows for oxidation and reduction of the solutions. </a:t>
            </a:r>
          </a:p>
          <a:p>
            <a:endParaRPr lang="en-US" dirty="0"/>
          </a:p>
          <a:p>
            <a:r>
              <a:rPr lang="en-CA" dirty="0">
                <a:hlinkClick r:id="rId3"/>
              </a:rPr>
              <a:t>http://ease-storage.eu/wp-content/uploads/2016/03/EASE_TD_FlowBattery.pdf</a:t>
            </a: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4"/>
              </a:rPr>
              <a:t>https://batteryuniversity.com/learn/article/bu_210b_flow_battery</a:t>
            </a:r>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20</a:t>
            </a:fld>
            <a:endParaRPr lang="en-US" dirty="0"/>
          </a:p>
        </p:txBody>
      </p:sp>
    </p:spTree>
    <p:extLst>
      <p:ext uri="{BB962C8B-B14F-4D97-AF65-F5344CB8AC3E}">
        <p14:creationId xmlns:p14="http://schemas.microsoft.com/office/powerpoint/2010/main" val="3791094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applications on this side are explained in more detail in Energy Storage 101 (slides 26-29). </a:t>
            </a:r>
          </a:p>
          <a:p>
            <a:endParaRPr lang="en-US" dirty="0"/>
          </a:p>
          <a:p>
            <a:r>
              <a:rPr lang="en-CA" dirty="0">
                <a:hlinkClick r:id="rId3"/>
              </a:rPr>
              <a:t>http://ease-storage.eu/wp-content/uploads/2016/03/EASE_TD_FlowBattery.pdf</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21</a:t>
            </a:fld>
            <a:endParaRPr lang="en-US" dirty="0"/>
          </a:p>
        </p:txBody>
      </p:sp>
    </p:spTree>
    <p:extLst>
      <p:ext uri="{BB962C8B-B14F-4D97-AF65-F5344CB8AC3E}">
        <p14:creationId xmlns:p14="http://schemas.microsoft.com/office/powerpoint/2010/main" val="923456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source:</a:t>
            </a:r>
          </a:p>
          <a:p>
            <a:endParaRPr lang="en-US" dirty="0"/>
          </a:p>
          <a:p>
            <a:r>
              <a:rPr lang="en-CA" dirty="0">
                <a:hlinkClick r:id="rId3"/>
              </a:rPr>
              <a:t>https://www.youtube.com/watch?v=lAW-mMsCNlU</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22</a:t>
            </a:fld>
            <a:endParaRPr lang="en-US" dirty="0"/>
          </a:p>
        </p:txBody>
      </p:sp>
    </p:spTree>
    <p:extLst>
      <p:ext uri="{BB962C8B-B14F-4D97-AF65-F5344CB8AC3E}">
        <p14:creationId xmlns:p14="http://schemas.microsoft.com/office/powerpoint/2010/main" val="221498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Vanadium is an element commonly used is flow batteries. The element is mined in China, Russia and South America. The main use of the element is to strengthen steel. Flow batteries provide a solution to use the waste vanadium not needed for steel.</a:t>
            </a:r>
          </a:p>
          <a:p>
            <a:endParaRPr lang="en-US" dirty="0"/>
          </a:p>
          <a:p>
            <a:endParaRPr lang="en-US" dirty="0"/>
          </a:p>
          <a:p>
            <a:r>
              <a:rPr lang="en-CA" dirty="0">
                <a:hlinkClick r:id="rId3"/>
              </a:rPr>
              <a:t>https://batteryuniversity.com/learn/article/bu_210b_flow_battery</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23</a:t>
            </a:fld>
            <a:endParaRPr lang="en-US" dirty="0"/>
          </a:p>
        </p:txBody>
      </p:sp>
    </p:spTree>
    <p:extLst>
      <p:ext uri="{BB962C8B-B14F-4D97-AF65-F5344CB8AC3E}">
        <p14:creationId xmlns:p14="http://schemas.microsoft.com/office/powerpoint/2010/main" val="49693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devices you currently have on you. Which of these use batteries? Batteries are everywhere! Our lives revolve around the storage of energy.</a:t>
            </a:r>
          </a:p>
        </p:txBody>
      </p:sp>
      <p:sp>
        <p:nvSpPr>
          <p:cNvPr id="4" name="Slide Number Placeholder 3"/>
          <p:cNvSpPr>
            <a:spLocks noGrp="1"/>
          </p:cNvSpPr>
          <p:nvPr>
            <p:ph type="sldNum" sz="quarter" idx="5"/>
          </p:nvPr>
        </p:nvSpPr>
        <p:spPr/>
        <p:txBody>
          <a:bodyPr/>
          <a:lstStyle/>
          <a:p>
            <a:fld id="{1D91A411-20CC-C841-812A-E1B01DA03BAB}" type="slidenum">
              <a:rPr lang="en-US" smtClean="0"/>
              <a:pPr/>
              <a:t>3</a:t>
            </a:fld>
            <a:endParaRPr lang="en-US" dirty="0"/>
          </a:p>
        </p:txBody>
      </p:sp>
    </p:spTree>
    <p:extLst>
      <p:ext uri="{BB962C8B-B14F-4D97-AF65-F5344CB8AC3E}">
        <p14:creationId xmlns:p14="http://schemas.microsoft.com/office/powerpoint/2010/main" val="113038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Batteries are becoming cheaper (grid connected batteries)</a:t>
            </a:r>
          </a:p>
          <a:p>
            <a:r>
              <a:rPr lang="en-US" dirty="0"/>
              <a:t>In 2016 – cost of a battery was 270 /kWh</a:t>
            </a:r>
          </a:p>
          <a:p>
            <a:r>
              <a:rPr lang="en-US" dirty="0"/>
              <a:t>In 2023 – cost of a battery was 133 /kWh (https://</a:t>
            </a:r>
            <a:r>
              <a:rPr lang="en-US" dirty="0" err="1"/>
              <a:t>about.bnef.com</a:t>
            </a:r>
            <a:r>
              <a:rPr lang="en-US" dirty="0"/>
              <a:t>/blog/lithium-ion-battery-pack-prices-hit-record-low-of-139-kwh/)</a:t>
            </a:r>
          </a:p>
          <a:p>
            <a:r>
              <a:rPr lang="en-US" dirty="0"/>
              <a:t>In 2050 - cost is projected to be 80-120 /kWh</a:t>
            </a:r>
          </a:p>
        </p:txBody>
      </p:sp>
      <p:sp>
        <p:nvSpPr>
          <p:cNvPr id="4" name="Slide Number Placeholder 3"/>
          <p:cNvSpPr>
            <a:spLocks noGrp="1"/>
          </p:cNvSpPr>
          <p:nvPr>
            <p:ph type="sldNum" sz="quarter" idx="5"/>
          </p:nvPr>
        </p:nvSpPr>
        <p:spPr/>
        <p:txBody>
          <a:bodyPr/>
          <a:lstStyle/>
          <a:p>
            <a:fld id="{1D91A411-20CC-C841-812A-E1B01DA03BAB}" type="slidenum">
              <a:rPr lang="en-US" smtClean="0"/>
              <a:pPr/>
              <a:t>4</a:t>
            </a:fld>
            <a:endParaRPr lang="en-US" dirty="0"/>
          </a:p>
        </p:txBody>
      </p:sp>
    </p:spTree>
    <p:extLst>
      <p:ext uri="{BB962C8B-B14F-4D97-AF65-F5344CB8AC3E}">
        <p14:creationId xmlns:p14="http://schemas.microsoft.com/office/powerpoint/2010/main" val="42542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a:t>
            </a:r>
            <a:r>
              <a:rPr lang="en-CA" sz="1200" dirty="0"/>
              <a:t>Energy storage will affect the entire electricity value chain </a:t>
            </a:r>
            <a:endParaRPr lang="en-US" sz="1200" dirty="0"/>
          </a:p>
          <a:p>
            <a:pPr lvl="0"/>
            <a:r>
              <a:rPr lang="en-US" dirty="0"/>
              <a:t>	</a:t>
            </a:r>
            <a:r>
              <a:rPr lang="en-CA" sz="1200" dirty="0"/>
              <a:t>it will replace peaking plants, </a:t>
            </a:r>
            <a:endParaRPr lang="en-US" sz="1200" dirty="0"/>
          </a:p>
          <a:p>
            <a:pPr lvl="0"/>
            <a:r>
              <a:rPr lang="en-CA" sz="1200" dirty="0"/>
              <a:t>	alter future transmission and distribution (T&amp;D) investments, </a:t>
            </a:r>
            <a:endParaRPr lang="en-US" sz="1200" dirty="0"/>
          </a:p>
          <a:p>
            <a:pPr lvl="0"/>
            <a:r>
              <a:rPr lang="en-CA" sz="1200" dirty="0"/>
              <a:t>	reduces variability of renewable energy, </a:t>
            </a:r>
            <a:endParaRPr lang="en-US" sz="1200" dirty="0"/>
          </a:p>
          <a:p>
            <a:pPr lvl="0"/>
            <a:r>
              <a:rPr lang="en-CA" sz="1200" dirty="0"/>
              <a:t>	restructures power markets and helps to digitize the electricity ecosystem.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t>2. </a:t>
            </a:r>
            <a:r>
              <a:rPr lang="en-CA" sz="1200" dirty="0">
                <a:highlight>
                  <a:srgbClr val="FFFF00"/>
                </a:highlight>
              </a:rPr>
              <a:t>For utilities, battery storage will become an integral tool for </a:t>
            </a:r>
            <a:endParaRPr lang="en-US" sz="1200" dirty="0">
              <a:highlight>
                <a:srgbClr val="FFFF00"/>
              </a:highlight>
            </a:endParaRPr>
          </a:p>
          <a:p>
            <a:pPr lvl="1"/>
            <a:r>
              <a:rPr lang="en-CA" sz="1200" dirty="0">
                <a:highlight>
                  <a:srgbClr val="FFFF00"/>
                </a:highlight>
              </a:rPr>
              <a:t>managing peak loads, </a:t>
            </a:r>
            <a:endParaRPr lang="en-US" sz="1200" dirty="0">
              <a:highlight>
                <a:srgbClr val="FFFF00"/>
              </a:highlight>
            </a:endParaRPr>
          </a:p>
          <a:p>
            <a:pPr lvl="1"/>
            <a:r>
              <a:rPr lang="en-CA" sz="1200" dirty="0">
                <a:highlight>
                  <a:srgbClr val="FFFF00"/>
                </a:highlight>
              </a:rPr>
              <a:t>regulating voltage and frequency,</a:t>
            </a:r>
            <a:endParaRPr lang="en-US" sz="1200" dirty="0">
              <a:highlight>
                <a:srgbClr val="FFFF00"/>
              </a:highlight>
            </a:endParaRPr>
          </a:p>
          <a:p>
            <a:pPr lvl="1"/>
            <a:r>
              <a:rPr lang="en-CA" sz="1200" dirty="0">
                <a:highlight>
                  <a:srgbClr val="FFFF00"/>
                </a:highlight>
              </a:rPr>
              <a:t>ensuring capacity from renewable generation, and </a:t>
            </a:r>
            <a:endParaRPr lang="en-US" sz="1200" dirty="0">
              <a:highlight>
                <a:srgbClr val="FFFF00"/>
              </a:highlight>
            </a:endParaRPr>
          </a:p>
          <a:p>
            <a:pPr lvl="1"/>
            <a:r>
              <a:rPr lang="en-CA" sz="1200" dirty="0">
                <a:highlight>
                  <a:srgbClr val="FFFF00"/>
                </a:highlight>
              </a:rPr>
              <a:t>creating a more flexible transmission and distribution system. </a:t>
            </a:r>
            <a:endParaRPr lang="en-US" sz="1200" dirty="0">
              <a:highlight>
                <a:srgbClr val="FFFF00"/>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3. </a:t>
            </a:r>
            <a:r>
              <a:rPr lang="en-CA" sz="1200" dirty="0"/>
              <a:t>For their customers, storage can be a tool for </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dirty="0"/>
              <a:t>	reducing costs related to peak energy demand.</a:t>
            </a:r>
            <a:endParaRPr lang="en-US" sz="1200" dirty="0"/>
          </a:p>
          <a:p>
            <a:pPr lvl="0"/>
            <a:endParaRPr lang="en-US" sz="1200"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5</a:t>
            </a:fld>
            <a:endParaRPr lang="en-US" dirty="0"/>
          </a:p>
        </p:txBody>
      </p:sp>
    </p:spTree>
    <p:extLst>
      <p:ext uri="{BB962C8B-B14F-4D97-AF65-F5344CB8AC3E}">
        <p14:creationId xmlns:p14="http://schemas.microsoft.com/office/powerpoint/2010/main" val="96671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this lesson, we are going to learn about chemical energy storage</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6</a:t>
            </a:fld>
            <a:endParaRPr lang="en-US" dirty="0"/>
          </a:p>
        </p:txBody>
      </p:sp>
    </p:spTree>
    <p:extLst>
      <p:ext uri="{BB962C8B-B14F-4D97-AF65-F5344CB8AC3E}">
        <p14:creationId xmlns:p14="http://schemas.microsoft.com/office/powerpoint/2010/main" val="3984231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technology is batteries!</a:t>
            </a:r>
          </a:p>
          <a:p>
            <a:endParaRPr lang="en-US" dirty="0"/>
          </a:p>
          <a:p>
            <a:r>
              <a:rPr lang="en-US" dirty="0"/>
              <a:t>There are many more types of batteries used for energy storage than what is listed on this slide. In this topic, we will go over lithium-ion flow batteries. The other batteries are explained in detail in the Electric Vehicles – Batteries lesson.</a:t>
            </a:r>
          </a:p>
        </p:txBody>
      </p:sp>
      <p:sp>
        <p:nvSpPr>
          <p:cNvPr id="4" name="Slide Number Placeholder 3"/>
          <p:cNvSpPr>
            <a:spLocks noGrp="1"/>
          </p:cNvSpPr>
          <p:nvPr>
            <p:ph type="sldNum" sz="quarter" idx="5"/>
          </p:nvPr>
        </p:nvSpPr>
        <p:spPr/>
        <p:txBody>
          <a:bodyPr/>
          <a:lstStyle/>
          <a:p>
            <a:fld id="{1D91A411-20CC-C841-812A-E1B01DA03BAB}" type="slidenum">
              <a:rPr lang="en-US" smtClean="0"/>
              <a:pPr/>
              <a:t>7</a:t>
            </a:fld>
            <a:endParaRPr lang="en-US" dirty="0"/>
          </a:p>
        </p:txBody>
      </p:sp>
    </p:spTree>
    <p:extLst>
      <p:ext uri="{BB962C8B-B14F-4D97-AF65-F5344CB8AC3E}">
        <p14:creationId xmlns:p14="http://schemas.microsoft.com/office/powerpoint/2010/main" val="187782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lithium-ion battery is made of two electrodes – one is positively charged (called the cathode), and the other is negatively charged (called the anode). The cathode is made of a lithium-metal oxide, such as lithium-cobalt oxide. The anode is made of a carbon lattice structure, such as graphite.</a:t>
            </a:r>
          </a:p>
          <a:p>
            <a:endParaRPr lang="en-US" dirty="0"/>
          </a:p>
          <a:p>
            <a:r>
              <a:rPr lang="en-US" dirty="0"/>
              <a:t>Lithium is ionized, which creates a movement of electrons, and therefore an electrical current.</a:t>
            </a:r>
          </a:p>
          <a:p>
            <a:endParaRPr lang="en-US" dirty="0"/>
          </a:p>
          <a:p>
            <a:r>
              <a:rPr lang="en-US" b="1" dirty="0"/>
              <a:t>Charging:</a:t>
            </a:r>
          </a:p>
          <a:p>
            <a:r>
              <a:rPr lang="en-US" dirty="0"/>
              <a:t>	Electrons move from the positive electrode to the negative electrode. The lithium ions in the electrolyte move in the same direction.</a:t>
            </a:r>
          </a:p>
          <a:p>
            <a:endParaRPr lang="en-US" dirty="0"/>
          </a:p>
          <a:p>
            <a:r>
              <a:rPr lang="en-US" b="1" dirty="0"/>
              <a:t>Discharging: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Electrons move from the negative electrode to the positive electrode. The lithium ions in the electrolyte move in the same direction.</a:t>
            </a:r>
          </a:p>
          <a:p>
            <a:endParaRPr lang="en-US" dirty="0"/>
          </a:p>
          <a:p>
            <a:endParaRPr lang="en-US" dirty="0"/>
          </a:p>
          <a:p>
            <a:r>
              <a:rPr lang="en-US" dirty="0"/>
              <a:t>Picture Source: EASE</a:t>
            </a:r>
          </a:p>
        </p:txBody>
      </p:sp>
      <p:sp>
        <p:nvSpPr>
          <p:cNvPr id="4" name="Slide Number Placeholder 3"/>
          <p:cNvSpPr>
            <a:spLocks noGrp="1"/>
          </p:cNvSpPr>
          <p:nvPr>
            <p:ph type="sldNum" sz="quarter" idx="5"/>
          </p:nvPr>
        </p:nvSpPr>
        <p:spPr/>
        <p:txBody>
          <a:bodyPr/>
          <a:lstStyle/>
          <a:p>
            <a:fld id="{1D91A411-20CC-C841-812A-E1B01DA03BAB}" type="slidenum">
              <a:rPr lang="en-US" smtClean="0"/>
              <a:pPr/>
              <a:t>8</a:t>
            </a:fld>
            <a:endParaRPr lang="en-US" dirty="0"/>
          </a:p>
        </p:txBody>
      </p:sp>
    </p:spTree>
    <p:extLst>
      <p:ext uri="{BB962C8B-B14F-4D97-AF65-F5344CB8AC3E}">
        <p14:creationId xmlns:p14="http://schemas.microsoft.com/office/powerpoint/2010/main" val="3717635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9</a:t>
            </a:fld>
            <a:endParaRPr lang="en-US" dirty="0"/>
          </a:p>
        </p:txBody>
      </p:sp>
    </p:spTree>
    <p:extLst>
      <p:ext uri="{BB962C8B-B14F-4D97-AF65-F5344CB8AC3E}">
        <p14:creationId xmlns:p14="http://schemas.microsoft.com/office/powerpoint/2010/main" val="2892519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27595" y="1230703"/>
            <a:ext cx="6288741" cy="2091218"/>
          </a:xfrm>
        </p:spPr>
        <p:txBody>
          <a:bodyPr anchor="b"/>
          <a:lstStyle>
            <a:lvl1pPr algn="ctr">
              <a:defRPr sz="4500">
                <a:solidFill>
                  <a:srgbClr val="2F998D"/>
                </a:solidFill>
              </a:defRPr>
            </a:lvl1pPr>
          </a:lstStyle>
          <a:p>
            <a:r>
              <a:rPr lang="en-US"/>
              <a:t>Click to edit Master title style</a:t>
            </a:r>
            <a:endParaRPr lang="en-US" dirty="0"/>
          </a:p>
        </p:txBody>
      </p:sp>
      <p:sp>
        <p:nvSpPr>
          <p:cNvPr id="3" name="Subtitle 2"/>
          <p:cNvSpPr>
            <a:spLocks noGrp="1"/>
          </p:cNvSpPr>
          <p:nvPr>
            <p:ph type="subTitle" idx="1"/>
          </p:nvPr>
        </p:nvSpPr>
        <p:spPr>
          <a:xfrm>
            <a:off x="5627595" y="3321922"/>
            <a:ext cx="6288741" cy="1351969"/>
          </a:xfrm>
        </p:spPr>
        <p:txBody>
          <a:bodyPr/>
          <a:lstStyle>
            <a:lvl1pPr marL="0" indent="0" algn="ctr">
              <a:buNone/>
              <a:defRPr sz="1800">
                <a:solidFill>
                  <a:srgbClr val="45535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3000" y="2918894"/>
            <a:ext cx="2438399" cy="3234845"/>
          </a:xfrm>
          <a:prstGeom prst="rect">
            <a:avLst/>
          </a:prstGeom>
        </p:spPr>
      </p:pic>
      <p:pic>
        <p:nvPicPr>
          <p:cNvPr id="14" name="Picture 13">
            <a:extLst>
              <a:ext uri="{FF2B5EF4-FFF2-40B4-BE49-F238E27FC236}">
                <a16:creationId xmlns:a16="http://schemas.microsoft.com/office/drawing/2014/main" id="{992EA99F-A2E9-8843-B9A6-B3AEED2F1D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59" y="1031133"/>
            <a:ext cx="3915496" cy="1517634"/>
          </a:xfrm>
          <a:prstGeom prst="rect">
            <a:avLst/>
          </a:prstGeom>
        </p:spPr>
      </p:pic>
    </p:spTree>
    <p:extLst>
      <p:ext uri="{BB962C8B-B14F-4D97-AF65-F5344CB8AC3E}">
        <p14:creationId xmlns:p14="http://schemas.microsoft.com/office/powerpoint/2010/main" val="287168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998D"/>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7" name="Picture 6">
            <a:extLst>
              <a:ext uri="{FF2B5EF4-FFF2-40B4-BE49-F238E27FC236}">
                <a16:creationId xmlns:a16="http://schemas.microsoft.com/office/drawing/2014/main" id="{4E25FCD9-AFE2-3648-A9E8-760EF32C85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8" name="Picture 7" descr="A close up of a logo&#10;&#10;Description automatically generated">
            <a:extLst>
              <a:ext uri="{FF2B5EF4-FFF2-40B4-BE49-F238E27FC236}">
                <a16:creationId xmlns:a16="http://schemas.microsoft.com/office/drawing/2014/main" id="{7CBC7FDA-AF20-2F47-809F-F57359CD6D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3552943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solidFill>
                  <a:srgbClr val="2F998D"/>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7" name="Picture 6">
            <a:extLst>
              <a:ext uri="{FF2B5EF4-FFF2-40B4-BE49-F238E27FC236}">
                <a16:creationId xmlns:a16="http://schemas.microsoft.com/office/drawing/2014/main" id="{4077A2AC-2DCE-AE4B-922C-A30435C35B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8" name="Picture 7" descr="A close up of a logo&#10;&#10;Description automatically generated">
            <a:extLst>
              <a:ext uri="{FF2B5EF4-FFF2-40B4-BE49-F238E27FC236}">
                <a16:creationId xmlns:a16="http://schemas.microsoft.com/office/drawing/2014/main" id="{E09BB5DB-8F06-054F-B9A6-F83B64B465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109927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998D"/>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7" name="Picture 6">
            <a:extLst>
              <a:ext uri="{FF2B5EF4-FFF2-40B4-BE49-F238E27FC236}">
                <a16:creationId xmlns:a16="http://schemas.microsoft.com/office/drawing/2014/main" id="{7F46084B-3E49-BE4C-8C78-00A58E27C4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8" name="Picture 7" descr="A close up of a logo&#10;&#10;Description automatically generated">
            <a:extLst>
              <a:ext uri="{FF2B5EF4-FFF2-40B4-BE49-F238E27FC236}">
                <a16:creationId xmlns:a16="http://schemas.microsoft.com/office/drawing/2014/main" id="{4902BE39-22E3-1F47-8AEB-8E33F171CF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297829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590771"/>
            <a:ext cx="10515600" cy="2852737"/>
          </a:xfrm>
        </p:spPr>
        <p:txBody>
          <a:bodyPr anchor="b"/>
          <a:lstStyle>
            <a:lvl1pPr>
              <a:defRPr sz="4500">
                <a:solidFill>
                  <a:srgbClr val="45535F"/>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rgbClr val="45535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8714065F-EC55-8C4D-A674-7E320BE9A2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8CDF6C49-F259-B546-BD8E-67B5B728C7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10448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998D"/>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45535F"/>
                </a:solidFill>
              </a:defRPr>
            </a:lvl1pPr>
            <a:lvl2pPr>
              <a:defRPr>
                <a:solidFill>
                  <a:srgbClr val="45535F"/>
                </a:solidFill>
              </a:defRPr>
            </a:lvl2pPr>
            <a:lvl3pPr>
              <a:defRPr>
                <a:solidFill>
                  <a:srgbClr val="45535F"/>
                </a:solidFill>
              </a:defRPr>
            </a:lvl3pPr>
            <a:lvl4pPr>
              <a:defRPr>
                <a:solidFill>
                  <a:srgbClr val="45535F"/>
                </a:solidFill>
              </a:defRPr>
            </a:lvl4pPr>
            <a:lvl5pPr>
              <a:defRPr>
                <a:solidFill>
                  <a:srgbClr val="4553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8" name="Picture 7">
            <a:extLst>
              <a:ext uri="{FF2B5EF4-FFF2-40B4-BE49-F238E27FC236}">
                <a16:creationId xmlns:a16="http://schemas.microsoft.com/office/drawing/2014/main" id="{612DFECF-1FE9-6943-8BDA-E16F5FCED0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9" name="Picture 8" descr="A close up of a logo&#10;&#10;Description automatically generated">
            <a:extLst>
              <a:ext uri="{FF2B5EF4-FFF2-40B4-BE49-F238E27FC236}">
                <a16:creationId xmlns:a16="http://schemas.microsoft.com/office/drawing/2014/main" id="{6A2A5465-A8AF-9346-A93D-607EC72F05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2343529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rgbClr val="2F998D"/>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8" name="Footer Placeholder 7"/>
          <p:cNvSpPr>
            <a:spLocks noGrp="1"/>
          </p:cNvSpPr>
          <p:nvPr>
            <p:ph type="ftr" sz="quarter" idx="11"/>
          </p:nvPr>
        </p:nvSpPr>
        <p:spPr/>
        <p:txBody>
          <a:bodyPr/>
          <a:lstStyle>
            <a:lvl1pPr>
              <a:defRPr>
                <a:solidFill>
                  <a:srgbClr val="B0B6BB"/>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DC6E2E3D-5D59-7A43-88F1-1400DF3BD4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14D39B-6BAD-9C43-B75E-5DDB36B2AA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3158681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998D"/>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4" name="Footer Placeholder 3"/>
          <p:cNvSpPr>
            <a:spLocks noGrp="1"/>
          </p:cNvSpPr>
          <p:nvPr>
            <p:ph type="ftr" sz="quarter" idx="11"/>
          </p:nvPr>
        </p:nvSpPr>
        <p:spPr/>
        <p:txBody>
          <a:bodyPr/>
          <a:lstStyle>
            <a:lvl1pPr>
              <a:defRPr>
                <a:solidFill>
                  <a:srgbClr val="B0B6BB"/>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6" name="Picture 5">
            <a:extLst>
              <a:ext uri="{FF2B5EF4-FFF2-40B4-BE49-F238E27FC236}">
                <a16:creationId xmlns:a16="http://schemas.microsoft.com/office/drawing/2014/main" id="{70548B2F-61DD-0D40-AFBD-1197A09DEB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7" name="Picture 6" descr="A close up of a logo&#10;&#10;Description automatically generated">
            <a:extLst>
              <a:ext uri="{FF2B5EF4-FFF2-40B4-BE49-F238E27FC236}">
                <a16:creationId xmlns:a16="http://schemas.microsoft.com/office/drawing/2014/main" id="{0A737122-8C8B-C643-9451-E311DFDBE9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2381659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3" name="Footer Placeholder 2"/>
          <p:cNvSpPr>
            <a:spLocks noGrp="1"/>
          </p:cNvSpPr>
          <p:nvPr>
            <p:ph type="ftr" sz="quarter" idx="11"/>
          </p:nvPr>
        </p:nvSpPr>
        <p:spPr/>
        <p:txBody>
          <a:bodyPr/>
          <a:lstStyle>
            <a:lvl1pPr>
              <a:defRPr>
                <a:solidFill>
                  <a:srgbClr val="B0B6BB"/>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5" name="Picture 4">
            <a:extLst>
              <a:ext uri="{FF2B5EF4-FFF2-40B4-BE49-F238E27FC236}">
                <a16:creationId xmlns:a16="http://schemas.microsoft.com/office/drawing/2014/main" id="{4E36A770-2DB4-B845-AF4D-A51C2A7B90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6" name="Picture 5" descr="A close up of a logo&#10;&#10;Description automatically generated">
            <a:extLst>
              <a:ext uri="{FF2B5EF4-FFF2-40B4-BE49-F238E27FC236}">
                <a16:creationId xmlns:a16="http://schemas.microsoft.com/office/drawing/2014/main" id="{3B5C6578-E4BC-3042-AE95-7EC7C3D7EE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29101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2F998D"/>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8" name="Picture 7">
            <a:extLst>
              <a:ext uri="{FF2B5EF4-FFF2-40B4-BE49-F238E27FC236}">
                <a16:creationId xmlns:a16="http://schemas.microsoft.com/office/drawing/2014/main" id="{F4351ACA-E08F-E544-8C80-D3896C3790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9" name="Picture 8" descr="A close up of a logo&#10;&#10;Description automatically generated">
            <a:extLst>
              <a:ext uri="{FF2B5EF4-FFF2-40B4-BE49-F238E27FC236}">
                <a16:creationId xmlns:a16="http://schemas.microsoft.com/office/drawing/2014/main" id="{F014B9F6-966C-D74D-8B2B-164F641797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2916014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2F998D"/>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8" name="Picture 7">
            <a:extLst>
              <a:ext uri="{FF2B5EF4-FFF2-40B4-BE49-F238E27FC236}">
                <a16:creationId xmlns:a16="http://schemas.microsoft.com/office/drawing/2014/main" id="{7A3CA13E-AB50-4542-8BE9-929FBAE026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9" name="Picture 8" descr="A close up of a logo&#10;&#10;Description automatically generated">
            <a:extLst>
              <a:ext uri="{FF2B5EF4-FFF2-40B4-BE49-F238E27FC236}">
                <a16:creationId xmlns:a16="http://schemas.microsoft.com/office/drawing/2014/main" id="{52B179D9-0EB9-9D4B-9B8C-CFE372C7CE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631213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71066" y="6381566"/>
            <a:ext cx="2310333" cy="339911"/>
          </a:xfrm>
          <a:prstGeom prst="rect">
            <a:avLst/>
          </a:prstGeom>
        </p:spPr>
        <p:txBody>
          <a:bodyPr vert="horz" lIns="91440" tIns="45720" rIns="91440" bIns="45720" rtlCol="0" anchor="ctr"/>
          <a:lstStyle>
            <a:lvl1pPr algn="l">
              <a:defRPr sz="900">
                <a:solidFill>
                  <a:srgbClr val="B0B6BB"/>
                </a:solidFill>
                <a:latin typeface="Helvetica Neue" charset="0"/>
                <a:ea typeface="Helvetica Neue" charset="0"/>
                <a:cs typeface="Helvetica Neue" charset="0"/>
              </a:defRPr>
            </a:lvl1pPr>
          </a:lstStyle>
          <a:p>
            <a:r>
              <a:rPr lang="en-CA"/>
              <a:t>25-04-20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rgbClr val="B0B6BB"/>
                </a:solidFill>
                <a:latin typeface="Helvetica Neue" charset="0"/>
                <a:ea typeface="Helvetica Neue" charset="0"/>
                <a:cs typeface="Helvetica Neue" charset="0"/>
              </a:defRPr>
            </a:lvl1pPr>
          </a:lstStyle>
          <a:p>
            <a:endParaRPr lang="en-US" dirty="0"/>
          </a:p>
        </p:txBody>
      </p:sp>
      <p:sp>
        <p:nvSpPr>
          <p:cNvPr id="6" name="Slide Number Placeholder 5"/>
          <p:cNvSpPr>
            <a:spLocks noGrp="1"/>
          </p:cNvSpPr>
          <p:nvPr>
            <p:ph type="sldNum" sz="quarter" idx="4"/>
          </p:nvPr>
        </p:nvSpPr>
        <p:spPr>
          <a:xfrm>
            <a:off x="8610601" y="6356352"/>
            <a:ext cx="1573305" cy="365125"/>
          </a:xfrm>
          <a:prstGeom prst="rect">
            <a:avLst/>
          </a:prstGeom>
        </p:spPr>
        <p:txBody>
          <a:bodyPr vert="horz" lIns="91440" tIns="45720" rIns="91440" bIns="45720" rtlCol="0" anchor="ctr"/>
          <a:lstStyle>
            <a:lvl1pPr algn="r">
              <a:defRPr sz="900">
                <a:solidFill>
                  <a:srgbClr val="B0B6BB"/>
                </a:solidFill>
                <a:latin typeface="Helvetica Neue" charset="0"/>
                <a:ea typeface="Helvetica Neue" charset="0"/>
                <a:cs typeface="Helvetica Neue" charset="0"/>
              </a:defRPr>
            </a:lvl1pPr>
          </a:lstStyle>
          <a:p>
            <a:fld id="{F60E4191-B049-AF4C-B31B-63DAE0652CDF}" type="slidenum">
              <a:rPr lang="en-US" smtClean="0"/>
              <a:pPr/>
              <a:t>‹#›</a:t>
            </a:fld>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Shape 6">
            <a:extLst>
              <a:ext uri="{FF2B5EF4-FFF2-40B4-BE49-F238E27FC236}">
                <a16:creationId xmlns:a16="http://schemas.microsoft.com/office/drawing/2014/main" id="{E838A761-CF4C-1241-95D6-6B4F1B0219AD}"/>
              </a:ext>
            </a:extLst>
          </p:cNvPr>
          <p:cNvSpPr/>
          <p:nvPr/>
        </p:nvSpPr>
        <p:spPr>
          <a:xfrm>
            <a:off x="0" y="6400800"/>
            <a:ext cx="12192000" cy="457200"/>
          </a:xfrm>
          <a:prstGeom prst="rect">
            <a:avLst/>
          </a:prstGeom>
          <a:solidFill>
            <a:srgbClr val="28998D"/>
          </a:solidFill>
          <a:ln>
            <a:noFill/>
          </a:ln>
        </p:spPr>
        <p:txBody>
          <a:bodyPr lIns="91433" tIns="91433" rIns="91433" bIns="91433" anchor="ctr" anchorCtr="0">
            <a:noAutofit/>
          </a:bodyPr>
          <a:lstStyle/>
          <a:p>
            <a:endParaRPr sz="1867" kern="0">
              <a:solidFill>
                <a:srgbClr val="000000"/>
              </a:solidFill>
              <a:ea typeface="Arial"/>
              <a:cs typeface="Arial"/>
              <a:sym typeface="Arial"/>
            </a:endParaRPr>
          </a:p>
        </p:txBody>
      </p:sp>
    </p:spTree>
    <p:extLst>
      <p:ext uri="{BB962C8B-B14F-4D97-AF65-F5344CB8AC3E}">
        <p14:creationId xmlns:p14="http://schemas.microsoft.com/office/powerpoint/2010/main" val="347994634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p:txStyles>
    <p:titleStyle>
      <a:lvl1pPr algn="l" defTabSz="685800" rtl="0" eaLnBrk="1" latinLnBrk="0" hangingPunct="1">
        <a:lnSpc>
          <a:spcPct val="90000"/>
        </a:lnSpc>
        <a:spcBef>
          <a:spcPct val="0"/>
        </a:spcBef>
        <a:buNone/>
        <a:defRPr sz="3300" kern="1200">
          <a:solidFill>
            <a:srgbClr val="2F998D"/>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0.png"/></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Chemical Energy Storage</a:t>
            </a:r>
          </a:p>
        </p:txBody>
      </p:sp>
      <p:sp>
        <p:nvSpPr>
          <p:cNvPr id="3" name="Subtitle 2"/>
          <p:cNvSpPr>
            <a:spLocks noGrp="1"/>
          </p:cNvSpPr>
          <p:nvPr>
            <p:ph type="subTitle" idx="1"/>
          </p:nvPr>
        </p:nvSpPr>
        <p:spPr>
          <a:xfrm>
            <a:off x="5627595" y="3321922"/>
            <a:ext cx="6288741" cy="1909645"/>
          </a:xfrm>
        </p:spPr>
        <p:txBody>
          <a:bodyPr>
            <a:normAutofit fontScale="85000" lnSpcReduction="20000"/>
          </a:bodyPr>
          <a:lstStyle/>
          <a:p>
            <a:endParaRPr lang="en-US" dirty="0">
              <a:solidFill>
                <a:schemeClr val="accent1"/>
              </a:solidFill>
            </a:endParaRPr>
          </a:p>
          <a:p>
            <a:r>
              <a:rPr lang="en-US" sz="2400" dirty="0">
                <a:solidFill>
                  <a:schemeClr val="accent1"/>
                </a:solidFill>
              </a:rPr>
              <a:t>Batteries, Fuel Cells and Flow Batteries</a:t>
            </a:r>
          </a:p>
          <a:p>
            <a:endParaRPr lang="en-US" dirty="0">
              <a:solidFill>
                <a:schemeClr val="accent1"/>
              </a:solidFill>
            </a:endParaRPr>
          </a:p>
          <a:p>
            <a:r>
              <a:rPr lang="en-US" dirty="0">
                <a:solidFill>
                  <a:schemeClr val="tx2"/>
                </a:solidFill>
              </a:rPr>
              <a:t>Recommended for grades 7 – 12</a:t>
            </a:r>
          </a:p>
          <a:p>
            <a:endParaRPr lang="en-US" dirty="0">
              <a:solidFill>
                <a:schemeClr val="tx2"/>
              </a:solidFill>
            </a:endParaRPr>
          </a:p>
          <a:p>
            <a:r>
              <a:rPr lang="en-US" dirty="0">
                <a:solidFill>
                  <a:schemeClr val="tx2"/>
                </a:solidFill>
              </a:rPr>
              <a:t>Copyright © 2024 </a:t>
            </a:r>
            <a:r>
              <a:rPr lang="en-US" dirty="0" err="1">
                <a:solidFill>
                  <a:schemeClr val="tx2"/>
                </a:solidFill>
              </a:rPr>
              <a:t>GreenLearning</a:t>
            </a:r>
            <a:r>
              <a:rPr lang="en-US" dirty="0">
                <a:solidFill>
                  <a:schemeClr val="tx2"/>
                </a:solidFill>
              </a:rPr>
              <a:t> Canada Foundation.</a:t>
            </a:r>
          </a:p>
          <a:p>
            <a:r>
              <a:rPr lang="en-US" dirty="0">
                <a:solidFill>
                  <a:schemeClr val="tx2"/>
                </a:solidFill>
              </a:rPr>
              <a:t>All Rights Reserved.</a:t>
            </a:r>
          </a:p>
          <a:p>
            <a:endParaRPr lang="en-US" dirty="0">
              <a:solidFill>
                <a:schemeClr val="tx2"/>
              </a:solidFill>
            </a:endParaRPr>
          </a:p>
        </p:txBody>
      </p:sp>
    </p:spTree>
    <p:extLst>
      <p:ext uri="{BB962C8B-B14F-4D97-AF65-F5344CB8AC3E}">
        <p14:creationId xmlns:p14="http://schemas.microsoft.com/office/powerpoint/2010/main" val="72975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6A4FA-95FC-864D-957A-9E548E131F44}"/>
              </a:ext>
            </a:extLst>
          </p:cNvPr>
          <p:cNvSpPr>
            <a:spLocks noGrp="1"/>
          </p:cNvSpPr>
          <p:nvPr>
            <p:ph type="title"/>
          </p:nvPr>
        </p:nvSpPr>
        <p:spPr/>
        <p:txBody>
          <a:bodyPr/>
          <a:lstStyle/>
          <a:p>
            <a:r>
              <a:rPr lang="en-US" dirty="0"/>
              <a:t>Graphite Chemical Structure (Used as the anode)</a:t>
            </a:r>
          </a:p>
        </p:txBody>
      </p:sp>
      <p:pic>
        <p:nvPicPr>
          <p:cNvPr id="6" name="Picture 5">
            <a:extLst>
              <a:ext uri="{FF2B5EF4-FFF2-40B4-BE49-F238E27FC236}">
                <a16:creationId xmlns:a16="http://schemas.microsoft.com/office/drawing/2014/main" id="{F872BBC9-3E42-624D-A26B-1F3B0020168B}"/>
              </a:ext>
            </a:extLst>
          </p:cNvPr>
          <p:cNvPicPr>
            <a:picLocks noChangeAspect="1"/>
          </p:cNvPicPr>
          <p:nvPr/>
        </p:nvPicPr>
        <p:blipFill>
          <a:blip r:embed="rId3"/>
          <a:stretch>
            <a:fillRect/>
          </a:stretch>
        </p:blipFill>
        <p:spPr>
          <a:xfrm>
            <a:off x="8546536" y="1344324"/>
            <a:ext cx="3393181" cy="4350232"/>
          </a:xfrm>
          <a:prstGeom prst="rect">
            <a:avLst/>
          </a:prstGeom>
        </p:spPr>
      </p:pic>
      <p:pic>
        <p:nvPicPr>
          <p:cNvPr id="24" name="Picture 23">
            <a:extLst>
              <a:ext uri="{FF2B5EF4-FFF2-40B4-BE49-F238E27FC236}">
                <a16:creationId xmlns:a16="http://schemas.microsoft.com/office/drawing/2014/main" id="{3354BC1B-A64F-FD49-8F47-652C85BDFB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65508" y="1583472"/>
            <a:ext cx="5130492" cy="4554090"/>
          </a:xfrm>
          <a:prstGeom prst="rect">
            <a:avLst/>
          </a:prstGeom>
        </p:spPr>
      </p:pic>
      <p:cxnSp>
        <p:nvCxnSpPr>
          <p:cNvPr id="28" name="Straight Arrow Connector 27">
            <a:extLst>
              <a:ext uri="{FF2B5EF4-FFF2-40B4-BE49-F238E27FC236}">
                <a16:creationId xmlns:a16="http://schemas.microsoft.com/office/drawing/2014/main" id="{43829DB0-A76B-7E42-B3AE-F4BE2B0D54E4}"/>
              </a:ext>
            </a:extLst>
          </p:cNvPr>
          <p:cNvCxnSpPr/>
          <p:nvPr/>
        </p:nvCxnSpPr>
        <p:spPr>
          <a:xfrm flipH="1">
            <a:off x="5631365" y="2943922"/>
            <a:ext cx="93670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183403C-EB9C-BE42-A5DF-035A8E57347A}"/>
              </a:ext>
            </a:extLst>
          </p:cNvPr>
          <p:cNvCxnSpPr>
            <a:cxnSpLocks/>
          </p:cNvCxnSpPr>
          <p:nvPr/>
        </p:nvCxnSpPr>
        <p:spPr>
          <a:xfrm flipH="1" flipV="1">
            <a:off x="5508543" y="5723212"/>
            <a:ext cx="527823" cy="420704"/>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32116C6-7F1D-394F-81F0-DDF719F18070}"/>
              </a:ext>
            </a:extLst>
          </p:cNvPr>
          <p:cNvSpPr txBox="1"/>
          <p:nvPr/>
        </p:nvSpPr>
        <p:spPr>
          <a:xfrm>
            <a:off x="6568068" y="2759256"/>
            <a:ext cx="1573305" cy="369332"/>
          </a:xfrm>
          <a:prstGeom prst="rect">
            <a:avLst/>
          </a:prstGeom>
          <a:noFill/>
        </p:spPr>
        <p:txBody>
          <a:bodyPr wrap="square" rtlCol="0">
            <a:spAutoFit/>
          </a:bodyPr>
          <a:lstStyle/>
          <a:p>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Weak bonds</a:t>
            </a:r>
          </a:p>
        </p:txBody>
      </p:sp>
      <p:sp>
        <p:nvSpPr>
          <p:cNvPr id="32" name="TextBox 31">
            <a:extLst>
              <a:ext uri="{FF2B5EF4-FFF2-40B4-BE49-F238E27FC236}">
                <a16:creationId xmlns:a16="http://schemas.microsoft.com/office/drawing/2014/main" id="{81A008B1-5E0D-9646-BBD9-76F58FC0647E}"/>
              </a:ext>
            </a:extLst>
          </p:cNvPr>
          <p:cNvSpPr txBox="1"/>
          <p:nvPr/>
        </p:nvSpPr>
        <p:spPr>
          <a:xfrm>
            <a:off x="6036366" y="6004525"/>
            <a:ext cx="1658777" cy="369332"/>
          </a:xfrm>
          <a:prstGeom prst="rect">
            <a:avLst/>
          </a:prstGeom>
          <a:noFill/>
        </p:spPr>
        <p:txBody>
          <a:bodyPr wrap="square" rtlCol="0">
            <a:spAutoFit/>
          </a:bodyPr>
          <a:lstStyle/>
          <a:p>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Strong bonds</a:t>
            </a:r>
          </a:p>
        </p:txBody>
      </p:sp>
      <p:sp>
        <p:nvSpPr>
          <p:cNvPr id="33" name="Rectangle 32">
            <a:extLst>
              <a:ext uri="{FF2B5EF4-FFF2-40B4-BE49-F238E27FC236}">
                <a16:creationId xmlns:a16="http://schemas.microsoft.com/office/drawing/2014/main" id="{F8367565-D0A6-0C4B-8506-63CB6DC22097}"/>
              </a:ext>
            </a:extLst>
          </p:cNvPr>
          <p:cNvSpPr/>
          <p:nvPr/>
        </p:nvSpPr>
        <p:spPr>
          <a:xfrm>
            <a:off x="8887522" y="3613043"/>
            <a:ext cx="167268" cy="20072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56E6AB26-EC56-104C-810D-12B6D17E81BE}"/>
              </a:ext>
            </a:extLst>
          </p:cNvPr>
          <p:cNvCxnSpPr>
            <a:cxnSpLocks/>
          </p:cNvCxnSpPr>
          <p:nvPr/>
        </p:nvCxnSpPr>
        <p:spPr>
          <a:xfrm flipH="1" flipV="1">
            <a:off x="8017727" y="1344324"/>
            <a:ext cx="869795" cy="226871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A24FB21-26C6-AE4D-BF26-C963927315E4}"/>
              </a:ext>
            </a:extLst>
          </p:cNvPr>
          <p:cNvSpPr/>
          <p:nvPr/>
        </p:nvSpPr>
        <p:spPr>
          <a:xfrm>
            <a:off x="965508" y="1344324"/>
            <a:ext cx="7052219" cy="503724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DFDA9EBC-511F-FE4C-BDA5-07ADD0B7D5E2}"/>
              </a:ext>
            </a:extLst>
          </p:cNvPr>
          <p:cNvCxnSpPr>
            <a:cxnSpLocks/>
          </p:cNvCxnSpPr>
          <p:nvPr/>
        </p:nvCxnSpPr>
        <p:spPr>
          <a:xfrm flipV="1">
            <a:off x="8017727" y="3813765"/>
            <a:ext cx="869795" cy="256780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898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2B738BA-9ACC-874C-AAB0-CE19A3435302}"/>
              </a:ext>
            </a:extLst>
          </p:cNvPr>
          <p:cNvSpPr/>
          <p:nvPr/>
        </p:nvSpPr>
        <p:spPr>
          <a:xfrm>
            <a:off x="692805" y="570708"/>
            <a:ext cx="10806389" cy="914400"/>
          </a:xfrm>
          <a:prstGeom prst="roundRect">
            <a:avLst/>
          </a:prstGeom>
          <a:solidFill>
            <a:srgbClr val="5F83A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729DB0-039E-6646-B6BE-BD4DD89E7ED8}"/>
              </a:ext>
            </a:extLst>
          </p:cNvPr>
          <p:cNvSpPr>
            <a:spLocks noGrp="1"/>
          </p:cNvSpPr>
          <p:nvPr>
            <p:ph type="title"/>
          </p:nvPr>
        </p:nvSpPr>
        <p:spPr/>
        <p:txBody>
          <a:bodyPr/>
          <a:lstStyle/>
          <a:p>
            <a:r>
              <a:rPr lang="en-US" dirty="0">
                <a:solidFill>
                  <a:schemeClr val="bg1"/>
                </a:solidFill>
              </a:rPr>
              <a:t>Lithium-Ion Energy Storage</a:t>
            </a:r>
          </a:p>
        </p:txBody>
      </p:sp>
      <p:graphicFrame>
        <p:nvGraphicFramePr>
          <p:cNvPr id="6" name="Content Placeholder 7">
            <a:extLst>
              <a:ext uri="{FF2B5EF4-FFF2-40B4-BE49-F238E27FC236}">
                <a16:creationId xmlns:a16="http://schemas.microsoft.com/office/drawing/2014/main" id="{5F7F7D2F-BA24-EF4B-9644-3994B4631409}"/>
              </a:ext>
            </a:extLst>
          </p:cNvPr>
          <p:cNvGraphicFramePr>
            <a:graphicFrameLocks/>
          </p:cNvGraphicFramePr>
          <p:nvPr>
            <p:extLst>
              <p:ext uri="{D42A27DB-BD31-4B8C-83A1-F6EECF244321}">
                <p14:modId xmlns:p14="http://schemas.microsoft.com/office/powerpoint/2010/main" val="174339496"/>
              </p:ext>
            </p:extLst>
          </p:nvPr>
        </p:nvGraphicFramePr>
        <p:xfrm>
          <a:off x="838199" y="1745884"/>
          <a:ext cx="10515600" cy="4580487"/>
        </p:xfrm>
        <a:graphic>
          <a:graphicData uri="http://schemas.openxmlformats.org/drawingml/2006/table">
            <a:tbl>
              <a:tblPr firstRow="1" bandRow="1">
                <a:tableStyleId>{5940675A-B579-460E-94D1-54222C63F5DA}</a:tableStyleId>
              </a:tblPr>
              <a:tblGrid>
                <a:gridCol w="2928730">
                  <a:extLst>
                    <a:ext uri="{9D8B030D-6E8A-4147-A177-3AD203B41FA5}">
                      <a16:colId xmlns:a16="http://schemas.microsoft.com/office/drawing/2014/main" val="2812386657"/>
                    </a:ext>
                  </a:extLst>
                </a:gridCol>
                <a:gridCol w="7586870">
                  <a:extLst>
                    <a:ext uri="{9D8B030D-6E8A-4147-A177-3AD203B41FA5}">
                      <a16:colId xmlns:a16="http://schemas.microsoft.com/office/drawing/2014/main" val="631324922"/>
                    </a:ext>
                  </a:extLst>
                </a:gridCol>
              </a:tblGrid>
              <a:tr h="376863">
                <a:tc gridSpan="2">
                  <a:txBody>
                    <a:bodyPr/>
                    <a:lstStyle/>
                    <a:p>
                      <a:r>
                        <a:rPr lang="en-US" sz="18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Key Performance Data – European Association for Storage of Energy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3374182310"/>
                  </a:ext>
                </a:extLst>
              </a:tr>
              <a:tr h="376863">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Power Range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1 kW – 50 MW</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6465108"/>
                  </a:ext>
                </a:extLst>
              </a:tr>
              <a:tr h="376863">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Energy Range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Up to 10 MWh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5708541"/>
                  </a:ext>
                </a:extLst>
              </a:tr>
              <a:tr h="376863">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Discharge Time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10 minutes - 4 hours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6898069"/>
                  </a:ext>
                </a:extLst>
              </a:tr>
              <a:tr h="376863">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Cycle Life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2,000 – 10,000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340475"/>
                  </a:ext>
                </a:extLst>
              </a:tr>
              <a:tr h="376863">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Life Duration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15 – 20 years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460103"/>
                  </a:ext>
                </a:extLst>
              </a:tr>
              <a:tr h="376863">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Reaction Time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Milliseconds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6355465"/>
                  </a:ext>
                </a:extLst>
              </a:tr>
              <a:tr h="376863">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Efficiency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90 – 98%</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0783354"/>
                  </a:ext>
                </a:extLst>
              </a:tr>
              <a:tr h="376863">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Energy (power) Density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120 – 180 </a:t>
                      </a:r>
                      <a:r>
                        <a:rPr lang="en-US" sz="1800" dirty="0" err="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Wh</a:t>
                      </a:r>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/kg</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224403"/>
                  </a:ext>
                </a:extLst>
              </a:tr>
              <a:tr h="1131075">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Applications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Time shifting (residential and commercial buildings); voltage, capacity, and contingency of distribution grids; ancillary services of transmission grids; smoothing and shaping of voltage and frequency of renewable energy generation. </a:t>
                      </a:r>
                      <a:endParaRPr lang="en-US" sz="1800" dirty="0">
                        <a:solidFill>
                          <a:schemeClr val="accent1"/>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8512047"/>
                  </a:ext>
                </a:extLst>
              </a:tr>
            </a:tbl>
          </a:graphicData>
        </a:graphic>
      </p:graphicFrame>
    </p:spTree>
    <p:extLst>
      <p:ext uri="{BB962C8B-B14F-4D97-AF65-F5344CB8AC3E}">
        <p14:creationId xmlns:p14="http://schemas.microsoft.com/office/powerpoint/2010/main" val="2394934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1FF5FD-381B-894D-B6BC-AA70D1F06D8B}"/>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F5698B27-7011-8A4D-B834-8AF0CB173189}"/>
              </a:ext>
            </a:extLst>
          </p:cNvPr>
          <p:cNvSpPr>
            <a:spLocks noGrp="1"/>
          </p:cNvSpPr>
          <p:nvPr>
            <p:ph type="sldNum" sz="quarter" idx="12"/>
          </p:nvPr>
        </p:nvSpPr>
        <p:spPr/>
        <p:txBody>
          <a:bodyPr/>
          <a:lstStyle/>
          <a:p>
            <a:fld id="{F60E4191-B049-AF4C-B31B-63DAE0652CDF}" type="slidenum">
              <a:rPr lang="en-US" smtClean="0"/>
              <a:pPr/>
              <a:t>12</a:t>
            </a:fld>
            <a:endParaRPr lang="en-US" dirty="0"/>
          </a:p>
        </p:txBody>
      </p:sp>
      <p:pic>
        <p:nvPicPr>
          <p:cNvPr id="6" name="Online Media 10" descr="Li-ion Battery Charge Discharge">
            <a:hlinkClick r:id="" action="ppaction://media"/>
            <a:extLst>
              <a:ext uri="{FF2B5EF4-FFF2-40B4-BE49-F238E27FC236}">
                <a16:creationId xmlns:a16="http://schemas.microsoft.com/office/drawing/2014/main" id="{D4CB5714-7BC3-4A42-9923-3EA3EB5B092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718" r="2593"/>
          <a:stretch/>
        </p:blipFill>
        <p:spPr>
          <a:xfrm>
            <a:off x="-1" y="0"/>
            <a:ext cx="12208135" cy="6858000"/>
          </a:xfrm>
          <a:prstGeom prst="rect">
            <a:avLst/>
          </a:prstGeom>
        </p:spPr>
      </p:pic>
      <p:sp>
        <p:nvSpPr>
          <p:cNvPr id="7" name="TextBox 6">
            <a:extLst>
              <a:ext uri="{FF2B5EF4-FFF2-40B4-BE49-F238E27FC236}">
                <a16:creationId xmlns:a16="http://schemas.microsoft.com/office/drawing/2014/main" id="{08ABC73C-8EDA-FA4C-A628-A3F7D8E14052}"/>
              </a:ext>
            </a:extLst>
          </p:cNvPr>
          <p:cNvSpPr txBox="1"/>
          <p:nvPr/>
        </p:nvSpPr>
        <p:spPr>
          <a:xfrm>
            <a:off x="2232503" y="2196863"/>
            <a:ext cx="387457" cy="523220"/>
          </a:xfrm>
          <a:prstGeom prst="rect">
            <a:avLst/>
          </a:prstGeom>
          <a:noFill/>
        </p:spPr>
        <p:txBody>
          <a:bodyPr wrap="square" rtlCol="0">
            <a:spAutoFit/>
          </a:bodyPr>
          <a:lstStyle/>
          <a:p>
            <a:r>
              <a:rPr lang="en-US" sz="28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8" name="TextBox 7">
            <a:extLst>
              <a:ext uri="{FF2B5EF4-FFF2-40B4-BE49-F238E27FC236}">
                <a16:creationId xmlns:a16="http://schemas.microsoft.com/office/drawing/2014/main" id="{9D36B5B1-A1A1-224D-9DE2-6A9BA60FFAE6}"/>
              </a:ext>
            </a:extLst>
          </p:cNvPr>
          <p:cNvSpPr txBox="1"/>
          <p:nvPr/>
        </p:nvSpPr>
        <p:spPr>
          <a:xfrm>
            <a:off x="10714494" y="2196863"/>
            <a:ext cx="387457" cy="523220"/>
          </a:xfrm>
          <a:prstGeom prst="rect">
            <a:avLst/>
          </a:prstGeom>
          <a:noFill/>
        </p:spPr>
        <p:txBody>
          <a:bodyPr wrap="square" rtlCol="0">
            <a:spAutoFit/>
          </a:bodyPr>
          <a:lstStyle/>
          <a:p>
            <a:r>
              <a:rPr lang="en-US" sz="2800" b="1"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9" name="Picture 8">
            <a:extLst>
              <a:ext uri="{FF2B5EF4-FFF2-40B4-BE49-F238E27FC236}">
                <a16:creationId xmlns:a16="http://schemas.microsoft.com/office/drawing/2014/main" id="{ECA39D04-0978-5D45-912C-EB745FD80F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FD6D02FE-4E94-7F48-BE5B-3ABFC1B593F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424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C3B9F-A15A-E841-8AC7-9065D34334D0}"/>
              </a:ext>
            </a:extLst>
          </p:cNvPr>
          <p:cNvSpPr>
            <a:spLocks noGrp="1"/>
          </p:cNvSpPr>
          <p:nvPr>
            <p:ph type="title"/>
          </p:nvPr>
        </p:nvSpPr>
        <p:spPr/>
        <p:txBody>
          <a:bodyPr/>
          <a:lstStyle/>
          <a:p>
            <a:r>
              <a:rPr lang="en-US" dirty="0"/>
              <a:t>Lithium-Ion Fire Hazard</a:t>
            </a:r>
          </a:p>
        </p:txBody>
      </p:sp>
      <p:sp>
        <p:nvSpPr>
          <p:cNvPr id="3" name="Content Placeholder 2">
            <a:extLst>
              <a:ext uri="{FF2B5EF4-FFF2-40B4-BE49-F238E27FC236}">
                <a16:creationId xmlns:a16="http://schemas.microsoft.com/office/drawing/2014/main" id="{BCBD5B64-3797-BF43-9477-57EB70C7CA58}"/>
              </a:ext>
            </a:extLst>
          </p:cNvPr>
          <p:cNvSpPr>
            <a:spLocks noGrp="1"/>
          </p:cNvSpPr>
          <p:nvPr>
            <p:ph idx="1"/>
          </p:nvPr>
        </p:nvSpPr>
        <p:spPr/>
        <p:txBody>
          <a:bodyPr>
            <a:normAutofit/>
          </a:bodyPr>
          <a:lstStyle/>
          <a:p>
            <a:r>
              <a:rPr lang="en-US" dirty="0"/>
              <a:t>Malfunctions are rare, but not impossible.</a:t>
            </a:r>
          </a:p>
          <a:p>
            <a:r>
              <a:rPr lang="en-US" dirty="0"/>
              <a:t>There is a small risk of microscopic particles encountering other parts of the battery. This can cause what is called a </a:t>
            </a:r>
            <a:r>
              <a:rPr lang="en-US" b="1" dirty="0"/>
              <a:t>short-circuit</a:t>
            </a:r>
            <a:r>
              <a:rPr lang="en-US" dirty="0"/>
              <a:t> in the cell. </a:t>
            </a:r>
          </a:p>
          <a:p>
            <a:r>
              <a:rPr lang="en-US" dirty="0"/>
              <a:t>Short-circuits can cause fires</a:t>
            </a:r>
          </a:p>
          <a:p>
            <a:r>
              <a:rPr lang="en-US" dirty="0"/>
              <a:t>The failure rate of Li-ion batteries is </a:t>
            </a:r>
            <a:r>
              <a:rPr lang="en-US" dirty="0">
                <a:solidFill>
                  <a:schemeClr val="accent5"/>
                </a:solidFill>
              </a:rPr>
              <a:t>less than one in a million</a:t>
            </a:r>
          </a:p>
          <a:p>
            <a:r>
              <a:rPr lang="en-US" dirty="0"/>
              <a:t>Controls are in place to minimize this effect.</a:t>
            </a:r>
          </a:p>
          <a:p>
            <a:endParaRPr lang="en-US" dirty="0"/>
          </a:p>
          <a:p>
            <a:r>
              <a:rPr lang="en-US" dirty="0"/>
              <a:t>In 2013, when the the Boeing 787 Dreamliner was first released, aircrafts had on board fires due to the Li-ion batteries electrical issues.</a:t>
            </a:r>
          </a:p>
          <a:p>
            <a:pPr lvl="1"/>
            <a:r>
              <a:rPr lang="en-US" dirty="0"/>
              <a:t>What happened? Overheating due to a short circuit from a manufacturing defect</a:t>
            </a:r>
          </a:p>
          <a:p>
            <a:pPr lvl="1"/>
            <a:r>
              <a:rPr lang="en-US" dirty="0"/>
              <a:t>Issues were promptly resolved by Boeing and the Federal Aviation Administration</a:t>
            </a:r>
          </a:p>
        </p:txBody>
      </p:sp>
      <p:pic>
        <p:nvPicPr>
          <p:cNvPr id="6" name="Picture 5">
            <a:extLst>
              <a:ext uri="{FF2B5EF4-FFF2-40B4-BE49-F238E27FC236}">
                <a16:creationId xmlns:a16="http://schemas.microsoft.com/office/drawing/2014/main" id="{67D93F5C-5AF8-F049-883B-1E8509E164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6744" y="659820"/>
            <a:ext cx="839521" cy="747043"/>
          </a:xfrm>
          <a:prstGeom prst="rect">
            <a:avLst/>
          </a:prstGeom>
        </p:spPr>
      </p:pic>
      <p:sp>
        <p:nvSpPr>
          <p:cNvPr id="9" name="Pentagon 8">
            <a:extLst>
              <a:ext uri="{FF2B5EF4-FFF2-40B4-BE49-F238E27FC236}">
                <a16:creationId xmlns:a16="http://schemas.microsoft.com/office/drawing/2014/main" id="{684E0535-B659-D443-947B-FEB41F772183}"/>
              </a:ext>
            </a:extLst>
          </p:cNvPr>
          <p:cNvSpPr/>
          <p:nvPr/>
        </p:nvSpPr>
        <p:spPr>
          <a:xfrm rot="16200000" flipH="1">
            <a:off x="9330284" y="-145773"/>
            <a:ext cx="1460498" cy="1724099"/>
          </a:xfrm>
          <a:prstGeom prst="homePlate">
            <a:avLst>
              <a:gd name="adj" fmla="val 2122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Short circuits are when an unintentional circuit forms due to the contact of two components</a:t>
            </a:r>
          </a:p>
        </p:txBody>
      </p:sp>
    </p:spTree>
    <p:extLst>
      <p:ext uri="{BB962C8B-B14F-4D97-AF65-F5344CB8AC3E}">
        <p14:creationId xmlns:p14="http://schemas.microsoft.com/office/powerpoint/2010/main" val="124757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59259-28ED-4243-90C3-682415E3C3F8}"/>
              </a:ext>
            </a:extLst>
          </p:cNvPr>
          <p:cNvSpPr>
            <a:spLocks noGrp="1"/>
          </p:cNvSpPr>
          <p:nvPr>
            <p:ph type="title"/>
          </p:nvPr>
        </p:nvSpPr>
        <p:spPr/>
        <p:txBody>
          <a:bodyPr/>
          <a:lstStyle/>
          <a:p>
            <a:r>
              <a:rPr lang="en-US" dirty="0"/>
              <a:t>Where Can you Recycle Batteries?</a:t>
            </a:r>
          </a:p>
        </p:txBody>
      </p:sp>
      <p:sp>
        <p:nvSpPr>
          <p:cNvPr id="3" name="Content Placeholder 2">
            <a:extLst>
              <a:ext uri="{FF2B5EF4-FFF2-40B4-BE49-F238E27FC236}">
                <a16:creationId xmlns:a16="http://schemas.microsoft.com/office/drawing/2014/main" id="{013CE754-2C3A-8E47-9FC5-5EC43928E43C}"/>
              </a:ext>
            </a:extLst>
          </p:cNvPr>
          <p:cNvSpPr>
            <a:spLocks noGrp="1"/>
          </p:cNvSpPr>
          <p:nvPr>
            <p:ph idx="1"/>
          </p:nvPr>
        </p:nvSpPr>
        <p:spPr>
          <a:xfrm>
            <a:off x="863780" y="1735722"/>
            <a:ext cx="10515600" cy="1010825"/>
          </a:xfrm>
        </p:spPr>
        <p:txBody>
          <a:bodyPr/>
          <a:lstStyle/>
          <a:p>
            <a:r>
              <a:rPr lang="en-US" dirty="0"/>
              <a:t>Non-rechargeable batteries can be recycled any may stores around the city, including:</a:t>
            </a:r>
          </a:p>
        </p:txBody>
      </p:sp>
      <p:pic>
        <p:nvPicPr>
          <p:cNvPr id="16" name="Picture 15">
            <a:extLst>
              <a:ext uri="{FF2B5EF4-FFF2-40B4-BE49-F238E27FC236}">
                <a16:creationId xmlns:a16="http://schemas.microsoft.com/office/drawing/2014/main" id="{15F6C62D-8E12-D447-BC22-AFB6D9D5DC0F}"/>
              </a:ext>
            </a:extLst>
          </p:cNvPr>
          <p:cNvPicPr>
            <a:picLocks noChangeAspect="1"/>
          </p:cNvPicPr>
          <p:nvPr/>
        </p:nvPicPr>
        <p:blipFill>
          <a:blip r:embed="rId3"/>
          <a:stretch>
            <a:fillRect/>
          </a:stretch>
        </p:blipFill>
        <p:spPr>
          <a:xfrm>
            <a:off x="323850" y="2241134"/>
            <a:ext cx="11544300" cy="4025900"/>
          </a:xfrm>
          <a:prstGeom prst="rect">
            <a:avLst/>
          </a:prstGeom>
        </p:spPr>
      </p:pic>
    </p:spTree>
    <p:extLst>
      <p:ext uri="{BB962C8B-B14F-4D97-AF65-F5344CB8AC3E}">
        <p14:creationId xmlns:p14="http://schemas.microsoft.com/office/powerpoint/2010/main" val="335487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61EB7-737F-E246-8A2A-F3A85FB23A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18314" y="2932534"/>
            <a:ext cx="4202349" cy="3501861"/>
          </a:xfrm>
          <a:prstGeom prst="rect">
            <a:avLst/>
          </a:prstGeom>
        </p:spPr>
      </p:pic>
      <p:sp>
        <p:nvSpPr>
          <p:cNvPr id="2" name="Title 1">
            <a:extLst>
              <a:ext uri="{FF2B5EF4-FFF2-40B4-BE49-F238E27FC236}">
                <a16:creationId xmlns:a16="http://schemas.microsoft.com/office/drawing/2014/main" id="{88D9949C-892B-CA42-BD13-EF31FB24FC5F}"/>
              </a:ext>
            </a:extLst>
          </p:cNvPr>
          <p:cNvSpPr>
            <a:spLocks noGrp="1"/>
          </p:cNvSpPr>
          <p:nvPr>
            <p:ph type="title"/>
          </p:nvPr>
        </p:nvSpPr>
        <p:spPr/>
        <p:txBody>
          <a:bodyPr/>
          <a:lstStyle/>
          <a:p>
            <a:r>
              <a:rPr lang="en-US" dirty="0"/>
              <a:t>Fuel Cells</a:t>
            </a:r>
          </a:p>
        </p:txBody>
      </p:sp>
      <p:sp>
        <p:nvSpPr>
          <p:cNvPr id="3" name="Content Placeholder 2">
            <a:extLst>
              <a:ext uri="{FF2B5EF4-FFF2-40B4-BE49-F238E27FC236}">
                <a16:creationId xmlns:a16="http://schemas.microsoft.com/office/drawing/2014/main" id="{EE18E3A4-A9E8-9946-BC0F-A70E5864909B}"/>
              </a:ext>
            </a:extLst>
          </p:cNvPr>
          <p:cNvSpPr>
            <a:spLocks noGrp="1"/>
          </p:cNvSpPr>
          <p:nvPr>
            <p:ph idx="1"/>
          </p:nvPr>
        </p:nvSpPr>
        <p:spPr/>
        <p:txBody>
          <a:bodyPr>
            <a:normAutofit lnSpcReduction="10000"/>
          </a:bodyPr>
          <a:lstStyle/>
          <a:p>
            <a:r>
              <a:rPr lang="en-US" dirty="0"/>
              <a:t>Fuel cells combine hydrogen fuel with oxygen. The products are </a:t>
            </a:r>
            <a:r>
              <a:rPr lang="en-US" dirty="0">
                <a:solidFill>
                  <a:schemeClr val="accent2"/>
                </a:solidFill>
              </a:rPr>
              <a:t>electricity, heat and water</a:t>
            </a:r>
          </a:p>
          <a:p>
            <a:r>
              <a:rPr lang="en-US" dirty="0"/>
              <a:t>The hydrogen used is pressurized and the oxygen (O</a:t>
            </a:r>
            <a:r>
              <a:rPr lang="en-US" baseline="-25000" dirty="0"/>
              <a:t>2</a:t>
            </a:r>
            <a:r>
              <a:rPr lang="en-US" dirty="0"/>
              <a:t>) is extracted from air.</a:t>
            </a:r>
          </a:p>
          <a:p>
            <a:r>
              <a:rPr lang="en-US" dirty="0"/>
              <a:t>At the anode:</a:t>
            </a:r>
          </a:p>
          <a:p>
            <a:pPr lvl="1"/>
            <a:r>
              <a:rPr lang="en-US" dirty="0"/>
              <a:t>Hydrogen flows in</a:t>
            </a:r>
          </a:p>
          <a:p>
            <a:pPr lvl="1"/>
            <a:r>
              <a:rPr lang="en-US" dirty="0"/>
              <a:t>Hydrogen molecules split into electrons and protons</a:t>
            </a:r>
          </a:p>
          <a:p>
            <a:pPr lvl="1"/>
            <a:r>
              <a:rPr lang="en-US" dirty="0"/>
              <a:t>Electrons flow through a circuit and protons through the membrane</a:t>
            </a:r>
          </a:p>
          <a:p>
            <a:r>
              <a:rPr lang="en-US" dirty="0"/>
              <a:t>At the cathode:</a:t>
            </a:r>
          </a:p>
          <a:p>
            <a:pPr lvl="1"/>
            <a:r>
              <a:rPr lang="en-US" dirty="0"/>
              <a:t>Oxygen (from air) flows in</a:t>
            </a:r>
          </a:p>
          <a:p>
            <a:pPr lvl="1"/>
            <a:r>
              <a:rPr lang="en-US" dirty="0"/>
              <a:t>Electrons, protons, and oxygen combine to form water</a:t>
            </a:r>
          </a:p>
          <a:p>
            <a:pPr lvl="1"/>
            <a:r>
              <a:rPr lang="en-US" dirty="0"/>
              <a:t>Water flows out</a:t>
            </a:r>
          </a:p>
          <a:p>
            <a:r>
              <a:rPr lang="en-US" dirty="0"/>
              <a:t>A catalyst is used at the anode to split the hydrogen</a:t>
            </a:r>
          </a:p>
          <a:p>
            <a:r>
              <a:rPr lang="en-US" dirty="0"/>
              <a:t>The fuel can be operated in reverse to store energy as hydrogen.</a:t>
            </a:r>
          </a:p>
        </p:txBody>
      </p:sp>
    </p:spTree>
    <p:extLst>
      <p:ext uri="{BB962C8B-B14F-4D97-AF65-F5344CB8AC3E}">
        <p14:creationId xmlns:p14="http://schemas.microsoft.com/office/powerpoint/2010/main" val="1941921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989576-A82E-6F4F-B16D-D5EFD62EA56C}"/>
              </a:ext>
            </a:extLst>
          </p:cNvPr>
          <p:cNvSpPr/>
          <p:nvPr/>
        </p:nvSpPr>
        <p:spPr>
          <a:xfrm>
            <a:off x="0" y="6356352"/>
            <a:ext cx="12192000" cy="50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3FC7B-552E-2345-B2DB-069D97B40F25}"/>
              </a:ext>
            </a:extLst>
          </p:cNvPr>
          <p:cNvSpPr>
            <a:spLocks noGrp="1"/>
          </p:cNvSpPr>
          <p:nvPr>
            <p:ph type="title"/>
          </p:nvPr>
        </p:nvSpPr>
        <p:spPr>
          <a:xfrm rot="16200000">
            <a:off x="-2262767" y="2793237"/>
            <a:ext cx="5851099" cy="1325563"/>
          </a:xfrm>
          <a:solidFill>
            <a:schemeClr val="accent4"/>
          </a:solidFill>
        </p:spPr>
        <p:txBody>
          <a:bodyPr>
            <a:normAutofit/>
          </a:bodyPr>
          <a:lstStyle/>
          <a:p>
            <a:pPr algn="ctr"/>
            <a:r>
              <a:rPr lang="en-US" sz="4000" dirty="0">
                <a:solidFill>
                  <a:schemeClr val="bg1"/>
                </a:solidFill>
              </a:rPr>
              <a:t>Fuel Cells</a:t>
            </a:r>
          </a:p>
        </p:txBody>
      </p:sp>
      <p:pic>
        <p:nvPicPr>
          <p:cNvPr id="6" name="Online Media 5" descr="Fuel Cell Gif">
            <a:hlinkClick r:id="" action="ppaction://media"/>
            <a:extLst>
              <a:ext uri="{FF2B5EF4-FFF2-40B4-BE49-F238E27FC236}">
                <a16:creationId xmlns:a16="http://schemas.microsoft.com/office/drawing/2014/main" id="{0B1B670B-85B7-C249-910B-0209E88B7E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16917" y="263343"/>
            <a:ext cx="8158163" cy="6118225"/>
          </a:xfrm>
        </p:spPr>
      </p:pic>
    </p:spTree>
    <p:extLst>
      <p:ext uri="{BB962C8B-B14F-4D97-AF65-F5344CB8AC3E}">
        <p14:creationId xmlns:p14="http://schemas.microsoft.com/office/powerpoint/2010/main" val="422735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F03F-FA93-0B4F-9386-60D55FE5D543}"/>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defTabSz="914400"/>
            <a:r>
              <a:rPr lang="en-US" sz="3200" kern="1200" dirty="0">
                <a:solidFill>
                  <a:srgbClr val="FFFFFF"/>
                </a:solidFill>
                <a:latin typeface="+mj-lt"/>
                <a:ea typeface="+mj-ea"/>
                <a:cs typeface="+mj-cs"/>
              </a:rPr>
              <a:t>Fuel Cell Chemical Reactions</a:t>
            </a:r>
          </a:p>
        </p:txBody>
      </p:sp>
      <p:pic>
        <p:nvPicPr>
          <p:cNvPr id="9" name="Picture 8">
            <a:extLst>
              <a:ext uri="{FF2B5EF4-FFF2-40B4-BE49-F238E27FC236}">
                <a16:creationId xmlns:a16="http://schemas.microsoft.com/office/drawing/2014/main" id="{7EF199DA-1C6B-5D40-A6AA-793EEFE8286F}"/>
              </a:ext>
            </a:extLst>
          </p:cNvPr>
          <p:cNvPicPr>
            <a:picLocks noChangeAspect="1"/>
          </p:cNvPicPr>
          <p:nvPr/>
        </p:nvPicPr>
        <p:blipFill>
          <a:blip r:embed="rId3"/>
          <a:stretch>
            <a:fillRect/>
          </a:stretch>
        </p:blipFill>
        <p:spPr>
          <a:xfrm>
            <a:off x="3878407" y="0"/>
            <a:ext cx="8313593" cy="621441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87C37D7-01C2-F54F-A67F-B8EE9EDD2FBA}"/>
                  </a:ext>
                </a:extLst>
              </p:cNvPr>
              <p:cNvSpPr txBox="1"/>
              <p:nvPr/>
            </p:nvSpPr>
            <p:spPr>
              <a:xfrm>
                <a:off x="5202819" y="5987020"/>
                <a:ext cx="23076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b="0" i="1" smtClean="0">
                              <a:solidFill>
                                <a:schemeClr val="tx2"/>
                              </a:solidFill>
                              <a:latin typeface="Cambria Math" panose="02040503050406030204" pitchFamily="18" charset="0"/>
                            </a:rPr>
                          </m:ctrlPr>
                        </m:sSubPr>
                        <m:e>
                          <m:r>
                            <a:rPr lang="en-CA" sz="2400" b="0" i="1" smtClean="0">
                              <a:solidFill>
                                <a:schemeClr val="tx2"/>
                              </a:solidFill>
                              <a:latin typeface="Cambria Math" panose="02040503050406030204" pitchFamily="18" charset="0"/>
                            </a:rPr>
                            <m:t>𝐻</m:t>
                          </m:r>
                        </m:e>
                        <m:sub>
                          <m:r>
                            <a:rPr lang="en-CA" sz="2400" b="0" i="1" smtClean="0">
                              <a:solidFill>
                                <a:schemeClr val="tx2"/>
                              </a:solidFill>
                              <a:latin typeface="Cambria Math" panose="02040503050406030204" pitchFamily="18" charset="0"/>
                            </a:rPr>
                            <m:t>2</m:t>
                          </m:r>
                        </m:sub>
                      </m:sSub>
                      <m:r>
                        <a:rPr lang="en-CA" sz="2400" b="0" i="1" smtClean="0">
                          <a:solidFill>
                            <a:schemeClr val="tx2"/>
                          </a:solidFill>
                          <a:latin typeface="Cambria Math" panose="02040503050406030204" pitchFamily="18" charset="0"/>
                        </a:rPr>
                        <m:t>→2</m:t>
                      </m:r>
                      <m:sSup>
                        <m:sSupPr>
                          <m:ctrlPr>
                            <a:rPr lang="en-CA" sz="2400" b="0" i="1" smtClean="0">
                              <a:solidFill>
                                <a:schemeClr val="tx2"/>
                              </a:solidFill>
                              <a:latin typeface="Cambria Math" panose="02040503050406030204" pitchFamily="18" charset="0"/>
                            </a:rPr>
                          </m:ctrlPr>
                        </m:sSupPr>
                        <m:e>
                          <m:r>
                            <a:rPr lang="en-CA" sz="2400" b="0" i="1" smtClean="0">
                              <a:solidFill>
                                <a:schemeClr val="tx2"/>
                              </a:solidFill>
                              <a:latin typeface="Cambria Math" panose="02040503050406030204" pitchFamily="18" charset="0"/>
                            </a:rPr>
                            <m:t>𝐻</m:t>
                          </m:r>
                        </m:e>
                        <m:sup>
                          <m:r>
                            <a:rPr lang="en-CA" sz="2400" b="0" i="1" smtClean="0">
                              <a:solidFill>
                                <a:schemeClr val="tx2"/>
                              </a:solidFill>
                              <a:latin typeface="Cambria Math" panose="02040503050406030204" pitchFamily="18" charset="0"/>
                            </a:rPr>
                            <m:t>+</m:t>
                          </m:r>
                        </m:sup>
                      </m:sSup>
                      <m:r>
                        <a:rPr lang="en-CA" sz="2400" b="0" i="1" smtClean="0">
                          <a:solidFill>
                            <a:schemeClr val="tx2"/>
                          </a:solidFill>
                          <a:latin typeface="Cambria Math" panose="02040503050406030204" pitchFamily="18" charset="0"/>
                        </a:rPr>
                        <m:t>+2</m:t>
                      </m:r>
                      <m:sSup>
                        <m:sSupPr>
                          <m:ctrlPr>
                            <a:rPr lang="en-CA" sz="2400" b="0" i="1" smtClean="0">
                              <a:solidFill>
                                <a:schemeClr val="tx2"/>
                              </a:solidFill>
                              <a:latin typeface="Cambria Math" panose="02040503050406030204" pitchFamily="18" charset="0"/>
                            </a:rPr>
                          </m:ctrlPr>
                        </m:sSupPr>
                        <m:e>
                          <m:r>
                            <a:rPr lang="en-CA" sz="2400" b="0" i="1" smtClean="0">
                              <a:solidFill>
                                <a:schemeClr val="tx2"/>
                              </a:solidFill>
                              <a:latin typeface="Cambria Math" panose="02040503050406030204" pitchFamily="18" charset="0"/>
                            </a:rPr>
                            <m:t>𝑒</m:t>
                          </m:r>
                        </m:e>
                        <m:sup>
                          <m:r>
                            <a:rPr lang="en-CA" sz="2400" b="0" i="1" smtClean="0">
                              <a:solidFill>
                                <a:schemeClr val="tx2"/>
                              </a:solidFill>
                              <a:latin typeface="Cambria Math" panose="02040503050406030204" pitchFamily="18" charset="0"/>
                            </a:rPr>
                            <m:t>−</m:t>
                          </m:r>
                        </m:sup>
                      </m:sSup>
                    </m:oMath>
                  </m:oMathPara>
                </a14:m>
                <a:endParaRPr lang="en-US" sz="2400" dirty="0">
                  <a:solidFill>
                    <a:schemeClr val="tx2"/>
                  </a:solidFill>
                </a:endParaRPr>
              </a:p>
            </p:txBody>
          </p:sp>
        </mc:Choice>
        <mc:Fallback xmlns="">
          <p:sp>
            <p:nvSpPr>
              <p:cNvPr id="15" name="TextBox 14">
                <a:extLst>
                  <a:ext uri="{FF2B5EF4-FFF2-40B4-BE49-F238E27FC236}">
                    <a16:creationId xmlns:a16="http://schemas.microsoft.com/office/drawing/2014/main" id="{587C37D7-01C2-F54F-A67F-B8EE9EDD2FBA}"/>
                  </a:ext>
                </a:extLst>
              </p:cNvPr>
              <p:cNvSpPr txBox="1">
                <a:spLocks noRot="1" noChangeAspect="1" noMove="1" noResize="1" noEditPoints="1" noAdjustHandles="1" noChangeArrowheads="1" noChangeShapeType="1" noTextEdit="1"/>
              </p:cNvSpPr>
              <p:nvPr/>
            </p:nvSpPr>
            <p:spPr>
              <a:xfrm>
                <a:off x="5202819" y="5987020"/>
                <a:ext cx="2307619" cy="369332"/>
              </a:xfrm>
              <a:prstGeom prst="rect">
                <a:avLst/>
              </a:prstGeom>
              <a:blipFill>
                <a:blip r:embed="rId4"/>
                <a:stretch>
                  <a:fillRect l="-2198"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824B3B-3828-1944-ADD6-1DC24D762370}"/>
                  </a:ext>
                </a:extLst>
              </p:cNvPr>
              <p:cNvSpPr txBox="1"/>
              <p:nvPr/>
            </p:nvSpPr>
            <p:spPr>
              <a:xfrm>
                <a:off x="8035203" y="5987020"/>
                <a:ext cx="339695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b="0" i="1" smtClean="0">
                              <a:solidFill>
                                <a:schemeClr val="tx2"/>
                              </a:solidFill>
                              <a:latin typeface="Cambria Math" panose="02040503050406030204" pitchFamily="18" charset="0"/>
                            </a:rPr>
                          </m:ctrlPr>
                        </m:sSubPr>
                        <m:e>
                          <m:r>
                            <a:rPr lang="en-CA" sz="2400" b="0" i="1" smtClean="0">
                              <a:solidFill>
                                <a:schemeClr val="tx2"/>
                              </a:solidFill>
                              <a:latin typeface="Cambria Math" panose="02040503050406030204" pitchFamily="18" charset="0"/>
                            </a:rPr>
                            <m:t>𝑂</m:t>
                          </m:r>
                        </m:e>
                        <m:sub>
                          <m:r>
                            <a:rPr lang="en-CA" sz="2400" b="0" i="1" smtClean="0">
                              <a:solidFill>
                                <a:schemeClr val="tx2"/>
                              </a:solidFill>
                              <a:latin typeface="Cambria Math" panose="02040503050406030204" pitchFamily="18" charset="0"/>
                            </a:rPr>
                            <m:t>2</m:t>
                          </m:r>
                        </m:sub>
                      </m:sSub>
                      <m:r>
                        <a:rPr lang="en-CA" sz="2400" b="0" i="1" smtClean="0">
                          <a:solidFill>
                            <a:schemeClr val="tx2"/>
                          </a:solidFill>
                          <a:latin typeface="Cambria Math" panose="02040503050406030204" pitchFamily="18" charset="0"/>
                        </a:rPr>
                        <m:t>+2</m:t>
                      </m:r>
                      <m:sSup>
                        <m:sSupPr>
                          <m:ctrlPr>
                            <a:rPr lang="en-CA" sz="2400" b="0" i="1" smtClean="0">
                              <a:solidFill>
                                <a:schemeClr val="tx2"/>
                              </a:solidFill>
                              <a:latin typeface="Cambria Math" panose="02040503050406030204" pitchFamily="18" charset="0"/>
                            </a:rPr>
                          </m:ctrlPr>
                        </m:sSupPr>
                        <m:e>
                          <m:r>
                            <a:rPr lang="en-CA" sz="2400" b="0" i="1" smtClean="0">
                              <a:solidFill>
                                <a:schemeClr val="tx2"/>
                              </a:solidFill>
                              <a:latin typeface="Cambria Math" panose="02040503050406030204" pitchFamily="18" charset="0"/>
                            </a:rPr>
                            <m:t>𝐻</m:t>
                          </m:r>
                        </m:e>
                        <m:sup>
                          <m:r>
                            <a:rPr lang="en-CA" sz="2400" b="0" i="1" smtClean="0">
                              <a:solidFill>
                                <a:schemeClr val="tx2"/>
                              </a:solidFill>
                              <a:latin typeface="Cambria Math" panose="02040503050406030204" pitchFamily="18" charset="0"/>
                            </a:rPr>
                            <m:t>+</m:t>
                          </m:r>
                        </m:sup>
                      </m:sSup>
                      <m:r>
                        <a:rPr lang="en-CA" sz="2400" b="0" i="1" smtClean="0">
                          <a:solidFill>
                            <a:schemeClr val="tx2"/>
                          </a:solidFill>
                          <a:latin typeface="Cambria Math" panose="02040503050406030204" pitchFamily="18" charset="0"/>
                        </a:rPr>
                        <m:t>+2</m:t>
                      </m:r>
                      <m:sSup>
                        <m:sSupPr>
                          <m:ctrlPr>
                            <a:rPr lang="en-CA" sz="2400" b="0" i="1" smtClean="0">
                              <a:solidFill>
                                <a:schemeClr val="tx2"/>
                              </a:solidFill>
                              <a:latin typeface="Cambria Math" panose="02040503050406030204" pitchFamily="18" charset="0"/>
                            </a:rPr>
                          </m:ctrlPr>
                        </m:sSupPr>
                        <m:e>
                          <m:r>
                            <a:rPr lang="en-CA" sz="2400" b="0" i="1" smtClean="0">
                              <a:solidFill>
                                <a:schemeClr val="tx2"/>
                              </a:solidFill>
                              <a:latin typeface="Cambria Math" panose="02040503050406030204" pitchFamily="18" charset="0"/>
                            </a:rPr>
                            <m:t>𝑒</m:t>
                          </m:r>
                        </m:e>
                        <m:sup>
                          <m:r>
                            <a:rPr lang="en-CA" sz="2400" b="0" i="1" smtClean="0">
                              <a:solidFill>
                                <a:schemeClr val="tx2"/>
                              </a:solidFill>
                              <a:latin typeface="Cambria Math" panose="02040503050406030204" pitchFamily="18" charset="0"/>
                            </a:rPr>
                            <m:t>−</m:t>
                          </m:r>
                        </m:sup>
                      </m:sSup>
                      <m:r>
                        <a:rPr lang="en-CA" sz="2400" b="0" i="1" smtClean="0">
                          <a:solidFill>
                            <a:schemeClr val="tx2"/>
                          </a:solidFill>
                          <a:latin typeface="Cambria Math" panose="02040503050406030204" pitchFamily="18" charset="0"/>
                        </a:rPr>
                        <m:t>→2</m:t>
                      </m:r>
                      <m:sSub>
                        <m:sSubPr>
                          <m:ctrlPr>
                            <a:rPr lang="en-CA" sz="2400" b="0" i="1" smtClean="0">
                              <a:solidFill>
                                <a:schemeClr val="tx2"/>
                              </a:solidFill>
                              <a:latin typeface="Cambria Math" panose="02040503050406030204" pitchFamily="18" charset="0"/>
                            </a:rPr>
                          </m:ctrlPr>
                        </m:sSubPr>
                        <m:e>
                          <m:r>
                            <a:rPr lang="en-CA" sz="2400" b="0" i="1" smtClean="0">
                              <a:solidFill>
                                <a:schemeClr val="tx2"/>
                              </a:solidFill>
                              <a:latin typeface="Cambria Math" panose="02040503050406030204" pitchFamily="18" charset="0"/>
                            </a:rPr>
                            <m:t>𝐻</m:t>
                          </m:r>
                        </m:e>
                        <m:sub>
                          <m:r>
                            <a:rPr lang="en-CA" sz="2400" b="0" i="1" smtClean="0">
                              <a:solidFill>
                                <a:schemeClr val="tx2"/>
                              </a:solidFill>
                              <a:latin typeface="Cambria Math" panose="02040503050406030204" pitchFamily="18" charset="0"/>
                            </a:rPr>
                            <m:t>2</m:t>
                          </m:r>
                        </m:sub>
                      </m:sSub>
                      <m:r>
                        <a:rPr lang="en-CA" sz="2400" b="0" i="1" smtClean="0">
                          <a:solidFill>
                            <a:schemeClr val="tx2"/>
                          </a:solidFill>
                          <a:latin typeface="Cambria Math" panose="02040503050406030204" pitchFamily="18" charset="0"/>
                        </a:rPr>
                        <m:t>𝑂</m:t>
                      </m:r>
                    </m:oMath>
                  </m:oMathPara>
                </a14:m>
                <a:endParaRPr lang="en-US" sz="2400" dirty="0">
                  <a:solidFill>
                    <a:schemeClr val="tx2"/>
                  </a:solidFill>
                </a:endParaRPr>
              </a:p>
            </p:txBody>
          </p:sp>
        </mc:Choice>
        <mc:Fallback xmlns="">
          <p:sp>
            <p:nvSpPr>
              <p:cNvPr id="16" name="TextBox 15">
                <a:extLst>
                  <a:ext uri="{FF2B5EF4-FFF2-40B4-BE49-F238E27FC236}">
                    <a16:creationId xmlns:a16="http://schemas.microsoft.com/office/drawing/2014/main" id="{5D824B3B-3828-1944-ADD6-1DC24D762370}"/>
                  </a:ext>
                </a:extLst>
              </p:cNvPr>
              <p:cNvSpPr txBox="1">
                <a:spLocks noRot="1" noChangeAspect="1" noMove="1" noResize="1" noEditPoints="1" noAdjustHandles="1" noChangeArrowheads="1" noChangeShapeType="1" noTextEdit="1"/>
              </p:cNvSpPr>
              <p:nvPr/>
            </p:nvSpPr>
            <p:spPr>
              <a:xfrm>
                <a:off x="8035203" y="5987020"/>
                <a:ext cx="3396956" cy="369332"/>
              </a:xfrm>
              <a:prstGeom prst="rect">
                <a:avLst/>
              </a:prstGeom>
              <a:blipFill>
                <a:blip r:embed="rId5"/>
                <a:stretch>
                  <a:fillRect l="-1493" r="-1119" b="-9677"/>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6144C6F0-3937-5847-84DA-277FB7FB3DC6}"/>
              </a:ext>
            </a:extLst>
          </p:cNvPr>
          <p:cNvSpPr/>
          <p:nvPr/>
        </p:nvSpPr>
        <p:spPr>
          <a:xfrm>
            <a:off x="638175" y="3760200"/>
            <a:ext cx="175811" cy="171000"/>
          </a:xfrm>
          <a:prstGeom prst="ellipse">
            <a:avLst/>
          </a:prstGeom>
          <a:solidFill>
            <a:srgbClr val="72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7C3206B-1CFE-B944-A609-1989D495A417}"/>
              </a:ext>
            </a:extLst>
          </p:cNvPr>
          <p:cNvSpPr/>
          <p:nvPr/>
        </p:nvSpPr>
        <p:spPr>
          <a:xfrm>
            <a:off x="591080" y="4190400"/>
            <a:ext cx="270000" cy="266400"/>
          </a:xfrm>
          <a:prstGeom prst="ellipse">
            <a:avLst/>
          </a:prstGeom>
          <a:solidFill>
            <a:srgbClr val="00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B93553-EF47-BC4E-80A1-DFB67CC0DCD3}"/>
              </a:ext>
            </a:extLst>
          </p:cNvPr>
          <p:cNvSpPr txBox="1"/>
          <p:nvPr/>
        </p:nvSpPr>
        <p:spPr>
          <a:xfrm>
            <a:off x="878325" y="3656460"/>
            <a:ext cx="1490133" cy="369332"/>
          </a:xfrm>
          <a:prstGeom prst="rect">
            <a:avLst/>
          </a:prstGeom>
          <a:noFill/>
        </p:spPr>
        <p:txBody>
          <a:bodyPr wrap="square" rtlCol="0">
            <a:spAutoFit/>
          </a:bodyPr>
          <a:lstStyle/>
          <a:p>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Hydrogen</a:t>
            </a:r>
          </a:p>
        </p:txBody>
      </p:sp>
      <p:sp>
        <p:nvSpPr>
          <p:cNvPr id="21" name="TextBox 20">
            <a:extLst>
              <a:ext uri="{FF2B5EF4-FFF2-40B4-BE49-F238E27FC236}">
                <a16:creationId xmlns:a16="http://schemas.microsoft.com/office/drawing/2014/main" id="{23F8F844-1C13-3248-BFB7-83920C387EA9}"/>
              </a:ext>
            </a:extLst>
          </p:cNvPr>
          <p:cNvSpPr txBox="1"/>
          <p:nvPr/>
        </p:nvSpPr>
        <p:spPr>
          <a:xfrm>
            <a:off x="878325" y="4138934"/>
            <a:ext cx="1490133" cy="369332"/>
          </a:xfrm>
          <a:prstGeom prst="rect">
            <a:avLst/>
          </a:prstGeom>
          <a:noFill/>
        </p:spPr>
        <p:txBody>
          <a:bodyPr wrap="square" rtlCol="0">
            <a:spAutoFit/>
          </a:bodyPr>
          <a:lstStyle/>
          <a:p>
            <a:r>
              <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Oxygen</a:t>
            </a:r>
          </a:p>
        </p:txBody>
      </p:sp>
      <p:sp>
        <p:nvSpPr>
          <p:cNvPr id="22" name="Oval 21">
            <a:extLst>
              <a:ext uri="{FF2B5EF4-FFF2-40B4-BE49-F238E27FC236}">
                <a16:creationId xmlns:a16="http://schemas.microsoft.com/office/drawing/2014/main" id="{3C3BD4BC-C3C2-2741-99FD-E0473C6D34E1}"/>
              </a:ext>
            </a:extLst>
          </p:cNvPr>
          <p:cNvSpPr/>
          <p:nvPr/>
        </p:nvSpPr>
        <p:spPr>
          <a:xfrm>
            <a:off x="9973020" y="3592468"/>
            <a:ext cx="270000" cy="278633"/>
          </a:xfrm>
          <a:prstGeom prst="ellipse">
            <a:avLst/>
          </a:prstGeom>
          <a:solidFill>
            <a:srgbClr val="00549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A8C1CE-47EE-A746-8690-AB2044BDBC94}"/>
              </a:ext>
            </a:extLst>
          </p:cNvPr>
          <p:cNvSpPr/>
          <p:nvPr/>
        </p:nvSpPr>
        <p:spPr>
          <a:xfrm>
            <a:off x="9973020" y="3760200"/>
            <a:ext cx="270000" cy="278633"/>
          </a:xfrm>
          <a:prstGeom prst="ellipse">
            <a:avLst/>
          </a:prstGeom>
          <a:solidFill>
            <a:srgbClr val="00549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51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7CA6-A443-F744-B5B7-86B753FC5EE2}"/>
              </a:ext>
            </a:extLst>
          </p:cNvPr>
          <p:cNvSpPr>
            <a:spLocks noGrp="1"/>
          </p:cNvSpPr>
          <p:nvPr>
            <p:ph type="title"/>
          </p:nvPr>
        </p:nvSpPr>
        <p:spPr/>
        <p:txBody>
          <a:bodyPr/>
          <a:lstStyle/>
          <a:p>
            <a:r>
              <a:rPr lang="en-US" dirty="0"/>
              <a:t>Fuel Cell Applications</a:t>
            </a:r>
          </a:p>
        </p:txBody>
      </p:sp>
      <p:sp>
        <p:nvSpPr>
          <p:cNvPr id="3" name="Content Placeholder 2">
            <a:extLst>
              <a:ext uri="{FF2B5EF4-FFF2-40B4-BE49-F238E27FC236}">
                <a16:creationId xmlns:a16="http://schemas.microsoft.com/office/drawing/2014/main" id="{0CF10FC0-03C2-104A-8E7A-396BD13E5AA0}"/>
              </a:ext>
            </a:extLst>
          </p:cNvPr>
          <p:cNvSpPr>
            <a:spLocks noGrp="1"/>
          </p:cNvSpPr>
          <p:nvPr>
            <p:ph idx="1"/>
          </p:nvPr>
        </p:nvSpPr>
        <p:spPr>
          <a:xfrm>
            <a:off x="6530008" y="2036610"/>
            <a:ext cx="5344181" cy="3422417"/>
          </a:xfrm>
        </p:spPr>
        <p:txBody>
          <a:bodyPr anchor="ctr">
            <a:normAutofit/>
          </a:bodyPr>
          <a:lstStyle/>
          <a:p>
            <a:r>
              <a:rPr lang="en-US" dirty="0"/>
              <a:t>Proton Exchange Membrane (PEM) Fuel Cells are used in cars, as a portable power source, and backup power to offices</a:t>
            </a:r>
          </a:p>
          <a:p>
            <a:r>
              <a:rPr lang="en-US" dirty="0"/>
              <a:t>PEM has a high energy-to-weight ratio, and a quick start-up time</a:t>
            </a:r>
          </a:p>
          <a:p>
            <a:r>
              <a:rPr lang="en-US" dirty="0"/>
              <a:t>Efficiency is 50%</a:t>
            </a:r>
          </a:p>
          <a:p>
            <a:r>
              <a:rPr lang="en-US" dirty="0"/>
              <a:t>Water is the byproduct</a:t>
            </a:r>
          </a:p>
        </p:txBody>
      </p:sp>
      <p:pic>
        <p:nvPicPr>
          <p:cNvPr id="7" name="Picture 6">
            <a:extLst>
              <a:ext uri="{FF2B5EF4-FFF2-40B4-BE49-F238E27FC236}">
                <a16:creationId xmlns:a16="http://schemas.microsoft.com/office/drawing/2014/main" id="{C47C2326-AF4E-1E43-9BD0-9C292850DA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721" y="1725724"/>
            <a:ext cx="6013540" cy="4044188"/>
          </a:xfrm>
          <a:prstGeom prst="rect">
            <a:avLst/>
          </a:prstGeom>
        </p:spPr>
      </p:pic>
      <p:cxnSp>
        <p:nvCxnSpPr>
          <p:cNvPr id="9" name="Straight Connector 8">
            <a:extLst>
              <a:ext uri="{FF2B5EF4-FFF2-40B4-BE49-F238E27FC236}">
                <a16:creationId xmlns:a16="http://schemas.microsoft.com/office/drawing/2014/main" id="{16C82C04-C6AE-EE4D-A434-731A3D892AFE}"/>
              </a:ext>
            </a:extLst>
          </p:cNvPr>
          <p:cNvCxnSpPr/>
          <p:nvPr/>
        </p:nvCxnSpPr>
        <p:spPr>
          <a:xfrm>
            <a:off x="6245895" y="1571391"/>
            <a:ext cx="0" cy="42932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715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DE7C-34FB-EA46-8F35-A960C4D45596}"/>
              </a:ext>
            </a:extLst>
          </p:cNvPr>
          <p:cNvSpPr>
            <a:spLocks noGrp="1"/>
          </p:cNvSpPr>
          <p:nvPr>
            <p:ph type="title"/>
          </p:nvPr>
        </p:nvSpPr>
        <p:spPr/>
        <p:txBody>
          <a:bodyPr/>
          <a:lstStyle/>
          <a:p>
            <a:r>
              <a:rPr lang="en-US" dirty="0"/>
              <a:t>Types of Fuel Cells</a:t>
            </a:r>
          </a:p>
        </p:txBody>
      </p:sp>
      <mc:AlternateContent xmlns:mc="http://schemas.openxmlformats.org/markup-compatibility/2006" xmlns:a14="http://schemas.microsoft.com/office/drawing/2010/main">
        <mc:Choice Requires="a14">
          <p:graphicFrame>
            <p:nvGraphicFramePr>
              <p:cNvPr id="9" name="Content Placeholder 7">
                <a:extLst>
                  <a:ext uri="{FF2B5EF4-FFF2-40B4-BE49-F238E27FC236}">
                    <a16:creationId xmlns:a16="http://schemas.microsoft.com/office/drawing/2014/main" id="{F9AE15A9-9F45-924E-B789-67A1D862BDDC}"/>
                  </a:ext>
                </a:extLst>
              </p:cNvPr>
              <p:cNvGraphicFramePr>
                <a:graphicFrameLocks noGrp="1"/>
              </p:cNvGraphicFramePr>
              <p:nvPr>
                <p:ph idx="1"/>
                <p:extLst>
                  <p:ext uri="{D42A27DB-BD31-4B8C-83A1-F6EECF244321}">
                    <p14:modId xmlns:p14="http://schemas.microsoft.com/office/powerpoint/2010/main" val="3416201104"/>
                  </p:ext>
                </p:extLst>
              </p:nvPr>
            </p:nvGraphicFramePr>
            <p:xfrm>
              <a:off x="1050297" y="1311912"/>
              <a:ext cx="10091405" cy="5044440"/>
            </p:xfrm>
            <a:graphic>
              <a:graphicData uri="http://schemas.openxmlformats.org/drawingml/2006/table">
                <a:tbl>
                  <a:tblPr firstRow="1" bandRow="1">
                    <a:tableStyleId>{5940675A-B579-460E-94D1-54222C63F5DA}</a:tableStyleId>
                  </a:tblPr>
                  <a:tblGrid>
                    <a:gridCol w="1869366">
                      <a:extLst>
                        <a:ext uri="{9D8B030D-6E8A-4147-A177-3AD203B41FA5}">
                          <a16:colId xmlns:a16="http://schemas.microsoft.com/office/drawing/2014/main" val="2812386657"/>
                        </a:ext>
                      </a:extLst>
                    </a:gridCol>
                    <a:gridCol w="1909011">
                      <a:extLst>
                        <a:ext uri="{9D8B030D-6E8A-4147-A177-3AD203B41FA5}">
                          <a16:colId xmlns:a16="http://schemas.microsoft.com/office/drawing/2014/main" val="631324922"/>
                        </a:ext>
                      </a:extLst>
                    </a:gridCol>
                    <a:gridCol w="1459831">
                      <a:extLst>
                        <a:ext uri="{9D8B030D-6E8A-4147-A177-3AD203B41FA5}">
                          <a16:colId xmlns:a16="http://schemas.microsoft.com/office/drawing/2014/main" val="2270604738"/>
                        </a:ext>
                      </a:extLst>
                    </a:gridCol>
                    <a:gridCol w="3128211">
                      <a:extLst>
                        <a:ext uri="{9D8B030D-6E8A-4147-A177-3AD203B41FA5}">
                          <a16:colId xmlns:a16="http://schemas.microsoft.com/office/drawing/2014/main" val="438969498"/>
                        </a:ext>
                      </a:extLst>
                    </a:gridCol>
                    <a:gridCol w="1724986">
                      <a:extLst>
                        <a:ext uri="{9D8B030D-6E8A-4147-A177-3AD203B41FA5}">
                          <a16:colId xmlns:a16="http://schemas.microsoft.com/office/drawing/2014/main" val="1780810001"/>
                        </a:ext>
                      </a:extLst>
                    </a:gridCol>
                  </a:tblGrid>
                  <a:tr h="291585">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Type of Fuel Cell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Applications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Efficiency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Limitations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Cell Temperature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76465108"/>
                      </a:ext>
                    </a:extLst>
                  </a:tr>
                  <a:tr h="735430">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Proton Exchange Membrane (PEM)</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Portable, stationary, automotive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35–60% efficient</a:t>
                          </a:r>
                          <a:endParaRPr lang="en-US"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Expensive catalyst; needs chemical grade fuel; complex heat and water control</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70-90</a:t>
                          </a:r>
                          <a14:m>
                            <m:oMath xmlns:m="http://schemas.openxmlformats.org/officeDocument/2006/math">
                              <m:r>
                                <a:rPr lang="en-CA" sz="1800" i="1" kern="1200" smtClean="0">
                                  <a:solidFill>
                                    <a:schemeClr val="tx2"/>
                                  </a:solidFill>
                                  <a:latin typeface="Cambria Math" panose="02040503050406030204" pitchFamily="18" charset="0"/>
                                  <a:ea typeface="Cambria Math" panose="02040503050406030204" pitchFamily="18" charset="0"/>
                                  <a:cs typeface="Helvetica Neue" panose="02000503000000020004" pitchFamily="2" charset="0"/>
                                </a:rPr>
                                <m:t>°</m:t>
                              </m:r>
                            </m:oMath>
                          </a14:m>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5708541"/>
                      </a:ext>
                    </a:extLst>
                  </a:tr>
                  <a:tr h="590460">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Molten Carbonate (MCFC)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Large power generation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45–50% efficient</a:t>
                          </a:r>
                          <a:endParaRPr lang="en-US"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High heat causes corrosion, long start-up, short life</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650</a:t>
                          </a:r>
                          <a14:m>
                            <m:oMath xmlns:m="http://schemas.openxmlformats.org/officeDocument/2006/math">
                              <m:r>
                                <a:rPr lang="en-CA" sz="1800" i="1" kern="1200" smtClean="0">
                                  <a:solidFill>
                                    <a:schemeClr val="tx2"/>
                                  </a:solidFill>
                                  <a:latin typeface="Cambria Math" panose="02040503050406030204" pitchFamily="18" charset="0"/>
                                  <a:ea typeface="Cambria Math" panose="02040503050406030204" pitchFamily="18" charset="0"/>
                                  <a:cs typeface="Helvetica Neue" panose="02000503000000020004" pitchFamily="2" charset="0"/>
                                </a:rPr>
                                <m:t>°</m:t>
                              </m:r>
                            </m:oMath>
                          </a14:m>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340475"/>
                      </a:ext>
                    </a:extLst>
                  </a:tr>
                  <a:tr h="590460">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Phosphoric Acid (PAFC)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Medium to large power generation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40% efficient</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Low efficiency; limited service life; expensive catalyst</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120-180</a:t>
                          </a:r>
                          <a14:m>
                            <m:oMath xmlns:m="http://schemas.openxmlformats.org/officeDocument/2006/math">
                              <m:r>
                                <a:rPr lang="en-CA" sz="1800" i="1" kern="1200" smtClean="0">
                                  <a:solidFill>
                                    <a:schemeClr val="tx2"/>
                                  </a:solidFill>
                                  <a:latin typeface="Cambria Math" panose="02040503050406030204" pitchFamily="18" charset="0"/>
                                  <a:ea typeface="Cambria Math" panose="02040503050406030204" pitchFamily="18" charset="0"/>
                                  <a:cs typeface="Helvetica Neue" panose="02000503000000020004" pitchFamily="2" charset="0"/>
                                </a:rPr>
                                <m:t>°</m:t>
                              </m:r>
                            </m:oMath>
                          </a14:m>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460103"/>
                      </a:ext>
                    </a:extLst>
                  </a:tr>
                  <a:tr h="699805">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Solid Oxide (SOFC)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Medium to large power generation</a:t>
                          </a:r>
                        </a:p>
                        <a:p>
                          <a:endPar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60% efficient</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High heat causes corrosion, long start-up, short life</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700-950</a:t>
                          </a:r>
                          <a14:m>
                            <m:oMath xmlns:m="http://schemas.openxmlformats.org/officeDocument/2006/math">
                              <m:r>
                                <a:rPr lang="en-CA" sz="1800" i="1" kern="1200" smtClean="0">
                                  <a:solidFill>
                                    <a:schemeClr val="tx2"/>
                                  </a:solidFill>
                                  <a:latin typeface="Cambria Math" panose="02040503050406030204" pitchFamily="18" charset="0"/>
                                  <a:ea typeface="Cambria Math" panose="02040503050406030204" pitchFamily="18" charset="0"/>
                                  <a:cs typeface="Helvetica Neue" panose="02000503000000020004" pitchFamily="2" charset="0"/>
                                </a:rPr>
                                <m:t>°</m:t>
                              </m:r>
                            </m:oMath>
                          </a14:m>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6355465"/>
                      </a:ext>
                    </a:extLst>
                  </a:tr>
                </a:tbl>
              </a:graphicData>
            </a:graphic>
          </p:graphicFrame>
        </mc:Choice>
        <mc:Fallback xmlns="">
          <p:graphicFrame>
            <p:nvGraphicFramePr>
              <p:cNvPr id="9" name="Content Placeholder 7">
                <a:extLst>
                  <a:ext uri="{FF2B5EF4-FFF2-40B4-BE49-F238E27FC236}">
                    <a16:creationId xmlns:a16="http://schemas.microsoft.com/office/drawing/2014/main" id="{F9AE15A9-9F45-924E-B789-67A1D862BDDC}"/>
                  </a:ext>
                </a:extLst>
              </p:cNvPr>
              <p:cNvGraphicFramePr>
                <a:graphicFrameLocks noGrp="1"/>
              </p:cNvGraphicFramePr>
              <p:nvPr>
                <p:ph idx="1"/>
                <p:extLst>
                  <p:ext uri="{D42A27DB-BD31-4B8C-83A1-F6EECF244321}">
                    <p14:modId xmlns:p14="http://schemas.microsoft.com/office/powerpoint/2010/main" val="3416201104"/>
                  </p:ext>
                </p:extLst>
              </p:nvPr>
            </p:nvGraphicFramePr>
            <p:xfrm>
              <a:off x="1050297" y="1311912"/>
              <a:ext cx="10091405" cy="5044440"/>
            </p:xfrm>
            <a:graphic>
              <a:graphicData uri="http://schemas.openxmlformats.org/drawingml/2006/table">
                <a:tbl>
                  <a:tblPr firstRow="1" bandRow="1">
                    <a:tableStyleId>{5940675A-B579-460E-94D1-54222C63F5DA}</a:tableStyleId>
                  </a:tblPr>
                  <a:tblGrid>
                    <a:gridCol w="1869366">
                      <a:extLst>
                        <a:ext uri="{9D8B030D-6E8A-4147-A177-3AD203B41FA5}">
                          <a16:colId xmlns:a16="http://schemas.microsoft.com/office/drawing/2014/main" val="2812386657"/>
                        </a:ext>
                      </a:extLst>
                    </a:gridCol>
                    <a:gridCol w="1909011">
                      <a:extLst>
                        <a:ext uri="{9D8B030D-6E8A-4147-A177-3AD203B41FA5}">
                          <a16:colId xmlns:a16="http://schemas.microsoft.com/office/drawing/2014/main" val="631324922"/>
                        </a:ext>
                      </a:extLst>
                    </a:gridCol>
                    <a:gridCol w="1459831">
                      <a:extLst>
                        <a:ext uri="{9D8B030D-6E8A-4147-A177-3AD203B41FA5}">
                          <a16:colId xmlns:a16="http://schemas.microsoft.com/office/drawing/2014/main" val="2270604738"/>
                        </a:ext>
                      </a:extLst>
                    </a:gridCol>
                    <a:gridCol w="3128211">
                      <a:extLst>
                        <a:ext uri="{9D8B030D-6E8A-4147-A177-3AD203B41FA5}">
                          <a16:colId xmlns:a16="http://schemas.microsoft.com/office/drawing/2014/main" val="438969498"/>
                        </a:ext>
                      </a:extLst>
                    </a:gridCol>
                    <a:gridCol w="1724986">
                      <a:extLst>
                        <a:ext uri="{9D8B030D-6E8A-4147-A177-3AD203B41FA5}">
                          <a16:colId xmlns:a16="http://schemas.microsoft.com/office/drawing/2014/main" val="1780810001"/>
                        </a:ext>
                      </a:extLst>
                    </a:gridCol>
                  </a:tblGrid>
                  <a:tr h="640080">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Type of Fuel Cell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Applications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Efficiency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Limitations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Cell Temperature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76465108"/>
                      </a:ext>
                    </a:extLst>
                  </a:tr>
                  <a:tr h="1287780">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Proton Exchange Membrane (PEM)</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Portable, stationary, automotive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35–60% efficient</a:t>
                          </a:r>
                          <a:endParaRPr lang="en-US"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Expensive catalyst; needs chemical grade fuel; complex heat and water control</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blipFill>
                          <a:blip r:embed="rId3"/>
                          <a:stretch>
                            <a:fillRect l="-485294" t="-52475" b="-243564"/>
                          </a:stretch>
                        </a:blipFill>
                      </a:tcPr>
                    </a:tc>
                    <a:extLst>
                      <a:ext uri="{0D108BD9-81ED-4DB2-BD59-A6C34878D82A}">
                        <a16:rowId xmlns:a16="http://schemas.microsoft.com/office/drawing/2014/main" val="1755708541"/>
                      </a:ext>
                    </a:extLst>
                  </a:tr>
                  <a:tr h="914400">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Molten Carbonate (MCFC)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Large power generation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45–50% efficient</a:t>
                          </a:r>
                          <a:endParaRPr lang="en-US"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High heat causes corrosion, long start-up, short life</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blipFill>
                          <a:blip r:embed="rId3"/>
                          <a:stretch>
                            <a:fillRect l="-485294" t="-213889" b="-241667"/>
                          </a:stretch>
                        </a:blipFill>
                      </a:tcPr>
                    </a:tc>
                    <a:extLst>
                      <a:ext uri="{0D108BD9-81ED-4DB2-BD59-A6C34878D82A}">
                        <a16:rowId xmlns:a16="http://schemas.microsoft.com/office/drawing/2014/main" val="2455340475"/>
                      </a:ext>
                    </a:extLst>
                  </a:tr>
                  <a:tr h="1013460">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Phosphoric Acid (PAFC)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Medium to large power generation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40% efficient</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Low efficiency; limited service life; expensive catalyst</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blipFill>
                          <a:blip r:embed="rId3"/>
                          <a:stretch>
                            <a:fillRect l="-485294" t="-282500" b="-117500"/>
                          </a:stretch>
                        </a:blipFill>
                      </a:tcPr>
                    </a:tc>
                    <a:extLst>
                      <a:ext uri="{0D108BD9-81ED-4DB2-BD59-A6C34878D82A}">
                        <a16:rowId xmlns:a16="http://schemas.microsoft.com/office/drawing/2014/main" val="271460103"/>
                      </a:ext>
                    </a:extLst>
                  </a:tr>
                  <a:tr h="1188720">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Solid Oxide (SOFC)</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Medium to large power generation</a:t>
                          </a:r>
                        </a:p>
                        <a:p>
                          <a:endPar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60% efficient</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685800" rtl="0" eaLnBrk="1" latinLnBrk="0" hangingPunct="1"/>
                          <a:r>
                            <a:rPr lang="en-CA" sz="1800" kern="12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High heat causes corrosion, long start-up, short life</a:t>
                          </a:r>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95250" marR="95250" marT="95250" marB="9525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blipFill>
                          <a:blip r:embed="rId3"/>
                          <a:stretch>
                            <a:fillRect l="-485294" t="-325532"/>
                          </a:stretch>
                        </a:blipFill>
                      </a:tcPr>
                    </a:tc>
                    <a:extLst>
                      <a:ext uri="{0D108BD9-81ED-4DB2-BD59-A6C34878D82A}">
                        <a16:rowId xmlns:a16="http://schemas.microsoft.com/office/drawing/2014/main" val="1446355465"/>
                      </a:ext>
                    </a:extLst>
                  </a:tr>
                </a:tbl>
              </a:graphicData>
            </a:graphic>
          </p:graphicFrame>
        </mc:Fallback>
      </mc:AlternateContent>
    </p:spTree>
    <p:extLst>
      <p:ext uri="{BB962C8B-B14F-4D97-AF65-F5344CB8AC3E}">
        <p14:creationId xmlns:p14="http://schemas.microsoft.com/office/powerpoint/2010/main" val="112762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7794730-AF99-AC43-8C74-8B64646AFD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3940" y="1239645"/>
            <a:ext cx="9921357" cy="5155583"/>
          </a:xfrm>
          <a:prstGeom prst="rect">
            <a:avLst/>
          </a:prstGeom>
        </p:spPr>
      </p:pic>
      <p:sp>
        <p:nvSpPr>
          <p:cNvPr id="2" name="Title 1">
            <a:extLst>
              <a:ext uri="{FF2B5EF4-FFF2-40B4-BE49-F238E27FC236}">
                <a16:creationId xmlns:a16="http://schemas.microsoft.com/office/drawing/2014/main" id="{344F9417-86CE-8146-807D-F752804533DC}"/>
              </a:ext>
            </a:extLst>
          </p:cNvPr>
          <p:cNvSpPr>
            <a:spLocks noGrp="1"/>
          </p:cNvSpPr>
          <p:nvPr>
            <p:ph type="title"/>
          </p:nvPr>
        </p:nvSpPr>
        <p:spPr/>
        <p:txBody>
          <a:bodyPr/>
          <a:lstStyle/>
          <a:p>
            <a:r>
              <a:rPr lang="en-US" dirty="0"/>
              <a:t>Batteries are used every day in many aspects of life</a:t>
            </a:r>
          </a:p>
        </p:txBody>
      </p:sp>
      <p:pic>
        <p:nvPicPr>
          <p:cNvPr id="6" name="Picture 5">
            <a:extLst>
              <a:ext uri="{FF2B5EF4-FFF2-40B4-BE49-F238E27FC236}">
                <a16:creationId xmlns:a16="http://schemas.microsoft.com/office/drawing/2014/main" id="{2EC0073C-5F16-A34E-A726-B117EAC067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62800" y="6356352"/>
            <a:ext cx="1229200" cy="476434"/>
          </a:xfrm>
          <a:prstGeom prst="rect">
            <a:avLst/>
          </a:prstGeom>
        </p:spPr>
      </p:pic>
    </p:spTree>
    <p:extLst>
      <p:ext uri="{BB962C8B-B14F-4D97-AF65-F5344CB8AC3E}">
        <p14:creationId xmlns:p14="http://schemas.microsoft.com/office/powerpoint/2010/main" val="3420882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0DB535-565E-864A-AC54-6E6D5A66EC2C}"/>
              </a:ext>
            </a:extLst>
          </p:cNvPr>
          <p:cNvSpPr/>
          <p:nvPr/>
        </p:nvSpPr>
        <p:spPr>
          <a:xfrm>
            <a:off x="327414" y="4582461"/>
            <a:ext cx="6805244" cy="1616151"/>
          </a:xfrm>
          <a:prstGeom prst="rect">
            <a:avLst/>
          </a:prstGeom>
          <a:solidFill>
            <a:srgbClr val="455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FC98AD68-E0F5-CC40-BA1E-EF5B9464CEA2}"/>
              </a:ext>
            </a:extLst>
          </p:cNvPr>
          <p:cNvSpPr/>
          <p:nvPr/>
        </p:nvSpPr>
        <p:spPr>
          <a:xfrm>
            <a:off x="7305368" y="439376"/>
            <a:ext cx="4559086" cy="5759235"/>
          </a:xfrm>
          <a:prstGeom prst="flowChartProcess">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C4E003-9FB9-3041-BAD4-537B18301D89}"/>
              </a:ext>
            </a:extLst>
          </p:cNvPr>
          <p:cNvSpPr>
            <a:spLocks noGrp="1"/>
          </p:cNvSpPr>
          <p:nvPr>
            <p:ph type="title"/>
          </p:nvPr>
        </p:nvSpPr>
        <p:spPr>
          <a:xfrm>
            <a:off x="618706" y="4727754"/>
            <a:ext cx="6222658" cy="1325563"/>
          </a:xfrm>
        </p:spPr>
        <p:txBody>
          <a:bodyPr/>
          <a:lstStyle/>
          <a:p>
            <a:pPr algn="r"/>
            <a:r>
              <a:rPr lang="en-US" dirty="0">
                <a:solidFill>
                  <a:schemeClr val="bg1"/>
                </a:solidFill>
              </a:rPr>
              <a:t>Flow Batteries</a:t>
            </a:r>
          </a:p>
        </p:txBody>
      </p:sp>
      <p:sp>
        <p:nvSpPr>
          <p:cNvPr id="3" name="Content Placeholder 2">
            <a:extLst>
              <a:ext uri="{FF2B5EF4-FFF2-40B4-BE49-F238E27FC236}">
                <a16:creationId xmlns:a16="http://schemas.microsoft.com/office/drawing/2014/main" id="{C32BE8DE-1BF9-9349-BBF2-6CBC5C194ECC}"/>
              </a:ext>
            </a:extLst>
          </p:cNvPr>
          <p:cNvSpPr>
            <a:spLocks noGrp="1"/>
          </p:cNvSpPr>
          <p:nvPr>
            <p:ph idx="1"/>
          </p:nvPr>
        </p:nvSpPr>
        <p:spPr>
          <a:xfrm>
            <a:off x="7721276" y="1253331"/>
            <a:ext cx="3727269" cy="4351338"/>
          </a:xfrm>
        </p:spPr>
        <p:txBody>
          <a:bodyPr>
            <a:normAutofit fontScale="92500"/>
          </a:bodyPr>
          <a:lstStyle/>
          <a:p>
            <a:r>
              <a:rPr lang="en-US" dirty="0">
                <a:solidFill>
                  <a:schemeClr val="bg1"/>
                </a:solidFill>
              </a:rPr>
              <a:t>Developed in 1970 by NASA</a:t>
            </a:r>
          </a:p>
          <a:p>
            <a:r>
              <a:rPr lang="en-US" dirty="0">
                <a:solidFill>
                  <a:schemeClr val="bg1"/>
                </a:solidFill>
              </a:rPr>
              <a:t>A rechargeable battery composed of two liquid electrolytes separated by a membrane</a:t>
            </a:r>
          </a:p>
          <a:p>
            <a:r>
              <a:rPr lang="en-US" dirty="0">
                <a:solidFill>
                  <a:schemeClr val="bg1"/>
                </a:solidFill>
              </a:rPr>
              <a:t>The energy capacity is dependent on the size of the tanks, and the volume of the electrolyte</a:t>
            </a:r>
          </a:p>
          <a:p>
            <a:pPr lvl="1"/>
            <a:r>
              <a:rPr lang="en-US" dirty="0">
                <a:solidFill>
                  <a:schemeClr val="accent2"/>
                </a:solidFill>
              </a:rPr>
              <a:t>Increase the capacity by increasing the size of the storage tank</a:t>
            </a:r>
          </a:p>
          <a:p>
            <a:r>
              <a:rPr lang="en-US" dirty="0">
                <a:solidFill>
                  <a:schemeClr val="bg1"/>
                </a:solidFill>
              </a:rPr>
              <a:t>Electrolyte combinations:</a:t>
            </a:r>
          </a:p>
          <a:p>
            <a:pPr lvl="1"/>
            <a:r>
              <a:rPr lang="en-US" dirty="0">
                <a:solidFill>
                  <a:schemeClr val="bg1"/>
                </a:solidFill>
              </a:rPr>
              <a:t>Vanadium/vanadium</a:t>
            </a:r>
          </a:p>
          <a:p>
            <a:pPr lvl="1"/>
            <a:r>
              <a:rPr lang="en-US" dirty="0">
                <a:solidFill>
                  <a:schemeClr val="bg1"/>
                </a:solidFill>
              </a:rPr>
              <a:t>Iron/chromium</a:t>
            </a:r>
          </a:p>
        </p:txBody>
      </p:sp>
      <p:pic>
        <p:nvPicPr>
          <p:cNvPr id="11" name="Picture 10">
            <a:extLst>
              <a:ext uri="{FF2B5EF4-FFF2-40B4-BE49-F238E27FC236}">
                <a16:creationId xmlns:a16="http://schemas.microsoft.com/office/drawing/2014/main" id="{FDF77F0E-C107-C54C-894C-AC53AA5780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7413" y="439377"/>
            <a:ext cx="6805245" cy="3960130"/>
          </a:xfrm>
          <a:prstGeom prst="rect">
            <a:avLst/>
          </a:prstGeom>
        </p:spPr>
      </p:pic>
    </p:spTree>
    <p:extLst>
      <p:ext uri="{BB962C8B-B14F-4D97-AF65-F5344CB8AC3E}">
        <p14:creationId xmlns:p14="http://schemas.microsoft.com/office/powerpoint/2010/main" val="122807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2B738BA-9ACC-874C-AAB0-CE19A3435302}"/>
              </a:ext>
            </a:extLst>
          </p:cNvPr>
          <p:cNvSpPr/>
          <p:nvPr/>
        </p:nvSpPr>
        <p:spPr>
          <a:xfrm>
            <a:off x="692805" y="570708"/>
            <a:ext cx="10806389" cy="9144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729DB0-039E-6646-B6BE-BD4DD89E7ED8}"/>
              </a:ext>
            </a:extLst>
          </p:cNvPr>
          <p:cNvSpPr>
            <a:spLocks noGrp="1"/>
          </p:cNvSpPr>
          <p:nvPr>
            <p:ph type="title"/>
          </p:nvPr>
        </p:nvSpPr>
        <p:spPr/>
        <p:txBody>
          <a:bodyPr/>
          <a:lstStyle/>
          <a:p>
            <a:r>
              <a:rPr lang="en-US" dirty="0">
                <a:solidFill>
                  <a:schemeClr val="bg1"/>
                </a:solidFill>
              </a:rPr>
              <a:t>Flow Batteries</a:t>
            </a:r>
          </a:p>
        </p:txBody>
      </p:sp>
      <p:graphicFrame>
        <p:nvGraphicFramePr>
          <p:cNvPr id="6" name="Content Placeholder 7">
            <a:extLst>
              <a:ext uri="{FF2B5EF4-FFF2-40B4-BE49-F238E27FC236}">
                <a16:creationId xmlns:a16="http://schemas.microsoft.com/office/drawing/2014/main" id="{5F7F7D2F-BA24-EF4B-9644-3994B4631409}"/>
              </a:ext>
            </a:extLst>
          </p:cNvPr>
          <p:cNvGraphicFramePr>
            <a:graphicFrameLocks/>
          </p:cNvGraphicFramePr>
          <p:nvPr>
            <p:extLst>
              <p:ext uri="{D42A27DB-BD31-4B8C-83A1-F6EECF244321}">
                <p14:modId xmlns:p14="http://schemas.microsoft.com/office/powerpoint/2010/main" val="1476724919"/>
              </p:ext>
            </p:extLst>
          </p:nvPr>
        </p:nvGraphicFramePr>
        <p:xfrm>
          <a:off x="838200" y="1858722"/>
          <a:ext cx="10515600" cy="4402120"/>
        </p:xfrm>
        <a:graphic>
          <a:graphicData uri="http://schemas.openxmlformats.org/drawingml/2006/table">
            <a:tbl>
              <a:tblPr firstRow="1" bandRow="1">
                <a:tableStyleId>{5940675A-B579-460E-94D1-54222C63F5DA}</a:tableStyleId>
              </a:tblPr>
              <a:tblGrid>
                <a:gridCol w="3891116">
                  <a:extLst>
                    <a:ext uri="{9D8B030D-6E8A-4147-A177-3AD203B41FA5}">
                      <a16:colId xmlns:a16="http://schemas.microsoft.com/office/drawing/2014/main" val="2812386657"/>
                    </a:ext>
                  </a:extLst>
                </a:gridCol>
                <a:gridCol w="6624484">
                  <a:extLst>
                    <a:ext uri="{9D8B030D-6E8A-4147-A177-3AD203B41FA5}">
                      <a16:colId xmlns:a16="http://schemas.microsoft.com/office/drawing/2014/main" val="631324922"/>
                    </a:ext>
                  </a:extLst>
                </a:gridCol>
              </a:tblGrid>
              <a:tr h="440212">
                <a:tc gridSpan="2">
                  <a:txBody>
                    <a:bodyPr/>
                    <a:lstStyle/>
                    <a:p>
                      <a:r>
                        <a:rPr lang="en-US" sz="18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Key Performance Data – European Association for Storage of Energy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3374182310"/>
                  </a:ext>
                </a:extLst>
              </a:tr>
              <a:tr h="440212">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Power Range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kW - MW</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6465108"/>
                  </a:ext>
                </a:extLst>
              </a:tr>
              <a:tr h="440212">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Energy Range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100 kWh – MWh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5708541"/>
                  </a:ext>
                </a:extLst>
              </a:tr>
              <a:tr h="440212">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Discharge Time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hours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6898069"/>
                  </a:ext>
                </a:extLst>
              </a:tr>
              <a:tr h="440212">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Cycle Life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&gt;12,000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5340475"/>
                  </a:ext>
                </a:extLst>
              </a:tr>
              <a:tr h="440212">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Life Duration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10 – 20 years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460103"/>
                  </a:ext>
                </a:extLst>
              </a:tr>
              <a:tr h="440212">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Reaction Time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Milliseconds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6355465"/>
                  </a:ext>
                </a:extLst>
              </a:tr>
              <a:tr h="440212">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Efficiency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70 – 75%</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0783354"/>
                  </a:ext>
                </a:extLst>
              </a:tr>
              <a:tr h="440212">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Energy (power) Density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10 – 25 </a:t>
                      </a:r>
                      <a:r>
                        <a:rPr lang="en-US" sz="1800" dirty="0" err="1">
                          <a:solidFill>
                            <a:schemeClr val="tx2"/>
                          </a:solidFill>
                          <a:latin typeface="Helvetica Neue" panose="02000503000000020004" pitchFamily="2" charset="0"/>
                          <a:ea typeface="Helvetica Neue" panose="02000503000000020004" pitchFamily="2" charset="0"/>
                          <a:cs typeface="Helvetica Neue" panose="02000503000000020004" pitchFamily="2" charset="0"/>
                        </a:rPr>
                        <a:t>Wh</a:t>
                      </a:r>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/liter</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224403"/>
                  </a:ext>
                </a:extLst>
              </a:tr>
              <a:tr h="440212">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Applications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Energy storage, peak shaving, energy time shifting</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8512047"/>
                  </a:ext>
                </a:extLst>
              </a:tr>
            </a:tbl>
          </a:graphicData>
        </a:graphic>
      </p:graphicFrame>
    </p:spTree>
    <p:extLst>
      <p:ext uri="{BB962C8B-B14F-4D97-AF65-F5344CB8AC3E}">
        <p14:creationId xmlns:p14="http://schemas.microsoft.com/office/powerpoint/2010/main" val="1571936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Screen Recording 2019-10-01 at 3.49.44 PM">
            <a:hlinkClick r:id="" action="ppaction://media"/>
            <a:extLst>
              <a:ext uri="{FF2B5EF4-FFF2-40B4-BE49-F238E27FC236}">
                <a16:creationId xmlns:a16="http://schemas.microsoft.com/office/drawing/2014/main" id="{2BC65304-9828-464B-8A30-81C2D26681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00294" y="430712"/>
            <a:ext cx="10543947" cy="5851100"/>
          </a:xfrm>
        </p:spPr>
      </p:pic>
      <p:sp>
        <p:nvSpPr>
          <p:cNvPr id="7" name="Title 1">
            <a:extLst>
              <a:ext uri="{FF2B5EF4-FFF2-40B4-BE49-F238E27FC236}">
                <a16:creationId xmlns:a16="http://schemas.microsoft.com/office/drawing/2014/main" id="{0B17BC93-7E2D-4944-8AD0-27947EF12A09}"/>
              </a:ext>
            </a:extLst>
          </p:cNvPr>
          <p:cNvSpPr txBox="1">
            <a:spLocks/>
          </p:cNvSpPr>
          <p:nvPr/>
        </p:nvSpPr>
        <p:spPr>
          <a:xfrm rot="16200000">
            <a:off x="-2262767" y="2793237"/>
            <a:ext cx="5851099" cy="1325563"/>
          </a:xfrm>
          <a:prstGeom prst="rect">
            <a:avLst/>
          </a:prstGeom>
          <a:solidFill>
            <a:schemeClr val="accent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2F998D"/>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4000" dirty="0">
                <a:solidFill>
                  <a:schemeClr val="bg1"/>
                </a:solidFill>
              </a:rPr>
              <a:t>Flow Battery Video</a:t>
            </a:r>
          </a:p>
        </p:txBody>
      </p:sp>
    </p:spTree>
    <p:extLst>
      <p:ext uri="{BB962C8B-B14F-4D97-AF65-F5344CB8AC3E}">
        <p14:creationId xmlns:p14="http://schemas.microsoft.com/office/powerpoint/2010/main" val="289620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7A2D7-9698-0D40-ABF3-A404343E7BB0}"/>
              </a:ext>
            </a:extLst>
          </p:cNvPr>
          <p:cNvSpPr>
            <a:spLocks noGrp="1"/>
          </p:cNvSpPr>
          <p:nvPr>
            <p:ph type="title"/>
          </p:nvPr>
        </p:nvSpPr>
        <p:spPr/>
        <p:txBody>
          <a:bodyPr/>
          <a:lstStyle/>
          <a:p>
            <a:r>
              <a:rPr lang="en-US" dirty="0"/>
              <a:t>Source of Vanadium (V)</a:t>
            </a:r>
          </a:p>
        </p:txBody>
      </p:sp>
      <p:sp>
        <p:nvSpPr>
          <p:cNvPr id="3" name="Content Placeholder 2">
            <a:extLst>
              <a:ext uri="{FF2B5EF4-FFF2-40B4-BE49-F238E27FC236}">
                <a16:creationId xmlns:a16="http://schemas.microsoft.com/office/drawing/2014/main" id="{D275B635-3D64-084F-A4D2-06470A0FEBFF}"/>
              </a:ext>
            </a:extLst>
          </p:cNvPr>
          <p:cNvSpPr>
            <a:spLocks noGrp="1"/>
          </p:cNvSpPr>
          <p:nvPr>
            <p:ph idx="1"/>
          </p:nvPr>
        </p:nvSpPr>
        <p:spPr>
          <a:xfrm>
            <a:off x="838200" y="1825625"/>
            <a:ext cx="5762625" cy="4351338"/>
          </a:xfrm>
        </p:spPr>
        <p:txBody>
          <a:bodyPr>
            <a:normAutofit/>
          </a:bodyPr>
          <a:lstStyle/>
          <a:p>
            <a:r>
              <a:rPr lang="en-US" dirty="0"/>
              <a:t>Vanadium is used as the </a:t>
            </a:r>
            <a:r>
              <a:rPr lang="en-US" dirty="0">
                <a:solidFill>
                  <a:schemeClr val="accent2"/>
                </a:solidFill>
              </a:rPr>
              <a:t>electrolyte for flow batteries</a:t>
            </a:r>
          </a:p>
          <a:p>
            <a:r>
              <a:rPr lang="en-US" dirty="0"/>
              <a:t>Vanadium is mined in China, Russia and South America</a:t>
            </a:r>
          </a:p>
          <a:p>
            <a:r>
              <a:rPr lang="en-US" dirty="0"/>
              <a:t>90% of mined vanadium is used as an additive to strengthen steel</a:t>
            </a:r>
          </a:p>
          <a:p>
            <a:r>
              <a:rPr lang="en-US" dirty="0"/>
              <a:t>The wasted vanadium can be recycled and used in flow batteries</a:t>
            </a:r>
          </a:p>
          <a:p>
            <a:r>
              <a:rPr lang="en-US" dirty="0"/>
              <a:t>Alberta oil sands may be a source of vanadium.</a:t>
            </a:r>
          </a:p>
          <a:p>
            <a:endParaRPr lang="en-US" dirty="0"/>
          </a:p>
        </p:txBody>
      </p:sp>
      <p:pic>
        <p:nvPicPr>
          <p:cNvPr id="8" name="Picture 7">
            <a:extLst>
              <a:ext uri="{FF2B5EF4-FFF2-40B4-BE49-F238E27FC236}">
                <a16:creationId xmlns:a16="http://schemas.microsoft.com/office/drawing/2014/main" id="{F870F06F-E35E-2A48-9663-87E77990CE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5542" y="2319485"/>
            <a:ext cx="4583017" cy="3363617"/>
          </a:xfrm>
          <a:prstGeom prst="rect">
            <a:avLst/>
          </a:prstGeom>
        </p:spPr>
      </p:pic>
    </p:spTree>
    <p:extLst>
      <p:ext uri="{BB962C8B-B14F-4D97-AF65-F5344CB8AC3E}">
        <p14:creationId xmlns:p14="http://schemas.microsoft.com/office/powerpoint/2010/main" val="3872542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B487-4891-4142-BD54-C7AC0450E1ED}"/>
              </a:ext>
            </a:extLst>
          </p:cNvPr>
          <p:cNvSpPr>
            <a:spLocks noGrp="1"/>
          </p:cNvSpPr>
          <p:nvPr>
            <p:ph type="title"/>
          </p:nvPr>
        </p:nvSpPr>
        <p:spPr/>
        <p:txBody>
          <a:bodyPr/>
          <a:lstStyle/>
          <a:p>
            <a:r>
              <a:rPr lang="en-US" dirty="0"/>
              <a:t>Advantages and Disadvantages of Chemical Energy Storage</a:t>
            </a:r>
          </a:p>
        </p:txBody>
      </p:sp>
      <p:graphicFrame>
        <p:nvGraphicFramePr>
          <p:cNvPr id="6" name="Table 5">
            <a:extLst>
              <a:ext uri="{FF2B5EF4-FFF2-40B4-BE49-F238E27FC236}">
                <a16:creationId xmlns:a16="http://schemas.microsoft.com/office/drawing/2014/main" id="{821C1C5F-CE55-2745-B724-71897D889FF4}"/>
              </a:ext>
            </a:extLst>
          </p:cNvPr>
          <p:cNvGraphicFramePr>
            <a:graphicFrameLocks noGrp="1"/>
          </p:cNvGraphicFramePr>
          <p:nvPr>
            <p:extLst>
              <p:ext uri="{D42A27DB-BD31-4B8C-83A1-F6EECF244321}">
                <p14:modId xmlns:p14="http://schemas.microsoft.com/office/powerpoint/2010/main" val="1921581182"/>
              </p:ext>
            </p:extLst>
          </p:nvPr>
        </p:nvGraphicFramePr>
        <p:xfrm>
          <a:off x="6196581" y="1866597"/>
          <a:ext cx="5036384" cy="3964187"/>
        </p:xfrm>
        <a:graphic>
          <a:graphicData uri="http://schemas.openxmlformats.org/drawingml/2006/table">
            <a:tbl>
              <a:tblPr firstRow="1" bandRow="1">
                <a:tableStyleId>{5940675A-B579-460E-94D1-54222C63F5DA}</a:tableStyleId>
              </a:tblPr>
              <a:tblGrid>
                <a:gridCol w="5036384">
                  <a:extLst>
                    <a:ext uri="{9D8B030D-6E8A-4147-A177-3AD203B41FA5}">
                      <a16:colId xmlns:a16="http://schemas.microsoft.com/office/drawing/2014/main" val="1662779841"/>
                    </a:ext>
                  </a:extLst>
                </a:gridCol>
              </a:tblGrid>
              <a:tr h="591294">
                <a:tc>
                  <a:txBody>
                    <a:bodyPr/>
                    <a:lstStyle/>
                    <a:p>
                      <a:pPr algn="ctr"/>
                      <a:r>
                        <a:rPr lang="en-US" sz="2000" b="1" dirty="0">
                          <a:solidFill>
                            <a:schemeClr val="bg1"/>
                          </a:solidFill>
                          <a:latin typeface="Helvetica" pitchFamily="2" charset="0"/>
                        </a:rPr>
                        <a:t>DISADVANTAGES</a:t>
                      </a:r>
                    </a:p>
                  </a:txBody>
                  <a:tcPr anchor="ctr">
                    <a:lnL w="28575" cap="flat" cmpd="sng" algn="ctr">
                      <a:solidFill>
                        <a:srgbClr val="556D19"/>
                      </a:solidFill>
                      <a:prstDash val="solid"/>
                      <a:round/>
                      <a:headEnd type="none" w="med" len="med"/>
                      <a:tailEnd type="none" w="med" len="med"/>
                    </a:lnL>
                    <a:lnR w="28575" cap="flat" cmpd="sng" algn="ctr">
                      <a:solidFill>
                        <a:srgbClr val="556D19"/>
                      </a:solidFill>
                      <a:prstDash val="solid"/>
                      <a:round/>
                      <a:headEnd type="none" w="med" len="med"/>
                      <a:tailEnd type="none" w="med" len="med"/>
                    </a:lnR>
                    <a:lnT w="28575" cap="flat" cmpd="sng" algn="ctr">
                      <a:solidFill>
                        <a:srgbClr val="556D19"/>
                      </a:solidFill>
                      <a:prstDash val="solid"/>
                      <a:round/>
                      <a:headEnd type="none" w="med" len="med"/>
                      <a:tailEnd type="none" w="med" len="med"/>
                    </a:lnT>
                    <a:lnB w="28575" cap="flat" cmpd="sng" algn="ctr">
                      <a:solidFill>
                        <a:srgbClr val="556D19"/>
                      </a:solidFill>
                      <a:prstDash val="solid"/>
                      <a:round/>
                      <a:headEnd type="none" w="med" len="med"/>
                      <a:tailEnd type="none" w="med" len="med"/>
                    </a:lnB>
                    <a:solidFill>
                      <a:srgbClr val="78A12E"/>
                    </a:solidFill>
                  </a:tcPr>
                </a:tc>
                <a:extLst>
                  <a:ext uri="{0D108BD9-81ED-4DB2-BD59-A6C34878D82A}">
                    <a16:rowId xmlns:a16="http://schemas.microsoft.com/office/drawing/2014/main" val="3463568575"/>
                  </a:ext>
                </a:extLst>
              </a:tr>
              <a:tr h="3372893">
                <a:tc>
                  <a:txBody>
                    <a:bodyPr/>
                    <a:lstStyle/>
                    <a:p>
                      <a:pPr marL="285750" indent="-285750">
                        <a:buFont typeface="Arial" panose="020B0604020202020204" pitchFamily="34" charset="0"/>
                        <a:buChar char="•"/>
                      </a:pPr>
                      <a:r>
                        <a:rPr lang="en-US" sz="2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Depending on the type of chemical energy storage used, self discharging may be an issue</a:t>
                      </a:r>
                    </a:p>
                    <a:p>
                      <a:pPr marL="285750" indent="-285750">
                        <a:buFont typeface="Arial" panose="020B0604020202020204" pitchFamily="34" charset="0"/>
                        <a:buChar char="•"/>
                      </a:pPr>
                      <a:r>
                        <a:rPr lang="en-US" sz="2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Lithium-ion batteries have a fire hazard</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45535F"/>
                          </a:solidFill>
                          <a:latin typeface="Helvetica" pitchFamily="2" charset="0"/>
                        </a:rPr>
                        <a:t>Depth of discharge limits total usable energy</a:t>
                      </a:r>
                    </a:p>
                  </a:txBody>
                  <a:tcPr>
                    <a:lnL w="28575" cap="flat" cmpd="sng" algn="ctr">
                      <a:solidFill>
                        <a:srgbClr val="556D19"/>
                      </a:solidFill>
                      <a:prstDash val="solid"/>
                      <a:round/>
                      <a:headEnd type="none" w="med" len="med"/>
                      <a:tailEnd type="none" w="med" len="med"/>
                    </a:lnL>
                    <a:lnR w="28575" cap="flat" cmpd="sng" algn="ctr">
                      <a:solidFill>
                        <a:srgbClr val="556D19"/>
                      </a:solidFill>
                      <a:prstDash val="solid"/>
                      <a:round/>
                      <a:headEnd type="none" w="med" len="med"/>
                      <a:tailEnd type="none" w="med" len="med"/>
                    </a:lnR>
                    <a:lnT w="28575" cap="flat" cmpd="sng" algn="ctr">
                      <a:solidFill>
                        <a:srgbClr val="556D19"/>
                      </a:solidFill>
                      <a:prstDash val="solid"/>
                      <a:round/>
                      <a:headEnd type="none" w="med" len="med"/>
                      <a:tailEnd type="none" w="med" len="med"/>
                    </a:lnT>
                    <a:lnB w="28575" cap="flat" cmpd="sng" algn="ctr">
                      <a:solidFill>
                        <a:srgbClr val="556D1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2127838"/>
                  </a:ext>
                </a:extLst>
              </a:tr>
            </a:tbl>
          </a:graphicData>
        </a:graphic>
      </p:graphicFrame>
      <p:graphicFrame>
        <p:nvGraphicFramePr>
          <p:cNvPr id="8" name="Table 7">
            <a:extLst>
              <a:ext uri="{FF2B5EF4-FFF2-40B4-BE49-F238E27FC236}">
                <a16:creationId xmlns:a16="http://schemas.microsoft.com/office/drawing/2014/main" id="{8849C3DB-23E8-1A45-A134-391D8A0EA92E}"/>
              </a:ext>
            </a:extLst>
          </p:cNvPr>
          <p:cNvGraphicFramePr>
            <a:graphicFrameLocks noGrp="1"/>
          </p:cNvGraphicFramePr>
          <p:nvPr>
            <p:extLst>
              <p:ext uri="{D42A27DB-BD31-4B8C-83A1-F6EECF244321}">
                <p14:modId xmlns:p14="http://schemas.microsoft.com/office/powerpoint/2010/main" val="1388376077"/>
              </p:ext>
            </p:extLst>
          </p:nvPr>
        </p:nvGraphicFramePr>
        <p:xfrm>
          <a:off x="959033" y="1866597"/>
          <a:ext cx="5036384" cy="4034584"/>
        </p:xfrm>
        <a:graphic>
          <a:graphicData uri="http://schemas.openxmlformats.org/drawingml/2006/table">
            <a:tbl>
              <a:tblPr firstRow="1" bandRow="1">
                <a:tableStyleId>{5940675A-B579-460E-94D1-54222C63F5DA}</a:tableStyleId>
              </a:tblPr>
              <a:tblGrid>
                <a:gridCol w="5036384">
                  <a:extLst>
                    <a:ext uri="{9D8B030D-6E8A-4147-A177-3AD203B41FA5}">
                      <a16:colId xmlns:a16="http://schemas.microsoft.com/office/drawing/2014/main" val="1662779841"/>
                    </a:ext>
                  </a:extLst>
                </a:gridCol>
              </a:tblGrid>
              <a:tr h="590344">
                <a:tc>
                  <a:txBody>
                    <a:bodyPr/>
                    <a:lstStyle/>
                    <a:p>
                      <a:pPr algn="ctr"/>
                      <a:r>
                        <a:rPr lang="en-US" sz="2000" b="1" dirty="0">
                          <a:solidFill>
                            <a:schemeClr val="bg1"/>
                          </a:solidFill>
                          <a:latin typeface="Helvetica" pitchFamily="2" charset="0"/>
                        </a:rPr>
                        <a:t>ADVANTAGES</a:t>
                      </a:r>
                    </a:p>
                  </a:txBody>
                  <a:tcPr anchor="ctr">
                    <a:lnL w="28575" cap="flat" cmpd="sng" algn="ctr">
                      <a:solidFill>
                        <a:srgbClr val="556D19"/>
                      </a:solidFill>
                      <a:prstDash val="solid"/>
                      <a:round/>
                      <a:headEnd type="none" w="med" len="med"/>
                      <a:tailEnd type="none" w="med" len="med"/>
                    </a:lnL>
                    <a:lnR w="28575" cap="flat" cmpd="sng" algn="ctr">
                      <a:solidFill>
                        <a:srgbClr val="556D19"/>
                      </a:solidFill>
                      <a:prstDash val="solid"/>
                      <a:round/>
                      <a:headEnd type="none" w="med" len="med"/>
                      <a:tailEnd type="none" w="med" len="med"/>
                    </a:lnR>
                    <a:lnT w="28575" cap="flat" cmpd="sng" algn="ctr">
                      <a:solidFill>
                        <a:srgbClr val="556D19"/>
                      </a:solidFill>
                      <a:prstDash val="solid"/>
                      <a:round/>
                      <a:headEnd type="none" w="med" len="med"/>
                      <a:tailEnd type="none" w="med" len="med"/>
                    </a:lnT>
                    <a:lnB w="28575" cap="flat" cmpd="sng" algn="ctr">
                      <a:solidFill>
                        <a:srgbClr val="556D19"/>
                      </a:solidFill>
                      <a:prstDash val="solid"/>
                      <a:round/>
                      <a:headEnd type="none" w="med" len="med"/>
                      <a:tailEnd type="none" w="med" len="med"/>
                    </a:lnB>
                    <a:solidFill>
                      <a:srgbClr val="78A12E"/>
                    </a:solidFill>
                  </a:tcPr>
                </a:tc>
                <a:extLst>
                  <a:ext uri="{0D108BD9-81ED-4DB2-BD59-A6C34878D82A}">
                    <a16:rowId xmlns:a16="http://schemas.microsoft.com/office/drawing/2014/main" val="3463568575"/>
                  </a:ext>
                </a:extLst>
              </a:tr>
              <a:tr h="2639715">
                <a:tc>
                  <a:txBody>
                    <a:bodyPr/>
                    <a:lstStyle/>
                    <a:p>
                      <a:pPr marL="285750" indent="-285750" algn="l" rtl="0" fontAlgn="ctr">
                        <a:buFont typeface="Arial" panose="020B0604020202020204" pitchFamily="34" charset="0"/>
                        <a:buChar char="•"/>
                      </a:pPr>
                      <a:r>
                        <a:rPr lang="en-CA" sz="2000" b="0" i="0" u="none" strike="noStrike" dirty="0">
                          <a:solidFill>
                            <a:srgbClr val="45545F"/>
                          </a:solidFill>
                          <a:effectLst/>
                          <a:latin typeface="Helvetica Neue" panose="02000503000000020004" pitchFamily="2" charset="0"/>
                          <a:ea typeface="Helvetica Neue" panose="02000503000000020004" pitchFamily="2" charset="0"/>
                          <a:cs typeface="Helvetica Neue" panose="02000503000000020004" pitchFamily="2" charset="0"/>
                        </a:rPr>
                        <a:t>Combustive chemical reactions can be converted into energy</a:t>
                      </a:r>
                    </a:p>
                    <a:p>
                      <a:pPr marL="285750" indent="-285750" algn="l" rtl="0" fontAlgn="ctr">
                        <a:buFont typeface="Arial" panose="020B0604020202020204" pitchFamily="34" charset="0"/>
                        <a:buChar char="•"/>
                      </a:pPr>
                      <a:r>
                        <a:rPr lang="en-CA" sz="2000" b="0" i="0" u="none" strike="noStrike" dirty="0">
                          <a:solidFill>
                            <a:srgbClr val="45545F"/>
                          </a:solidFill>
                          <a:effectLst/>
                          <a:latin typeface="Helvetica Neue" panose="02000503000000020004" pitchFamily="2" charset="0"/>
                          <a:ea typeface="Helvetica Neue" panose="02000503000000020004" pitchFamily="2" charset="0"/>
                          <a:cs typeface="Helvetica Neue" panose="02000503000000020004" pitchFamily="2" charset="0"/>
                        </a:rPr>
                        <a:t>Chemical energy can be stored for future use</a:t>
                      </a:r>
                    </a:p>
                    <a:p>
                      <a:pPr marL="285750" indent="-285750" algn="l" rtl="0" fontAlgn="ctr">
                        <a:buFont typeface="Arial" panose="020B0604020202020204" pitchFamily="34" charset="0"/>
                        <a:buChar char="•"/>
                      </a:pPr>
                      <a:r>
                        <a:rPr lang="en-CA" sz="2000" b="0" i="0" u="none" strike="noStrike" dirty="0">
                          <a:solidFill>
                            <a:srgbClr val="45545F"/>
                          </a:solidFill>
                          <a:effectLst/>
                          <a:latin typeface="Helvetica Neue" panose="02000503000000020004" pitchFamily="2" charset="0"/>
                          <a:ea typeface="Helvetica Neue" panose="02000503000000020004" pitchFamily="2" charset="0"/>
                          <a:cs typeface="Helvetica Neue" panose="02000503000000020004" pitchFamily="2" charset="0"/>
                        </a:rPr>
                        <a:t>High energy density</a:t>
                      </a:r>
                    </a:p>
                    <a:p>
                      <a:pPr marL="285750" indent="-285750" algn="l" rtl="0" fontAlgn="ctr">
                        <a:buFont typeface="Arial" panose="020B0604020202020204" pitchFamily="34" charset="0"/>
                        <a:buChar char="•"/>
                      </a:pPr>
                      <a:r>
                        <a:rPr lang="en-CA" sz="2000" b="0" i="0" u="none" strike="noStrike" dirty="0">
                          <a:solidFill>
                            <a:srgbClr val="45545F"/>
                          </a:solidFill>
                          <a:effectLst/>
                          <a:latin typeface="Helvetica Neue" panose="02000503000000020004" pitchFamily="2" charset="0"/>
                          <a:ea typeface="Helvetica Neue" panose="02000503000000020004" pitchFamily="2" charset="0"/>
                          <a:cs typeface="Helvetica Neue" panose="02000503000000020004" pitchFamily="2" charset="0"/>
                        </a:rPr>
                        <a:t>Cost is decreasing</a:t>
                      </a:r>
                    </a:p>
                    <a:p>
                      <a:pPr marL="342900" indent="-342900">
                        <a:buFont typeface="Arial" panose="020B0604020202020204" pitchFamily="34" charset="0"/>
                        <a:buChar char="•"/>
                      </a:pPr>
                      <a:r>
                        <a:rPr lang="en-US" sz="20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Lead-acid batteries are a mature technology</a:t>
                      </a:r>
                    </a:p>
                    <a:p>
                      <a:pPr marL="342900" indent="-342900">
                        <a:buFont typeface="Arial" panose="020B0604020202020204" pitchFamily="34" charset="0"/>
                        <a:buChar char="•"/>
                      </a:pPr>
                      <a:r>
                        <a:rPr lang="en-US" sz="20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High energy efficiency:</a:t>
                      </a:r>
                    </a:p>
                    <a:p>
                      <a:pPr marL="685800" lvl="1" indent="-342900">
                        <a:buFont typeface="Arial" panose="020B0604020202020204" pitchFamily="34" charset="0"/>
                        <a:buChar char="•"/>
                      </a:pPr>
                      <a:r>
                        <a:rPr lang="en-US" sz="20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Conventional battery – 60-70%</a:t>
                      </a:r>
                    </a:p>
                    <a:p>
                      <a:pPr marL="685800" lvl="1" indent="-342900">
                        <a:buFont typeface="Arial" panose="020B0604020202020204" pitchFamily="34" charset="0"/>
                        <a:buChar char="•"/>
                      </a:pPr>
                      <a:r>
                        <a:rPr lang="en-US" sz="20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Advanced battery – 75-85%</a:t>
                      </a:r>
                      <a:endParaRPr lang="en-CA" sz="2000" b="0" i="0" u="none" strike="noStrike" dirty="0">
                        <a:solidFill>
                          <a:srgbClr val="45545F"/>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lnL w="28575" cap="flat" cmpd="sng" algn="ctr">
                      <a:solidFill>
                        <a:srgbClr val="556D19"/>
                      </a:solidFill>
                      <a:prstDash val="solid"/>
                      <a:round/>
                      <a:headEnd type="none" w="med" len="med"/>
                      <a:tailEnd type="none" w="med" len="med"/>
                    </a:lnL>
                    <a:lnR w="28575" cap="flat" cmpd="sng" algn="ctr">
                      <a:solidFill>
                        <a:srgbClr val="556D19"/>
                      </a:solidFill>
                      <a:prstDash val="solid"/>
                      <a:round/>
                      <a:headEnd type="none" w="med" len="med"/>
                      <a:tailEnd type="none" w="med" len="med"/>
                    </a:lnR>
                    <a:lnT w="28575" cap="flat" cmpd="sng" algn="ctr">
                      <a:solidFill>
                        <a:srgbClr val="556D19"/>
                      </a:solidFill>
                      <a:prstDash val="solid"/>
                      <a:round/>
                      <a:headEnd type="none" w="med" len="med"/>
                      <a:tailEnd type="none" w="med" len="med"/>
                    </a:lnT>
                    <a:lnB w="28575" cap="flat" cmpd="sng" algn="ctr">
                      <a:solidFill>
                        <a:srgbClr val="556D1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2127838"/>
                  </a:ext>
                </a:extLst>
              </a:tr>
            </a:tbl>
          </a:graphicData>
        </a:graphic>
      </p:graphicFrame>
      <p:pic>
        <p:nvPicPr>
          <p:cNvPr id="14" name="Picture 13">
            <a:extLst>
              <a:ext uri="{FF2B5EF4-FFF2-40B4-BE49-F238E27FC236}">
                <a16:creationId xmlns:a16="http://schemas.microsoft.com/office/drawing/2014/main" id="{FEC2F715-9B0F-7B40-9D66-B8E8EB13F2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22500" y="5511440"/>
            <a:ext cx="894037" cy="844912"/>
          </a:xfrm>
          <a:prstGeom prst="rect">
            <a:avLst/>
          </a:prstGeom>
        </p:spPr>
      </p:pic>
      <p:pic>
        <p:nvPicPr>
          <p:cNvPr id="15" name="Picture 14">
            <a:extLst>
              <a:ext uri="{FF2B5EF4-FFF2-40B4-BE49-F238E27FC236}">
                <a16:creationId xmlns:a16="http://schemas.microsoft.com/office/drawing/2014/main" id="{31ECD3B5-CB68-864A-98CE-0762EB14A8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85946" y="5483091"/>
            <a:ext cx="894038" cy="830267"/>
          </a:xfrm>
          <a:prstGeom prst="rect">
            <a:avLst/>
          </a:prstGeom>
        </p:spPr>
      </p:pic>
    </p:spTree>
    <p:extLst>
      <p:ext uri="{BB962C8B-B14F-4D97-AF65-F5344CB8AC3E}">
        <p14:creationId xmlns:p14="http://schemas.microsoft.com/office/powerpoint/2010/main" val="1942286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0075-9BEC-8B49-AB58-BD654F2D9080}"/>
              </a:ext>
            </a:extLst>
          </p:cNvPr>
          <p:cNvSpPr>
            <a:spLocks noGrp="1"/>
          </p:cNvSpPr>
          <p:nvPr>
            <p:ph type="title"/>
          </p:nvPr>
        </p:nvSpPr>
        <p:spPr/>
        <p:txBody>
          <a:bodyPr/>
          <a:lstStyle/>
          <a:p>
            <a:r>
              <a:rPr lang="en-US" dirty="0"/>
              <a:t>Chemical Energy Storage in Alberta</a:t>
            </a:r>
          </a:p>
        </p:txBody>
      </p:sp>
      <p:sp>
        <p:nvSpPr>
          <p:cNvPr id="3" name="Content Placeholder 2">
            <a:extLst>
              <a:ext uri="{FF2B5EF4-FFF2-40B4-BE49-F238E27FC236}">
                <a16:creationId xmlns:a16="http://schemas.microsoft.com/office/drawing/2014/main" id="{D7277971-DCD7-864D-ADB0-70ABC052692A}"/>
              </a:ext>
            </a:extLst>
          </p:cNvPr>
          <p:cNvSpPr>
            <a:spLocks noGrp="1"/>
          </p:cNvSpPr>
          <p:nvPr>
            <p:ph idx="1"/>
          </p:nvPr>
        </p:nvSpPr>
        <p:spPr/>
        <p:txBody>
          <a:bodyPr/>
          <a:lstStyle/>
          <a:p>
            <a:r>
              <a:rPr lang="en-US" dirty="0"/>
              <a:t>Project: Ghost Pine Battery Energy Storage System</a:t>
            </a:r>
          </a:p>
          <a:p>
            <a:r>
              <a:rPr lang="en-US" dirty="0"/>
              <a:t>Developer: NextEra Energy</a:t>
            </a:r>
          </a:p>
          <a:p>
            <a:r>
              <a:rPr lang="en-US" dirty="0"/>
              <a:t>Location: </a:t>
            </a:r>
            <a:r>
              <a:rPr lang="en-US" dirty="0" err="1"/>
              <a:t>Kneehills</a:t>
            </a:r>
            <a:r>
              <a:rPr lang="en-US" dirty="0"/>
              <a:t> County, Alberta</a:t>
            </a:r>
          </a:p>
          <a:p>
            <a:r>
              <a:rPr lang="en-US" dirty="0"/>
              <a:t>Description: 30MW energy storage project located at the existing 82MW Ghost Pine Wind Farm to store excess energy for times of low resources</a:t>
            </a:r>
          </a:p>
        </p:txBody>
      </p:sp>
      <p:pic>
        <p:nvPicPr>
          <p:cNvPr id="7" name="Picture 6">
            <a:extLst>
              <a:ext uri="{FF2B5EF4-FFF2-40B4-BE49-F238E27FC236}">
                <a16:creationId xmlns:a16="http://schemas.microsoft.com/office/drawing/2014/main" id="{C5632877-DC95-B148-A9CB-680EA4DCEA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82438" y="3649538"/>
            <a:ext cx="4746010" cy="2867944"/>
          </a:xfrm>
          <a:prstGeom prst="rect">
            <a:avLst/>
          </a:prstGeom>
        </p:spPr>
      </p:pic>
      <p:pic>
        <p:nvPicPr>
          <p:cNvPr id="6" name="Picture 5">
            <a:extLst>
              <a:ext uri="{FF2B5EF4-FFF2-40B4-BE49-F238E27FC236}">
                <a16:creationId xmlns:a16="http://schemas.microsoft.com/office/drawing/2014/main" id="{911A7A17-FC11-F343-ABC0-E45FA2D3A676}"/>
              </a:ext>
            </a:extLst>
          </p:cNvPr>
          <p:cNvPicPr>
            <a:picLocks noChangeAspect="1"/>
          </p:cNvPicPr>
          <p:nvPr/>
        </p:nvPicPr>
        <p:blipFill>
          <a:blip r:embed="rId3"/>
          <a:stretch>
            <a:fillRect/>
          </a:stretch>
        </p:blipFill>
        <p:spPr>
          <a:xfrm>
            <a:off x="1569137" y="4126923"/>
            <a:ext cx="4813301" cy="1913173"/>
          </a:xfrm>
          <a:prstGeom prst="rect">
            <a:avLst/>
          </a:prstGeom>
        </p:spPr>
      </p:pic>
    </p:spTree>
    <p:extLst>
      <p:ext uri="{BB962C8B-B14F-4D97-AF65-F5344CB8AC3E}">
        <p14:creationId xmlns:p14="http://schemas.microsoft.com/office/powerpoint/2010/main" val="2269798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74BF4E-1F8A-AA40-ABFA-13C18E3823CF}"/>
              </a:ext>
            </a:extLst>
          </p:cNvPr>
          <p:cNvSpPr/>
          <p:nvPr/>
        </p:nvSpPr>
        <p:spPr>
          <a:xfrm>
            <a:off x="0" y="0"/>
            <a:ext cx="1219200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75359" y="2434411"/>
            <a:ext cx="10515600" cy="944918"/>
          </a:xfrm>
        </p:spPr>
        <p:txBody>
          <a:bodyPr/>
          <a:lstStyle/>
          <a:p>
            <a:r>
              <a:rPr lang="en-US" b="1" dirty="0">
                <a:solidFill>
                  <a:schemeClr val="tx2"/>
                </a:solidFill>
              </a:rPr>
              <a:t>Thank you!</a:t>
            </a:r>
          </a:p>
        </p:txBody>
      </p:sp>
      <p:sp>
        <p:nvSpPr>
          <p:cNvPr id="5" name="Text Placeholder 4"/>
          <p:cNvSpPr>
            <a:spLocks noGrp="1"/>
          </p:cNvSpPr>
          <p:nvPr>
            <p:ph type="body" idx="1"/>
          </p:nvPr>
        </p:nvSpPr>
        <p:spPr>
          <a:xfrm>
            <a:off x="775359" y="3596215"/>
            <a:ext cx="10515600" cy="775063"/>
          </a:xfrm>
        </p:spPr>
        <p:txBody>
          <a:bodyPr/>
          <a:lstStyle/>
          <a:p>
            <a:pPr lvl="0"/>
            <a:r>
              <a:rPr lang="x-none" altLang="x-none">
                <a:solidFill>
                  <a:schemeClr val="tx2"/>
                </a:solidFill>
              </a:rPr>
              <a:t>This </a:t>
            </a:r>
            <a:r>
              <a:rPr lang="en-CA" altLang="x-none" dirty="0">
                <a:solidFill>
                  <a:schemeClr val="tx2"/>
                </a:solidFill>
              </a:rPr>
              <a:t>is a project of GreenLearning </a:t>
            </a:r>
            <a:r>
              <a:rPr lang="x-none" altLang="x-none">
                <a:solidFill>
                  <a:schemeClr val="tx2"/>
                </a:solidFill>
              </a:rPr>
              <a:t>offered </a:t>
            </a:r>
            <a:r>
              <a:rPr lang="x-none" altLang="x-none" dirty="0">
                <a:solidFill>
                  <a:schemeClr val="tx2"/>
                </a:solidFill>
              </a:rPr>
              <a:t>in partnership </a:t>
            </a:r>
            <a:r>
              <a:rPr lang="x-none" altLang="x-none">
                <a:solidFill>
                  <a:schemeClr val="tx2"/>
                </a:solidFill>
              </a:rPr>
              <a:t>with </a:t>
            </a:r>
            <a:r>
              <a:rPr lang="en-CA" altLang="x-none" dirty="0">
                <a:solidFill>
                  <a:schemeClr val="tx2"/>
                </a:solidFill>
              </a:rPr>
              <a:t>PEEL thanks to funding support from the Alberta Energy Efficiency Education Grant </a:t>
            </a:r>
            <a:r>
              <a:rPr lang="x-none" altLang="x-none">
                <a:solidFill>
                  <a:schemeClr val="tx2"/>
                </a:solidFill>
              </a:rPr>
              <a:t>Program. </a:t>
            </a:r>
            <a:endParaRPr lang="x-none" altLang="x-none" dirty="0">
              <a:solidFill>
                <a:schemeClr val="tx2"/>
              </a:solidFill>
            </a:endParaRPr>
          </a:p>
          <a:p>
            <a:endParaRPr lang="en-US" dirty="0">
              <a:solidFill>
                <a:schemeClr val="tx2"/>
              </a:solidFill>
            </a:endParaRPr>
          </a:p>
        </p:txBody>
      </p:sp>
      <p:grpSp>
        <p:nvGrpSpPr>
          <p:cNvPr id="3" name="Group 2">
            <a:extLst>
              <a:ext uri="{FF2B5EF4-FFF2-40B4-BE49-F238E27FC236}">
                <a16:creationId xmlns:a16="http://schemas.microsoft.com/office/drawing/2014/main" id="{54B7C7B2-55FB-EA4A-AD23-3A2FFD0E91CA}"/>
              </a:ext>
            </a:extLst>
          </p:cNvPr>
          <p:cNvGrpSpPr/>
          <p:nvPr/>
        </p:nvGrpSpPr>
        <p:grpSpPr>
          <a:xfrm>
            <a:off x="777066" y="4588164"/>
            <a:ext cx="11071596" cy="1768188"/>
            <a:chOff x="777066" y="4588164"/>
            <a:chExt cx="11071596" cy="1768188"/>
          </a:xfrm>
        </p:grpSpPr>
        <p:pic>
          <p:nvPicPr>
            <p:cNvPr id="6" name="Picture 5">
              <a:extLst>
                <a:ext uri="{FF2B5EF4-FFF2-40B4-BE49-F238E27FC236}">
                  <a16:creationId xmlns:a16="http://schemas.microsoft.com/office/drawing/2014/main" id="{3223DA9D-EE3B-0849-AFAF-734616F56F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066" y="5261130"/>
              <a:ext cx="1961493" cy="713845"/>
            </a:xfrm>
            <a:prstGeom prst="rect">
              <a:avLst/>
            </a:prstGeom>
          </p:spPr>
        </p:pic>
        <p:pic>
          <p:nvPicPr>
            <p:cNvPr id="8" name="Picture 7">
              <a:extLst>
                <a:ext uri="{FF2B5EF4-FFF2-40B4-BE49-F238E27FC236}">
                  <a16:creationId xmlns:a16="http://schemas.microsoft.com/office/drawing/2014/main" id="{C002D10B-E1DA-4142-8BE1-020402C6BD1F}"/>
                </a:ext>
              </a:extLst>
            </p:cNvPr>
            <p:cNvPicPr/>
            <p:nvPr/>
          </p:nvPicPr>
          <p:blipFill>
            <a:blip r:embed="rId3" cstate="print">
              <a:extLst>
                <a:ext uri="{28A0092B-C50C-407E-A947-70E740481C1C}">
                  <a14:useLocalDpi xmlns:a14="http://schemas.microsoft.com/office/drawing/2010/main"/>
                </a:ext>
              </a:extLst>
            </a:blip>
            <a:stretch>
              <a:fillRect/>
            </a:stretch>
          </p:blipFill>
          <p:spPr>
            <a:xfrm>
              <a:off x="3351814" y="5283180"/>
              <a:ext cx="2865450" cy="686164"/>
            </a:xfrm>
            <a:prstGeom prst="rect">
              <a:avLst/>
            </a:prstGeom>
          </p:spPr>
        </p:pic>
        <p:pic>
          <p:nvPicPr>
            <p:cNvPr id="9" name="Picture 8">
              <a:extLst>
                <a:ext uri="{FF2B5EF4-FFF2-40B4-BE49-F238E27FC236}">
                  <a16:creationId xmlns:a16="http://schemas.microsoft.com/office/drawing/2014/main" id="{D8733163-6CCB-5C49-B97C-F9E3E34FBBFD}"/>
                </a:ext>
              </a:extLst>
            </p:cNvPr>
            <p:cNvPicPr/>
            <p:nvPr/>
          </p:nvPicPr>
          <p:blipFill>
            <a:blip r:embed="rId4" cstate="print">
              <a:extLst>
                <a:ext uri="{28A0092B-C50C-407E-A947-70E740481C1C}">
                  <a14:useLocalDpi xmlns:a14="http://schemas.microsoft.com/office/drawing/2010/main"/>
                </a:ext>
              </a:extLst>
            </a:blip>
            <a:stretch>
              <a:fillRect/>
            </a:stretch>
          </p:blipFill>
          <p:spPr>
            <a:xfrm>
              <a:off x="9397253" y="4588164"/>
              <a:ext cx="2451409" cy="1768188"/>
            </a:xfrm>
            <a:prstGeom prst="rect">
              <a:avLst/>
            </a:prstGeom>
          </p:spPr>
        </p:pic>
      </p:grpSp>
      <p:pic>
        <p:nvPicPr>
          <p:cNvPr id="11" name="Picture 10">
            <a:extLst>
              <a:ext uri="{FF2B5EF4-FFF2-40B4-BE49-F238E27FC236}">
                <a16:creationId xmlns:a16="http://schemas.microsoft.com/office/drawing/2014/main" id="{A279DB79-C59B-954A-A212-6C3DD5C9BD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30783" y="216554"/>
            <a:ext cx="1860176" cy="2467759"/>
          </a:xfrm>
          <a:prstGeom prst="rect">
            <a:avLst/>
          </a:prstGeom>
        </p:spPr>
      </p:pic>
      <p:pic>
        <p:nvPicPr>
          <p:cNvPr id="12" name="Picture 11">
            <a:extLst>
              <a:ext uri="{FF2B5EF4-FFF2-40B4-BE49-F238E27FC236}">
                <a16:creationId xmlns:a16="http://schemas.microsoft.com/office/drawing/2014/main" id="{B4AE10AE-D714-7E4B-A17E-D75DF7D12D5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3785" y="923769"/>
            <a:ext cx="2749548" cy="1065716"/>
          </a:xfrm>
          <a:prstGeom prst="rect">
            <a:avLst/>
          </a:prstGeom>
        </p:spPr>
      </p:pic>
      <p:pic>
        <p:nvPicPr>
          <p:cNvPr id="14" name="Picture 13">
            <a:extLst>
              <a:ext uri="{FF2B5EF4-FFF2-40B4-BE49-F238E27FC236}">
                <a16:creationId xmlns:a16="http://schemas.microsoft.com/office/drawing/2014/main" id="{FB0D0D90-AD20-BA41-B5FE-6BD5B883F594}"/>
              </a:ext>
            </a:extLst>
          </p:cNvPr>
          <p:cNvPicPr>
            <a:picLocks noChangeAspect="1"/>
          </p:cNvPicPr>
          <p:nvPr/>
        </p:nvPicPr>
        <p:blipFill>
          <a:blip r:embed="rId7"/>
          <a:stretch>
            <a:fillRect/>
          </a:stretch>
        </p:blipFill>
        <p:spPr>
          <a:xfrm>
            <a:off x="6951607" y="5258144"/>
            <a:ext cx="2052320" cy="711200"/>
          </a:xfrm>
          <a:prstGeom prst="rect">
            <a:avLst/>
          </a:prstGeom>
        </p:spPr>
      </p:pic>
    </p:spTree>
    <p:extLst>
      <p:ext uri="{BB962C8B-B14F-4D97-AF65-F5344CB8AC3E}">
        <p14:creationId xmlns:p14="http://schemas.microsoft.com/office/powerpoint/2010/main" val="1198946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5928-853F-604B-B207-254FA5A346E4}"/>
              </a:ext>
            </a:extLst>
          </p:cNvPr>
          <p:cNvSpPr>
            <a:spLocks noGrp="1"/>
          </p:cNvSpPr>
          <p:nvPr>
            <p:ph type="title"/>
          </p:nvPr>
        </p:nvSpPr>
        <p:spPr/>
        <p:txBody>
          <a:bodyPr/>
          <a:lstStyle/>
          <a:p>
            <a:r>
              <a:rPr lang="en-US" dirty="0"/>
              <a:t>Our lives are centered around energy storage</a:t>
            </a:r>
          </a:p>
        </p:txBody>
      </p:sp>
      <p:pic>
        <p:nvPicPr>
          <p:cNvPr id="6" name="Picture 5">
            <a:extLst>
              <a:ext uri="{FF2B5EF4-FFF2-40B4-BE49-F238E27FC236}">
                <a16:creationId xmlns:a16="http://schemas.microsoft.com/office/drawing/2014/main" id="{1B6D76B2-E2FD-DC45-A2CB-AE782D54B7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6803" y="1377170"/>
            <a:ext cx="10898393" cy="4963024"/>
          </a:xfrm>
          <a:prstGeom prst="rect">
            <a:avLst/>
          </a:prstGeom>
        </p:spPr>
      </p:pic>
      <p:pic>
        <p:nvPicPr>
          <p:cNvPr id="7" name="Content Placeholder 5">
            <a:extLst>
              <a:ext uri="{FF2B5EF4-FFF2-40B4-BE49-F238E27FC236}">
                <a16:creationId xmlns:a16="http://schemas.microsoft.com/office/drawing/2014/main" id="{D44B9DC5-C69F-9048-9096-3086FF2682F8}"/>
              </a:ext>
            </a:extLst>
          </p:cNvPr>
          <p:cNvPicPr>
            <a:picLocks noChangeAspect="1"/>
          </p:cNvPicPr>
          <p:nvPr/>
        </p:nvPicPr>
        <p:blipFill>
          <a:blip r:embed="rId4"/>
          <a:stretch>
            <a:fillRect/>
          </a:stretch>
        </p:blipFill>
        <p:spPr>
          <a:xfrm>
            <a:off x="8060284" y="1414167"/>
            <a:ext cx="2123622" cy="1590667"/>
          </a:xfrm>
          <a:prstGeom prst="rect">
            <a:avLst/>
          </a:prstGeom>
        </p:spPr>
      </p:pic>
    </p:spTree>
    <p:extLst>
      <p:ext uri="{BB962C8B-B14F-4D97-AF65-F5344CB8AC3E}">
        <p14:creationId xmlns:p14="http://schemas.microsoft.com/office/powerpoint/2010/main" val="1156371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D03E1B-2B87-2C41-AE50-990DC5D00C01}"/>
              </a:ext>
            </a:extLst>
          </p:cNvPr>
          <p:cNvPicPr>
            <a:picLocks noChangeAspect="1"/>
          </p:cNvPicPr>
          <p:nvPr/>
        </p:nvPicPr>
        <p:blipFill>
          <a:blip r:embed="rId3"/>
          <a:stretch>
            <a:fillRect/>
          </a:stretch>
        </p:blipFill>
        <p:spPr>
          <a:xfrm>
            <a:off x="1233292" y="321147"/>
            <a:ext cx="9725415" cy="5250314"/>
          </a:xfrm>
          <a:prstGeom prst="rect">
            <a:avLst/>
          </a:prstGeom>
        </p:spPr>
      </p:pic>
      <p:sp>
        <p:nvSpPr>
          <p:cNvPr id="2" name="TextBox 1">
            <a:extLst>
              <a:ext uri="{FF2B5EF4-FFF2-40B4-BE49-F238E27FC236}">
                <a16:creationId xmlns:a16="http://schemas.microsoft.com/office/drawing/2014/main" id="{319D8ACA-7707-81D5-8375-4C2484252660}"/>
              </a:ext>
            </a:extLst>
          </p:cNvPr>
          <p:cNvSpPr txBox="1"/>
          <p:nvPr/>
        </p:nvSpPr>
        <p:spPr>
          <a:xfrm>
            <a:off x="2169042" y="5756277"/>
            <a:ext cx="8530825" cy="461665"/>
          </a:xfrm>
          <a:prstGeom prst="rect">
            <a:avLst/>
          </a:prstGeom>
          <a:noFill/>
          <a:ln w="28575">
            <a:solidFill>
              <a:schemeClr val="accent1"/>
            </a:solidFill>
          </a:ln>
        </p:spPr>
        <p:txBody>
          <a:bodyPr wrap="square" rtlCol="0">
            <a:spAutoFit/>
          </a:bodyPr>
          <a:lstStyle/>
          <a:p>
            <a:r>
              <a:rPr lang="en-US" sz="2400" b="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2023: </a:t>
            </a:r>
            <a:r>
              <a:rPr lang="en-US" sz="24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the cost of a lithium-ion battery was </a:t>
            </a:r>
            <a:r>
              <a:rPr lang="en-US" sz="2400" b="1" dirty="0">
                <a:solidFill>
                  <a:srgbClr val="72BE21"/>
                </a:solidFill>
                <a:latin typeface="Helvetica Neue" panose="02000503000000020004" pitchFamily="2" charset="0"/>
                <a:ea typeface="Helvetica Neue" panose="02000503000000020004" pitchFamily="2" charset="0"/>
                <a:cs typeface="Helvetica Neue" panose="02000503000000020004" pitchFamily="2" charset="0"/>
              </a:rPr>
              <a:t>133/kWh</a:t>
            </a:r>
          </a:p>
        </p:txBody>
      </p:sp>
    </p:spTree>
    <p:extLst>
      <p:ext uri="{BB962C8B-B14F-4D97-AF65-F5344CB8AC3E}">
        <p14:creationId xmlns:p14="http://schemas.microsoft.com/office/powerpoint/2010/main" val="3357827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92CC6F8-D838-AF4F-A618-9F126A0A8558}"/>
              </a:ext>
            </a:extLst>
          </p:cNvPr>
          <p:cNvSpPr>
            <a:spLocks noGrp="1"/>
          </p:cNvSpPr>
          <p:nvPr>
            <p:ph type="title"/>
          </p:nvPr>
        </p:nvSpPr>
        <p:spPr/>
        <p:txBody>
          <a:bodyPr/>
          <a:lstStyle/>
          <a:p>
            <a:r>
              <a:rPr lang="en-US" dirty="0"/>
              <a:t>Energy Storage and it’s impacts</a:t>
            </a:r>
          </a:p>
        </p:txBody>
      </p:sp>
      <p:graphicFrame>
        <p:nvGraphicFramePr>
          <p:cNvPr id="10" name="Content Placeholder 7">
            <a:extLst>
              <a:ext uri="{FF2B5EF4-FFF2-40B4-BE49-F238E27FC236}">
                <a16:creationId xmlns:a16="http://schemas.microsoft.com/office/drawing/2014/main" id="{AFF28B79-B0B3-4CCE-83D6-9DC1F81C88F8}"/>
              </a:ext>
            </a:extLst>
          </p:cNvPr>
          <p:cNvGraphicFramePr>
            <a:graphicFrameLocks noGrp="1"/>
          </p:cNvGraphicFramePr>
          <p:nvPr>
            <p:ph idx="1"/>
          </p:nvPr>
        </p:nvGraphicFramePr>
        <p:xfrm>
          <a:off x="838200" y="1549400"/>
          <a:ext cx="10515600" cy="4400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4196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58DB-D579-E34E-8BD7-61C87B839539}"/>
              </a:ext>
            </a:extLst>
          </p:cNvPr>
          <p:cNvSpPr>
            <a:spLocks noGrp="1"/>
          </p:cNvSpPr>
          <p:nvPr>
            <p:ph type="title"/>
          </p:nvPr>
        </p:nvSpPr>
        <p:spPr/>
        <p:txBody>
          <a:bodyPr/>
          <a:lstStyle/>
          <a:p>
            <a:r>
              <a:rPr lang="en-US" dirty="0"/>
              <a:t>Chemical Energy Storage</a:t>
            </a:r>
          </a:p>
        </p:txBody>
      </p:sp>
      <p:sp>
        <p:nvSpPr>
          <p:cNvPr id="33" name="Chevron 32">
            <a:extLst>
              <a:ext uri="{FF2B5EF4-FFF2-40B4-BE49-F238E27FC236}">
                <a16:creationId xmlns:a16="http://schemas.microsoft.com/office/drawing/2014/main" id="{411738C8-CFC3-054B-93BD-949C0A060F7D}"/>
              </a:ext>
            </a:extLst>
          </p:cNvPr>
          <p:cNvSpPr/>
          <p:nvPr/>
        </p:nvSpPr>
        <p:spPr>
          <a:xfrm rot="5400000">
            <a:off x="376576" y="1863458"/>
            <a:ext cx="1325563" cy="1041645"/>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Ins="0" rtlCol="0" anchor="ctr"/>
          <a:lstStyle/>
          <a:p>
            <a:pPr algn="ctr"/>
            <a:r>
              <a:rPr lang="en-US" sz="1600" dirty="0">
                <a:solidFill>
                  <a:schemeClr val="bg1"/>
                </a:solidFill>
              </a:rPr>
              <a:t>Chemical</a:t>
            </a:r>
          </a:p>
        </p:txBody>
      </p:sp>
      <p:sp>
        <p:nvSpPr>
          <p:cNvPr id="34" name="Round Same Side Corner Rectangle 33">
            <a:extLst>
              <a:ext uri="{FF2B5EF4-FFF2-40B4-BE49-F238E27FC236}">
                <a16:creationId xmlns:a16="http://schemas.microsoft.com/office/drawing/2014/main" id="{3E6AE552-CA20-8E41-B678-93894568600C}"/>
              </a:ext>
            </a:extLst>
          </p:cNvPr>
          <p:cNvSpPr/>
          <p:nvPr/>
        </p:nvSpPr>
        <p:spPr>
          <a:xfrm rot="5400000">
            <a:off x="6002327" y="-2711507"/>
            <a:ext cx="793101" cy="9677401"/>
          </a:xfrm>
          <a:prstGeom prst="round2SameRect">
            <a:avLst/>
          </a:prstGeom>
          <a:solidFill>
            <a:schemeClr val="bg1">
              <a:alpha val="9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1"/>
            <a:r>
              <a:rPr lang="en-US" dirty="0">
                <a:solidFill>
                  <a:schemeClr val="tx2"/>
                </a:solidFill>
              </a:rPr>
              <a:t>Batteries, fuel cells, thermochemical energy storage</a:t>
            </a:r>
          </a:p>
        </p:txBody>
      </p:sp>
      <p:sp>
        <p:nvSpPr>
          <p:cNvPr id="37" name="Chevron 36">
            <a:extLst>
              <a:ext uri="{FF2B5EF4-FFF2-40B4-BE49-F238E27FC236}">
                <a16:creationId xmlns:a16="http://schemas.microsoft.com/office/drawing/2014/main" id="{7EDF8B9B-ABAF-E54D-ADAE-8759443227D7}"/>
              </a:ext>
            </a:extLst>
          </p:cNvPr>
          <p:cNvSpPr/>
          <p:nvPr/>
        </p:nvSpPr>
        <p:spPr>
          <a:xfrm rot="5400000">
            <a:off x="376572" y="5028868"/>
            <a:ext cx="1325565" cy="1041644"/>
          </a:xfrm>
          <a:prstGeom prst="chevron">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bg1"/>
                </a:solidFill>
              </a:rPr>
              <a:t>Thermal</a:t>
            </a:r>
          </a:p>
        </p:txBody>
      </p:sp>
      <p:sp>
        <p:nvSpPr>
          <p:cNvPr id="40" name="Round Same Side Corner Rectangle 39">
            <a:extLst>
              <a:ext uri="{FF2B5EF4-FFF2-40B4-BE49-F238E27FC236}">
                <a16:creationId xmlns:a16="http://schemas.microsoft.com/office/drawing/2014/main" id="{1E9D61A4-4541-5F40-9885-BC366B81118E}"/>
              </a:ext>
            </a:extLst>
          </p:cNvPr>
          <p:cNvSpPr/>
          <p:nvPr/>
        </p:nvSpPr>
        <p:spPr>
          <a:xfrm rot="5400000">
            <a:off x="6000597" y="455626"/>
            <a:ext cx="796550" cy="9677401"/>
          </a:xfrm>
          <a:prstGeom prst="round2SameRect">
            <a:avLst/>
          </a:prstGeom>
          <a:solidFill>
            <a:schemeClr val="bg1">
              <a:alpha val="90000"/>
            </a:schemeClr>
          </a:solidFill>
          <a:ln w="19050">
            <a:solidFill>
              <a:schemeClr val="accent3">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1"/>
            <a:r>
              <a:rPr lang="en-US" dirty="0">
                <a:solidFill>
                  <a:schemeClr val="tx2">
                    <a:alpha val="40000"/>
                  </a:schemeClr>
                </a:solidFill>
              </a:rPr>
              <a:t>Low and high temperature storage</a:t>
            </a:r>
          </a:p>
        </p:txBody>
      </p:sp>
      <p:sp>
        <p:nvSpPr>
          <p:cNvPr id="45" name="Chevron 44">
            <a:extLst>
              <a:ext uri="{FF2B5EF4-FFF2-40B4-BE49-F238E27FC236}">
                <a16:creationId xmlns:a16="http://schemas.microsoft.com/office/drawing/2014/main" id="{185D70F9-A59E-C640-9107-F637E48237DF}"/>
              </a:ext>
            </a:extLst>
          </p:cNvPr>
          <p:cNvSpPr/>
          <p:nvPr/>
        </p:nvSpPr>
        <p:spPr>
          <a:xfrm rot="5400000">
            <a:off x="376572" y="4000732"/>
            <a:ext cx="1325565" cy="1041643"/>
          </a:xfrm>
          <a:prstGeom prst="chevron">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bg1"/>
                </a:solidFill>
              </a:rPr>
              <a:t>Mechanical</a:t>
            </a:r>
          </a:p>
        </p:txBody>
      </p:sp>
      <p:sp>
        <p:nvSpPr>
          <p:cNvPr id="46" name="Chevron 45">
            <a:extLst>
              <a:ext uri="{FF2B5EF4-FFF2-40B4-BE49-F238E27FC236}">
                <a16:creationId xmlns:a16="http://schemas.microsoft.com/office/drawing/2014/main" id="{49A74ED2-30B3-3C4F-814E-199676B20624}"/>
              </a:ext>
            </a:extLst>
          </p:cNvPr>
          <p:cNvSpPr/>
          <p:nvPr/>
        </p:nvSpPr>
        <p:spPr>
          <a:xfrm rot="5400000">
            <a:off x="376573" y="2931487"/>
            <a:ext cx="1325563" cy="1041644"/>
          </a:xfrm>
          <a:prstGeom prst="chevron">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bg1"/>
                </a:solidFill>
              </a:rPr>
              <a:t>Electrical</a:t>
            </a:r>
          </a:p>
        </p:txBody>
      </p:sp>
      <p:sp>
        <p:nvSpPr>
          <p:cNvPr id="47" name="Round Same Side Corner Rectangle 46">
            <a:extLst>
              <a:ext uri="{FF2B5EF4-FFF2-40B4-BE49-F238E27FC236}">
                <a16:creationId xmlns:a16="http://schemas.microsoft.com/office/drawing/2014/main" id="{8D45D29F-A2AE-5B48-9FAF-D64BD8BF2001}"/>
              </a:ext>
            </a:extLst>
          </p:cNvPr>
          <p:cNvSpPr/>
          <p:nvPr/>
        </p:nvSpPr>
        <p:spPr>
          <a:xfrm rot="5400000">
            <a:off x="6002071" y="-574592"/>
            <a:ext cx="793600" cy="9677401"/>
          </a:xfrm>
          <a:prstGeom prst="round2SameRect">
            <a:avLst/>
          </a:prstGeom>
          <a:solidFill>
            <a:schemeClr val="bg1">
              <a:alpha val="90000"/>
            </a:schemeClr>
          </a:solidFill>
          <a:ln w="19050">
            <a:solidFill>
              <a:schemeClr val="accent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1"/>
            <a:r>
              <a:rPr lang="en-US" dirty="0">
                <a:solidFill>
                  <a:schemeClr val="tx2">
                    <a:alpha val="40000"/>
                  </a:schemeClr>
                </a:solidFill>
              </a:rPr>
              <a:t>Flywheels, pumped hydro, compressed air energy storage (CAES)</a:t>
            </a:r>
          </a:p>
        </p:txBody>
      </p:sp>
      <p:sp>
        <p:nvSpPr>
          <p:cNvPr id="48" name="Round Same Side Corner Rectangle 47">
            <a:extLst>
              <a:ext uri="{FF2B5EF4-FFF2-40B4-BE49-F238E27FC236}">
                <a16:creationId xmlns:a16="http://schemas.microsoft.com/office/drawing/2014/main" id="{C16B834B-9165-F14D-AEFE-E513C88AB9F0}"/>
              </a:ext>
            </a:extLst>
          </p:cNvPr>
          <p:cNvSpPr/>
          <p:nvPr/>
        </p:nvSpPr>
        <p:spPr>
          <a:xfrm rot="5400000">
            <a:off x="6000598" y="-1641753"/>
            <a:ext cx="796550" cy="9677401"/>
          </a:xfrm>
          <a:prstGeom prst="round2SameRect">
            <a:avLst>
              <a:gd name="adj1" fmla="val 16667"/>
              <a:gd name="adj2" fmla="val 0"/>
            </a:avLst>
          </a:prstGeom>
          <a:solidFill>
            <a:schemeClr val="bg1">
              <a:alpha val="90000"/>
            </a:schemeClr>
          </a:solidFill>
          <a:ln w="1905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1"/>
            <a:r>
              <a:rPr lang="en-US" dirty="0">
                <a:solidFill>
                  <a:schemeClr val="tx2">
                    <a:alpha val="40000"/>
                  </a:schemeClr>
                </a:solidFill>
              </a:rPr>
              <a:t>Capacitors, supercapacitors, superconducting magnetic energy storage (SMES)</a:t>
            </a:r>
          </a:p>
        </p:txBody>
      </p:sp>
    </p:spTree>
    <p:extLst>
      <p:ext uri="{BB962C8B-B14F-4D97-AF65-F5344CB8AC3E}">
        <p14:creationId xmlns:p14="http://schemas.microsoft.com/office/powerpoint/2010/main" val="4155790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A8C1171F-53BE-7E44-8E8A-998EC42975A0}"/>
              </a:ext>
            </a:extLst>
          </p:cNvPr>
          <p:cNvSpPr txBox="1">
            <a:spLocks/>
          </p:cNvSpPr>
          <p:nvPr/>
        </p:nvSpPr>
        <p:spPr>
          <a:xfrm>
            <a:off x="8610601" y="6356352"/>
            <a:ext cx="1573305"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rgbClr val="B0B6BB"/>
                </a:solidFill>
                <a:latin typeface="Helvetica Neue" charset="0"/>
                <a:ea typeface="Helvetica Neue" charset="0"/>
                <a:cs typeface="Helvetica Neue"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60E4191-B049-AF4C-B31B-63DAE0652CDF}" type="slidenum">
              <a:rPr lang="en-US" smtClean="0"/>
              <a:pPr/>
              <a:t>7</a:t>
            </a:fld>
            <a:endParaRPr lang="en-US" dirty="0"/>
          </a:p>
        </p:txBody>
      </p:sp>
      <p:pic>
        <p:nvPicPr>
          <p:cNvPr id="6" name="Picture 5" descr="A picture containing outdoor, windmill, sign, grass&#10;&#10;Description automatically generated">
            <a:extLst>
              <a:ext uri="{FF2B5EF4-FFF2-40B4-BE49-F238E27FC236}">
                <a16:creationId xmlns:a16="http://schemas.microsoft.com/office/drawing/2014/main" id="{813CA118-8A1B-964A-B1C8-DA46897325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1360"/>
            <a:ext cx="12192000" cy="4613963"/>
          </a:xfrm>
          <a:prstGeom prst="rect">
            <a:avLst/>
          </a:prstGeom>
        </p:spPr>
      </p:pic>
      <p:sp>
        <p:nvSpPr>
          <p:cNvPr id="2" name="Title 1">
            <a:extLst>
              <a:ext uri="{FF2B5EF4-FFF2-40B4-BE49-F238E27FC236}">
                <a16:creationId xmlns:a16="http://schemas.microsoft.com/office/drawing/2014/main" id="{06834079-E821-1A45-BD68-7C0AEBD7EFC5}"/>
              </a:ext>
            </a:extLst>
          </p:cNvPr>
          <p:cNvSpPr>
            <a:spLocks noGrp="1"/>
          </p:cNvSpPr>
          <p:nvPr>
            <p:ph type="title"/>
          </p:nvPr>
        </p:nvSpPr>
        <p:spPr>
          <a:xfrm rot="16200000">
            <a:off x="-101659" y="4882117"/>
            <a:ext cx="2745451" cy="933270"/>
          </a:xfrm>
        </p:spPr>
        <p:txBody>
          <a:bodyPr>
            <a:normAutofit/>
          </a:bodyPr>
          <a:lstStyle/>
          <a:p>
            <a:pPr algn="ctr"/>
            <a:r>
              <a:rPr lang="en-US" sz="4000" dirty="0"/>
              <a:t>Batteries</a:t>
            </a:r>
            <a:endParaRPr lang="en-US" sz="4000" dirty="0">
              <a:solidFill>
                <a:srgbClr val="000000"/>
              </a:solidFill>
            </a:endParaRPr>
          </a:p>
        </p:txBody>
      </p:sp>
      <p:sp>
        <p:nvSpPr>
          <p:cNvPr id="3" name="Content Placeholder 2">
            <a:extLst>
              <a:ext uri="{FF2B5EF4-FFF2-40B4-BE49-F238E27FC236}">
                <a16:creationId xmlns:a16="http://schemas.microsoft.com/office/drawing/2014/main" id="{9E6DE06D-3858-6C41-9F46-C6A17BC0E26D}"/>
              </a:ext>
            </a:extLst>
          </p:cNvPr>
          <p:cNvSpPr>
            <a:spLocks noGrp="1"/>
          </p:cNvSpPr>
          <p:nvPr>
            <p:ph idx="1"/>
          </p:nvPr>
        </p:nvSpPr>
        <p:spPr>
          <a:xfrm>
            <a:off x="2008094" y="4112548"/>
            <a:ext cx="10183905" cy="2745452"/>
          </a:xfrm>
        </p:spPr>
        <p:txBody>
          <a:bodyPr anchor="ctr">
            <a:normAutofit/>
          </a:bodyPr>
          <a:lstStyle/>
          <a:p>
            <a:r>
              <a:rPr lang="en-US" sz="2000" dirty="0">
                <a:solidFill>
                  <a:srgbClr val="000000"/>
                </a:solidFill>
              </a:rPr>
              <a:t>Batteries are a type of solid-state chemical energy storage</a:t>
            </a:r>
          </a:p>
          <a:p>
            <a:r>
              <a:rPr lang="en-US" sz="2000" dirty="0">
                <a:solidFill>
                  <a:srgbClr val="000000"/>
                </a:solidFill>
              </a:rPr>
              <a:t>Types of batteries include:</a:t>
            </a:r>
          </a:p>
          <a:p>
            <a:pPr lvl="1"/>
            <a:r>
              <a:rPr lang="en-US" dirty="0">
                <a:solidFill>
                  <a:srgbClr val="000000"/>
                </a:solidFill>
              </a:rPr>
              <a:t>Lead-acid battery</a:t>
            </a:r>
          </a:p>
          <a:p>
            <a:pPr lvl="1"/>
            <a:r>
              <a:rPr lang="en-US" dirty="0">
                <a:solidFill>
                  <a:srgbClr val="000000"/>
                </a:solidFill>
              </a:rPr>
              <a:t>Nickel-based battery</a:t>
            </a:r>
          </a:p>
          <a:p>
            <a:pPr lvl="1"/>
            <a:r>
              <a:rPr lang="en-US" dirty="0">
                <a:solidFill>
                  <a:srgbClr val="000000"/>
                </a:solidFill>
              </a:rPr>
              <a:t>Lithium-ion battery</a:t>
            </a:r>
          </a:p>
          <a:p>
            <a:r>
              <a:rPr lang="en-US" sz="2000" dirty="0">
                <a:solidFill>
                  <a:srgbClr val="000000"/>
                </a:solidFill>
              </a:rPr>
              <a:t>Batteries bring a range of applications both big and small</a:t>
            </a:r>
          </a:p>
          <a:p>
            <a:pPr lvl="1"/>
            <a:r>
              <a:rPr lang="en-US" dirty="0">
                <a:solidFill>
                  <a:schemeClr val="accent1"/>
                </a:solidFill>
              </a:rPr>
              <a:t>Portable electronics (cell phones, tablets, etc.), electric vehicles, forklift trucks, boats, emergency power.</a:t>
            </a:r>
          </a:p>
        </p:txBody>
      </p:sp>
    </p:spTree>
    <p:extLst>
      <p:ext uri="{BB962C8B-B14F-4D97-AF65-F5344CB8AC3E}">
        <p14:creationId xmlns:p14="http://schemas.microsoft.com/office/powerpoint/2010/main" val="1640191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B2A72F-1FE1-9D4F-B024-E0D57521C9C6}"/>
              </a:ext>
            </a:extLst>
          </p:cNvPr>
          <p:cNvSpPr/>
          <p:nvPr/>
        </p:nvSpPr>
        <p:spPr>
          <a:xfrm>
            <a:off x="5528859" y="4873049"/>
            <a:ext cx="6335597" cy="1325563"/>
          </a:xfrm>
          <a:prstGeom prst="rect">
            <a:avLst/>
          </a:prstGeom>
          <a:solidFill>
            <a:srgbClr val="5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45AFE5C5-7063-6248-BCE5-F701E9AD81F8}"/>
              </a:ext>
            </a:extLst>
          </p:cNvPr>
          <p:cNvSpPr/>
          <p:nvPr/>
        </p:nvSpPr>
        <p:spPr>
          <a:xfrm>
            <a:off x="327544" y="439376"/>
            <a:ext cx="5030002" cy="5759235"/>
          </a:xfrm>
          <a:prstGeom prst="flowChartProcess">
            <a:avLst/>
          </a:prstGeom>
          <a:solidFill>
            <a:srgbClr val="403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A2D520-A660-464B-9737-8C32BF496B87}"/>
              </a:ext>
            </a:extLst>
          </p:cNvPr>
          <p:cNvSpPr>
            <a:spLocks noGrp="1"/>
          </p:cNvSpPr>
          <p:nvPr>
            <p:ph type="title"/>
          </p:nvPr>
        </p:nvSpPr>
        <p:spPr>
          <a:xfrm>
            <a:off x="5700168" y="5021778"/>
            <a:ext cx="5992977" cy="1028104"/>
          </a:xfrm>
        </p:spPr>
        <p:txBody>
          <a:bodyPr/>
          <a:lstStyle/>
          <a:p>
            <a:pPr algn="r"/>
            <a:r>
              <a:rPr lang="en-US" dirty="0">
                <a:solidFill>
                  <a:schemeClr val="bg1"/>
                </a:solidFill>
              </a:rPr>
              <a:t>Batteries: Lithium-Ion</a:t>
            </a:r>
          </a:p>
        </p:txBody>
      </p:sp>
      <p:sp>
        <p:nvSpPr>
          <p:cNvPr id="3" name="Content Placeholder 2">
            <a:extLst>
              <a:ext uri="{FF2B5EF4-FFF2-40B4-BE49-F238E27FC236}">
                <a16:creationId xmlns:a16="http://schemas.microsoft.com/office/drawing/2014/main" id="{ADB0E46F-D38A-2046-A34B-9B3C0884F2B8}"/>
              </a:ext>
            </a:extLst>
          </p:cNvPr>
          <p:cNvSpPr>
            <a:spLocks noGrp="1"/>
          </p:cNvSpPr>
          <p:nvPr>
            <p:ph idx="1"/>
          </p:nvPr>
        </p:nvSpPr>
        <p:spPr>
          <a:xfrm>
            <a:off x="678796" y="1461998"/>
            <a:ext cx="4327498" cy="3934003"/>
          </a:xfrm>
        </p:spPr>
        <p:txBody>
          <a:bodyPr>
            <a:normAutofit fontScale="92500" lnSpcReduction="10000"/>
          </a:bodyPr>
          <a:lstStyle/>
          <a:p>
            <a:r>
              <a:rPr lang="en-US" dirty="0">
                <a:solidFill>
                  <a:schemeClr val="bg1"/>
                </a:solidFill>
              </a:rPr>
              <a:t>In a lithium-ion battery, the cathode (positive electrode) is made of </a:t>
            </a:r>
            <a:r>
              <a:rPr lang="en-US" dirty="0">
                <a:solidFill>
                  <a:schemeClr val="accent2"/>
                </a:solidFill>
              </a:rPr>
              <a:t>lithium-metal oxide</a:t>
            </a:r>
            <a:r>
              <a:rPr lang="en-US" dirty="0">
                <a:solidFill>
                  <a:schemeClr val="bg1"/>
                </a:solidFill>
              </a:rPr>
              <a:t> – i.e., cobalt, and the anode (negative electrode) is made of a </a:t>
            </a:r>
            <a:r>
              <a:rPr lang="en-US" dirty="0">
                <a:solidFill>
                  <a:schemeClr val="accent2"/>
                </a:solidFill>
              </a:rPr>
              <a:t>carbon complex</a:t>
            </a:r>
            <a:r>
              <a:rPr lang="en-US" dirty="0">
                <a:solidFill>
                  <a:schemeClr val="bg1"/>
                </a:solidFill>
              </a:rPr>
              <a:t> – i.e., graphite</a:t>
            </a:r>
          </a:p>
          <a:p>
            <a:r>
              <a:rPr lang="en-US" dirty="0">
                <a:solidFill>
                  <a:schemeClr val="bg1"/>
                </a:solidFill>
              </a:rPr>
              <a:t>Ionization of lithium creates an electrical current</a:t>
            </a:r>
          </a:p>
          <a:p>
            <a:r>
              <a:rPr lang="en-US" dirty="0">
                <a:solidFill>
                  <a:schemeClr val="bg1"/>
                </a:solidFill>
              </a:rPr>
              <a:t>Li is the lightest metal and has a high energy density per weight</a:t>
            </a:r>
          </a:p>
          <a:p>
            <a:pPr lvl="1"/>
            <a:r>
              <a:rPr lang="en-US" dirty="0">
                <a:solidFill>
                  <a:schemeClr val="bg1"/>
                </a:solidFill>
              </a:rPr>
              <a:t>Energy density is the amount of energy stored per unit volume</a:t>
            </a:r>
          </a:p>
          <a:p>
            <a:pPr lvl="1"/>
            <a:r>
              <a:rPr lang="en-US" dirty="0">
                <a:solidFill>
                  <a:schemeClr val="bg1"/>
                </a:solidFill>
              </a:rPr>
              <a:t>The higher the energy density, the more energy stored in the battery</a:t>
            </a:r>
          </a:p>
        </p:txBody>
      </p:sp>
      <p:pic>
        <p:nvPicPr>
          <p:cNvPr id="9" name="Picture 8" descr="A close up of text on a white background&#10;&#10;Description automatically generated">
            <a:extLst>
              <a:ext uri="{FF2B5EF4-FFF2-40B4-BE49-F238E27FC236}">
                <a16:creationId xmlns:a16="http://schemas.microsoft.com/office/drawing/2014/main" id="{ED6C4961-7F58-8F47-9BEF-C979EE66D62D}"/>
              </a:ext>
            </a:extLst>
          </p:cNvPr>
          <p:cNvPicPr>
            <a:picLocks noChangeAspect="1"/>
          </p:cNvPicPr>
          <p:nvPr/>
        </p:nvPicPr>
        <p:blipFill>
          <a:blip r:embed="rId3"/>
          <a:stretch>
            <a:fillRect/>
          </a:stretch>
        </p:blipFill>
        <p:spPr>
          <a:xfrm>
            <a:off x="5528857" y="439376"/>
            <a:ext cx="6335597" cy="4278391"/>
          </a:xfrm>
          <a:prstGeom prst="rect">
            <a:avLst/>
          </a:prstGeom>
        </p:spPr>
      </p:pic>
    </p:spTree>
    <p:extLst>
      <p:ext uri="{BB962C8B-B14F-4D97-AF65-F5344CB8AC3E}">
        <p14:creationId xmlns:p14="http://schemas.microsoft.com/office/powerpoint/2010/main" val="97760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029DF-5BFE-2540-B308-DDAF6581C1B1}"/>
              </a:ext>
            </a:extLst>
          </p:cNvPr>
          <p:cNvSpPr/>
          <p:nvPr/>
        </p:nvSpPr>
        <p:spPr>
          <a:xfrm>
            <a:off x="323594" y="495300"/>
            <a:ext cx="7034121" cy="6014114"/>
          </a:xfrm>
          <a:prstGeom prst="rect">
            <a:avLst/>
          </a:prstGeom>
          <a:solidFill>
            <a:srgbClr val="404040"/>
          </a:solidFill>
          <a:ln w="146050" cmpd="tri">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EA0BC1FD-A01B-6742-9D43-0F9E4E3563E3}"/>
              </a:ext>
            </a:extLst>
          </p:cNvPr>
          <p:cNvSpPr txBox="1">
            <a:spLocks/>
          </p:cNvSpPr>
          <p:nvPr/>
        </p:nvSpPr>
        <p:spPr>
          <a:xfrm>
            <a:off x="967061" y="2842123"/>
            <a:ext cx="5747188" cy="2987542"/>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a:buChar char="•"/>
              <a:defRPr sz="2100" kern="1200">
                <a:solidFill>
                  <a:srgbClr val="45535F"/>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solidFill>
                  <a:schemeClr val="bg1"/>
                </a:solidFill>
              </a:rPr>
              <a:t>A rechargeable battery commonly used for portable devices and electric vehicles.</a:t>
            </a:r>
          </a:p>
          <a:p>
            <a:r>
              <a:rPr lang="en-US" dirty="0">
                <a:solidFill>
                  <a:schemeClr val="bg1"/>
                </a:solidFill>
              </a:rPr>
              <a:t>Developed by John Goodenough, Richard Yazami and Akira Yoshino in 1980.</a:t>
            </a:r>
          </a:p>
          <a:p>
            <a:pPr lvl="1"/>
            <a:r>
              <a:rPr lang="en-US" dirty="0">
                <a:solidFill>
                  <a:schemeClr val="bg1"/>
                </a:solidFill>
              </a:rPr>
              <a:t>Akira Yoshino is known as the Father of Lithium-Ion Batteries</a:t>
            </a:r>
          </a:p>
          <a:p>
            <a:r>
              <a:rPr lang="en-US" dirty="0">
                <a:solidFill>
                  <a:schemeClr val="bg1"/>
                </a:solidFill>
              </a:rPr>
              <a:t>Became available to the public in 1991 by Sony and Asahi Kasei.</a:t>
            </a:r>
          </a:p>
          <a:p>
            <a:r>
              <a:rPr lang="en-US" dirty="0">
                <a:solidFill>
                  <a:schemeClr val="bg1"/>
                </a:solidFill>
              </a:rPr>
              <a:t>Advantages: high energy density, low self-discharge and light weight.</a:t>
            </a:r>
          </a:p>
        </p:txBody>
      </p:sp>
      <p:sp>
        <p:nvSpPr>
          <p:cNvPr id="12" name="Title 1">
            <a:extLst>
              <a:ext uri="{FF2B5EF4-FFF2-40B4-BE49-F238E27FC236}">
                <a16:creationId xmlns:a16="http://schemas.microsoft.com/office/drawing/2014/main" id="{C75A52FD-8B5F-A540-819A-47A74D59B846}"/>
              </a:ext>
            </a:extLst>
          </p:cNvPr>
          <p:cNvSpPr txBox="1">
            <a:spLocks/>
          </p:cNvSpPr>
          <p:nvPr/>
        </p:nvSpPr>
        <p:spPr>
          <a:xfrm>
            <a:off x="1026324" y="999910"/>
            <a:ext cx="5638994" cy="14244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182A9"/>
                </a:solidFill>
                <a:latin typeface="Helvetica Neue" charset="0"/>
                <a:ea typeface="Helvetica Neue" charset="0"/>
                <a:cs typeface="Helvetica Neue" charset="0"/>
              </a:defRPr>
            </a:lvl1pPr>
          </a:lstStyle>
          <a:p>
            <a:r>
              <a:rPr lang="en-US" b="1" dirty="0">
                <a:solidFill>
                  <a:schemeClr val="bg1"/>
                </a:solidFill>
              </a:rPr>
              <a:t>Lithium-Ion Batteries</a:t>
            </a:r>
          </a:p>
        </p:txBody>
      </p:sp>
      <p:cxnSp>
        <p:nvCxnSpPr>
          <p:cNvPr id="15" name="Straight Connector 14">
            <a:extLst>
              <a:ext uri="{FF2B5EF4-FFF2-40B4-BE49-F238E27FC236}">
                <a16:creationId xmlns:a16="http://schemas.microsoft.com/office/drawing/2014/main" id="{295A71AB-BBAF-7F4E-A7E5-146F461817F8}"/>
              </a:ext>
            </a:extLst>
          </p:cNvPr>
          <p:cNvCxnSpPr>
            <a:cxnSpLocks/>
          </p:cNvCxnSpPr>
          <p:nvPr/>
        </p:nvCxnSpPr>
        <p:spPr>
          <a:xfrm>
            <a:off x="1137498" y="2600923"/>
            <a:ext cx="456244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E3C5820-138A-4942-A4B4-F3EC4C3F1C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52245" y="4248643"/>
            <a:ext cx="3139755" cy="1964021"/>
          </a:xfrm>
          <a:prstGeom prst="rect">
            <a:avLst/>
          </a:prstGeom>
        </p:spPr>
      </p:pic>
      <p:pic>
        <p:nvPicPr>
          <p:cNvPr id="6" name="Picture 5">
            <a:extLst>
              <a:ext uri="{FF2B5EF4-FFF2-40B4-BE49-F238E27FC236}">
                <a16:creationId xmlns:a16="http://schemas.microsoft.com/office/drawing/2014/main" id="{5FD2A913-F437-9449-8062-D5BAC8A98A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94900" y="402411"/>
            <a:ext cx="2108148" cy="2287142"/>
          </a:xfrm>
          <a:prstGeom prst="rect">
            <a:avLst/>
          </a:prstGeom>
        </p:spPr>
      </p:pic>
      <p:sp>
        <p:nvSpPr>
          <p:cNvPr id="14" name="TextBox 13">
            <a:extLst>
              <a:ext uri="{FF2B5EF4-FFF2-40B4-BE49-F238E27FC236}">
                <a16:creationId xmlns:a16="http://schemas.microsoft.com/office/drawing/2014/main" id="{0FEE519D-C686-2C4B-8395-1A8ABB759960}"/>
              </a:ext>
            </a:extLst>
          </p:cNvPr>
          <p:cNvSpPr txBox="1"/>
          <p:nvPr/>
        </p:nvSpPr>
        <p:spPr>
          <a:xfrm>
            <a:off x="10723424" y="5920231"/>
            <a:ext cx="1468576" cy="307777"/>
          </a:xfrm>
          <a:prstGeom prst="rect">
            <a:avLst/>
          </a:prstGeom>
          <a:solidFill>
            <a:schemeClr val="bg1">
              <a:alpha val="70000"/>
            </a:schemeClr>
          </a:solidFill>
        </p:spPr>
        <p:txBody>
          <a:bodyPr wrap="square" rtlCol="0">
            <a:spAutoFit/>
          </a:bodyPr>
          <a:lstStyle/>
          <a:p>
            <a:pPr algn="ctr"/>
            <a:r>
              <a:rPr lang="en-US" sz="1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Richard Yazami</a:t>
            </a:r>
          </a:p>
        </p:txBody>
      </p:sp>
      <p:sp>
        <p:nvSpPr>
          <p:cNvPr id="20" name="TextBox 19">
            <a:extLst>
              <a:ext uri="{FF2B5EF4-FFF2-40B4-BE49-F238E27FC236}">
                <a16:creationId xmlns:a16="http://schemas.microsoft.com/office/drawing/2014/main" id="{8EEB3001-15AB-9644-B2D7-3DA811A3C3D1}"/>
              </a:ext>
            </a:extLst>
          </p:cNvPr>
          <p:cNvSpPr txBox="1"/>
          <p:nvPr/>
        </p:nvSpPr>
        <p:spPr>
          <a:xfrm>
            <a:off x="10819207" y="402411"/>
            <a:ext cx="1283841" cy="307777"/>
          </a:xfrm>
          <a:prstGeom prst="rect">
            <a:avLst/>
          </a:prstGeom>
          <a:solidFill>
            <a:schemeClr val="bg1">
              <a:alpha val="70000"/>
            </a:schemeClr>
          </a:solidFill>
        </p:spPr>
        <p:txBody>
          <a:bodyPr wrap="square" rtlCol="0">
            <a:spAutoFit/>
          </a:bodyPr>
          <a:lstStyle/>
          <a:p>
            <a:pPr algn="ctr"/>
            <a:r>
              <a:rPr lang="en-US" sz="1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Akira Yoshino</a:t>
            </a:r>
          </a:p>
        </p:txBody>
      </p:sp>
      <p:pic>
        <p:nvPicPr>
          <p:cNvPr id="18" name="Picture 17">
            <a:extLst>
              <a:ext uri="{FF2B5EF4-FFF2-40B4-BE49-F238E27FC236}">
                <a16:creationId xmlns:a16="http://schemas.microsoft.com/office/drawing/2014/main" id="{47715034-5B0B-8245-AA13-46394236F9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0698" y="2527372"/>
            <a:ext cx="2921859" cy="1949969"/>
          </a:xfrm>
          <a:prstGeom prst="rect">
            <a:avLst/>
          </a:prstGeom>
        </p:spPr>
      </p:pic>
      <p:sp>
        <p:nvSpPr>
          <p:cNvPr id="2" name="TextBox 1">
            <a:extLst>
              <a:ext uri="{FF2B5EF4-FFF2-40B4-BE49-F238E27FC236}">
                <a16:creationId xmlns:a16="http://schemas.microsoft.com/office/drawing/2014/main" id="{C6EFF078-E162-394F-AD4D-239FCF387D2C}"/>
              </a:ext>
            </a:extLst>
          </p:cNvPr>
          <p:cNvSpPr txBox="1"/>
          <p:nvPr/>
        </p:nvSpPr>
        <p:spPr>
          <a:xfrm>
            <a:off x="7448069" y="4169564"/>
            <a:ext cx="1689814" cy="307777"/>
          </a:xfrm>
          <a:prstGeom prst="rect">
            <a:avLst/>
          </a:prstGeom>
          <a:solidFill>
            <a:schemeClr val="bg1">
              <a:alpha val="70000"/>
            </a:schemeClr>
          </a:solidFill>
        </p:spPr>
        <p:txBody>
          <a:bodyPr wrap="square" rtlCol="0">
            <a:spAutoFit/>
          </a:bodyPr>
          <a:lstStyle/>
          <a:p>
            <a:pPr algn="ctr"/>
            <a:r>
              <a:rPr lang="en-US" sz="14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John Goodenough</a:t>
            </a:r>
          </a:p>
        </p:txBody>
      </p:sp>
    </p:spTree>
    <p:extLst>
      <p:ext uri="{BB962C8B-B14F-4D97-AF65-F5344CB8AC3E}">
        <p14:creationId xmlns:p14="http://schemas.microsoft.com/office/powerpoint/2010/main" val="3940416162"/>
      </p:ext>
    </p:extLst>
  </p:cSld>
  <p:clrMapOvr>
    <a:masterClrMapping/>
  </p:clrMapOvr>
</p:sld>
</file>

<file path=ppt/theme/theme1.xml><?xml version="1.0" encoding="utf-8"?>
<a:theme xmlns:a="http://schemas.openxmlformats.org/drawingml/2006/main" name="GL-PEEL Theme">
  <a:themeElements>
    <a:clrScheme name="PEEL Colour Scheme">
      <a:dk1>
        <a:srgbClr val="000000"/>
      </a:dk1>
      <a:lt1>
        <a:srgbClr val="FFFFFF"/>
      </a:lt1>
      <a:dk2>
        <a:srgbClr val="45545F"/>
      </a:dk2>
      <a:lt2>
        <a:srgbClr val="E7E6E6"/>
      </a:lt2>
      <a:accent1>
        <a:srgbClr val="1282A8"/>
      </a:accent1>
      <a:accent2>
        <a:srgbClr val="78A337"/>
      </a:accent2>
      <a:accent3>
        <a:srgbClr val="B0B6BA"/>
      </a:accent3>
      <a:accent4>
        <a:srgbClr val="4DACD6"/>
      </a:accent4>
      <a:accent5>
        <a:srgbClr val="E88F3C"/>
      </a:accent5>
      <a:accent6>
        <a:srgbClr val="D9338A"/>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PEEL Theme" id="{4FB1173F-E694-F641-A16E-3D235B57263D}" vid="{59AE44E8-C53C-D047-A75C-64B71FFA68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GL-PEEL Theme</Template>
  <TotalTime>396</TotalTime>
  <Words>3548</Words>
  <Application>Microsoft Macintosh PowerPoint</Application>
  <PresentationFormat>Widescreen</PresentationFormat>
  <Paragraphs>347</Paragraphs>
  <Slides>26</Slides>
  <Notes>23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Cambria Math</vt:lpstr>
      <vt:lpstr>Helvetica</vt:lpstr>
      <vt:lpstr>Helvetica Neue</vt:lpstr>
      <vt:lpstr>GL-PEEL Theme</vt:lpstr>
      <vt:lpstr>Chemical Energy Storage</vt:lpstr>
      <vt:lpstr>Batteries are used every day in many aspects of life</vt:lpstr>
      <vt:lpstr>Our lives are centered around energy storage</vt:lpstr>
      <vt:lpstr>PowerPoint Presentation</vt:lpstr>
      <vt:lpstr>Energy Storage and it’s impacts</vt:lpstr>
      <vt:lpstr>Chemical Energy Storage</vt:lpstr>
      <vt:lpstr>Batteries</vt:lpstr>
      <vt:lpstr>Batteries: Lithium-Ion</vt:lpstr>
      <vt:lpstr>PowerPoint Presentation</vt:lpstr>
      <vt:lpstr>Graphite Chemical Structure (Used as the anode)</vt:lpstr>
      <vt:lpstr>Lithium-Ion Energy Storage</vt:lpstr>
      <vt:lpstr>PowerPoint Presentation</vt:lpstr>
      <vt:lpstr>Lithium-Ion Fire Hazard</vt:lpstr>
      <vt:lpstr>Where Can you Recycle Batteries?</vt:lpstr>
      <vt:lpstr>Fuel Cells</vt:lpstr>
      <vt:lpstr>Fuel Cells</vt:lpstr>
      <vt:lpstr>Fuel Cell Chemical Reactions</vt:lpstr>
      <vt:lpstr>Fuel Cell Applications</vt:lpstr>
      <vt:lpstr>Types of Fuel Cells</vt:lpstr>
      <vt:lpstr>Flow Batteries</vt:lpstr>
      <vt:lpstr>Flow Batteries</vt:lpstr>
      <vt:lpstr>PowerPoint Presentation</vt:lpstr>
      <vt:lpstr>Source of Vanadium (V)</vt:lpstr>
      <vt:lpstr>Advantages and Disadvantages of Chemical Energy Storage</vt:lpstr>
      <vt:lpstr>Chemical Energy Storage in Alberta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Electrochemical Energy Storage</dc:title>
  <dc:creator>Jackie Gallagher</dc:creator>
  <cp:lastModifiedBy>Yen Luong</cp:lastModifiedBy>
  <cp:revision>49</cp:revision>
  <dcterms:created xsi:type="dcterms:W3CDTF">2019-10-04T20:26:40Z</dcterms:created>
  <dcterms:modified xsi:type="dcterms:W3CDTF">2024-07-11T17:10:46Z</dcterms:modified>
</cp:coreProperties>
</file>